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6"/>
  </p:notesMasterIdLst>
  <p:sldIdLst>
    <p:sldId id="397" r:id="rId3"/>
    <p:sldId id="398" r:id="rId4"/>
    <p:sldId id="399" r:id="rId5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7E65361-0398-444D-B7E0-E2FB60394B09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56175" cy="3717925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2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57" r:id="rId8"/>
    <p:sldLayoutId id="2147483661" r:id="rId9"/>
    <p:sldLayoutId id="2147483674" r:id="rId10"/>
    <p:sldLayoutId id="2147483675" r:id="rId11"/>
    <p:sldLayoutId id="2147483676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 bwMode="auto">
          <a:xfrm>
            <a:off x="1243013" y="1582738"/>
            <a:ext cx="66341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kern="0" dirty="0">
                <a:solidFill>
                  <a:prstClr val="black"/>
                </a:solidFill>
              </a:rPr>
              <a:t>2. Definition of Sustainable Sanitation</a:t>
            </a:r>
          </a:p>
        </p:txBody>
      </p:sp>
    </p:spTree>
    <p:extLst>
      <p:ext uri="{BB962C8B-B14F-4D97-AF65-F5344CB8AC3E}">
        <p14:creationId xmlns:p14="http://schemas.microsoft.com/office/powerpoint/2010/main" val="15890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five sustainability criteria (according to SuSanA, 2008) are:</a:t>
            </a:r>
          </a:p>
          <a:p>
            <a:pPr marL="800100" lvl="1" indent="-342900">
              <a:buSzPct val="100000"/>
              <a:buFont typeface="Arial" pitchFamily="34" charset="0"/>
              <a:buAutoNum type="arabicPeriod"/>
            </a:pPr>
            <a:r>
              <a:rPr lang="en-GB" altLang="en-US" sz="2000" dirty="0" smtClean="0"/>
              <a:t>Health and hygiene</a:t>
            </a:r>
            <a:endParaRPr lang="de-DE" altLang="en-US" sz="2000" dirty="0" smtClean="0"/>
          </a:p>
          <a:p>
            <a:pPr marL="800100" lvl="1" indent="-342900">
              <a:buSzPct val="100000"/>
              <a:buFont typeface="Arial" pitchFamily="34" charset="0"/>
              <a:buAutoNum type="arabicPeriod"/>
            </a:pPr>
            <a:r>
              <a:rPr lang="en-GB" altLang="en-US" sz="2000" dirty="0" smtClean="0"/>
              <a:t>Environmental and natural resources</a:t>
            </a:r>
            <a:endParaRPr lang="de-DE" altLang="en-US" sz="2000" dirty="0" smtClean="0"/>
          </a:p>
          <a:p>
            <a:pPr marL="800100" lvl="1" indent="-342900">
              <a:buSzPct val="100000"/>
              <a:buFont typeface="Arial" pitchFamily="34" charset="0"/>
              <a:buAutoNum type="arabicPeriod"/>
            </a:pPr>
            <a:r>
              <a:rPr lang="en-GB" altLang="en-US" sz="2000" dirty="0" smtClean="0"/>
              <a:t>Technology and operation</a:t>
            </a:r>
            <a:endParaRPr lang="de-DE" altLang="en-US" sz="2000" dirty="0" smtClean="0"/>
          </a:p>
          <a:p>
            <a:pPr marL="800100" lvl="1" indent="-342900">
              <a:buSzPct val="100000"/>
              <a:buFont typeface="Arial" pitchFamily="34" charset="0"/>
              <a:buAutoNum type="arabicPeriod"/>
            </a:pPr>
            <a:r>
              <a:rPr lang="en-GB" altLang="en-US" sz="2000" dirty="0" smtClean="0"/>
              <a:t>Finance and economics</a:t>
            </a:r>
            <a:endParaRPr lang="de-DE" altLang="en-US" sz="2000" dirty="0" smtClean="0"/>
          </a:p>
          <a:p>
            <a:pPr marL="800100" lvl="1" indent="-342900">
              <a:buSzPct val="100000"/>
              <a:buFont typeface="Arial" pitchFamily="34" charset="0"/>
              <a:buAutoNum type="arabicPeriod"/>
            </a:pPr>
            <a:r>
              <a:rPr lang="en-GB" altLang="en-US" sz="2000" dirty="0" smtClean="0"/>
              <a:t>Socio-cultural and institutional</a:t>
            </a:r>
          </a:p>
          <a:p>
            <a:r>
              <a:rPr lang="en-US" altLang="en-US" dirty="0" smtClean="0"/>
              <a:t>Sustainable sanitation is key to make an investment in sanitation viable. </a:t>
            </a:r>
            <a:r>
              <a:rPr lang="nl-NL" altLang="en-US" dirty="0" err="1" smtClean="0"/>
              <a:t>However</a:t>
            </a:r>
            <a:r>
              <a:rPr lang="nl-NL" altLang="en-US" dirty="0" smtClean="0"/>
              <a:t>, </a:t>
            </a:r>
            <a:r>
              <a:rPr lang="nl-NL" altLang="en-US" dirty="0" err="1" smtClean="0"/>
              <a:t>there</a:t>
            </a:r>
            <a:r>
              <a:rPr lang="nl-NL" altLang="en-US" dirty="0" smtClean="0"/>
              <a:t> </a:t>
            </a:r>
            <a:r>
              <a:rPr lang="nl-NL" altLang="en-US" dirty="0"/>
              <a:t>is </a:t>
            </a:r>
            <a:r>
              <a:rPr lang="nl-NL" altLang="en-US" dirty="0" err="1"/>
              <a:t>probably</a:t>
            </a:r>
            <a:r>
              <a:rPr lang="nl-NL" altLang="en-US" dirty="0"/>
              <a:t> no system </a:t>
            </a:r>
            <a:r>
              <a:rPr lang="nl-NL" altLang="en-US" dirty="0" err="1"/>
              <a:t>which</a:t>
            </a:r>
            <a:r>
              <a:rPr lang="nl-NL" altLang="en-US" dirty="0"/>
              <a:t> is </a:t>
            </a:r>
            <a:r>
              <a:rPr lang="nl-NL" altLang="en-US" dirty="0" err="1"/>
              <a:t>absolutely</a:t>
            </a:r>
            <a:r>
              <a:rPr lang="nl-NL" altLang="en-US" dirty="0"/>
              <a:t> </a:t>
            </a:r>
            <a:r>
              <a:rPr lang="nl-NL" altLang="en-US" dirty="0" err="1"/>
              <a:t>sustainable</a:t>
            </a:r>
            <a:r>
              <a:rPr lang="nl-NL" altLang="en-US" dirty="0"/>
              <a:t>. The concept of </a:t>
            </a:r>
            <a:r>
              <a:rPr lang="nl-NL" altLang="en-US" dirty="0" err="1"/>
              <a:t>sustainability</a:t>
            </a:r>
            <a:r>
              <a:rPr lang="nl-NL" altLang="en-US" dirty="0"/>
              <a:t> is a vector (</a:t>
            </a:r>
            <a:r>
              <a:rPr lang="nl-NL" altLang="en-US" dirty="0" err="1"/>
              <a:t>direction</a:t>
            </a:r>
            <a:r>
              <a:rPr lang="nl-NL" altLang="en-US" dirty="0" smtClean="0"/>
              <a:t>).</a:t>
            </a:r>
            <a:endParaRPr lang="en-US" altLang="en-US" dirty="0" smtClean="0"/>
          </a:p>
          <a:p>
            <a:r>
              <a:rPr lang="en-GB" altLang="en-US" dirty="0" smtClean="0"/>
              <a:t>If sanitation projects are not properly addressing all of the 5 sustainability criteria, they will ultimately fail and make the investment a waste of money</a:t>
            </a:r>
            <a:r>
              <a:rPr lang="de-DE" altLang="en-US" dirty="0" smtClean="0"/>
              <a:t> </a:t>
            </a:r>
          </a:p>
          <a:p>
            <a:endParaRPr lang="de-DE" altLang="en-US" dirty="0" smtClean="0"/>
          </a:p>
        </p:txBody>
      </p:sp>
      <p:sp>
        <p:nvSpPr>
          <p:cNvPr id="14339" name="Textplatzhalt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Times" charset="0"/>
              <a:buNone/>
            </a:pPr>
            <a:r>
              <a:rPr lang="de-DE" altLang="en-US" dirty="0" smtClean="0"/>
              <a:t>The </a:t>
            </a:r>
            <a:r>
              <a:rPr lang="de-DE" altLang="en-US" dirty="0" err="1" smtClean="0"/>
              <a:t>five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sustainability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criteria</a:t>
            </a:r>
            <a:endParaRPr lang="de-DE" altLang="en-US" dirty="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0900" y="115888"/>
            <a:ext cx="7023100" cy="936625"/>
          </a:xfrm>
        </p:spPr>
        <p:txBody>
          <a:bodyPr>
            <a:normAutofit fontScale="90000"/>
          </a:bodyPr>
          <a:lstStyle/>
          <a:p>
            <a:r>
              <a:rPr lang="de-DE" altLang="en-US" smtClean="0"/>
              <a:t/>
            </a:r>
            <a:br>
              <a:rPr lang="de-DE" altLang="en-US" smtClean="0"/>
            </a:br>
            <a:r>
              <a:rPr lang="de-DE" altLang="en-US" smtClean="0"/>
              <a:t/>
            </a:r>
            <a:br>
              <a:rPr lang="de-DE" altLang="en-US" smtClean="0"/>
            </a:br>
            <a:endParaRPr lang="de-DE" altLang="en-US" smtClean="0"/>
          </a:p>
        </p:txBody>
      </p:sp>
    </p:spTree>
    <p:extLst>
      <p:ext uri="{BB962C8B-B14F-4D97-AF65-F5344CB8AC3E}">
        <p14:creationId xmlns:p14="http://schemas.microsoft.com/office/powerpoint/2010/main" val="288298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A sustainable sanitation system is one which: </a:t>
            </a:r>
          </a:p>
          <a:p>
            <a:r>
              <a:rPr lang="en-US" altLang="en-US" dirty="0" smtClean="0"/>
              <a:t>is economically viable,</a:t>
            </a:r>
          </a:p>
          <a:p>
            <a:r>
              <a:rPr lang="en-US" altLang="en-US" dirty="0" smtClean="0"/>
              <a:t>is socially acceptable,</a:t>
            </a:r>
          </a:p>
          <a:p>
            <a:r>
              <a:rPr lang="en-US" altLang="en-US" dirty="0" smtClean="0"/>
              <a:t>is technically and institutionally appropriate,</a:t>
            </a:r>
          </a:p>
          <a:p>
            <a:r>
              <a:rPr lang="en-US" altLang="en-US" dirty="0" smtClean="0"/>
              <a:t>protects the environment and natural resources</a:t>
            </a:r>
          </a:p>
          <a:p>
            <a:endParaRPr lang="de-DE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Times" charset="0"/>
              <a:buNone/>
            </a:pPr>
            <a:r>
              <a:rPr lang="de-DE" altLang="en-US" dirty="0" smtClean="0"/>
              <a:t>Definition </a:t>
            </a:r>
            <a:r>
              <a:rPr lang="de-DE" altLang="en-US" dirty="0" err="1" smtClean="0"/>
              <a:t>of</a:t>
            </a:r>
            <a:r>
              <a:rPr lang="de-DE" altLang="en-US" dirty="0" smtClean="0"/>
              <a:t> „</a:t>
            </a:r>
            <a:r>
              <a:rPr lang="de-DE" altLang="en-US" dirty="0" err="1" smtClean="0"/>
              <a:t>sustainable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sanitation</a:t>
            </a:r>
            <a:r>
              <a:rPr lang="de-DE" altLang="en-US" dirty="0" smtClean="0"/>
              <a:t>“ </a:t>
            </a:r>
            <a:endParaRPr lang="en-US" altLang="en-US" dirty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0900" y="115888"/>
            <a:ext cx="7023100" cy="936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en-US" sz="2400" smtClean="0"/>
              <a:t/>
            </a:r>
            <a:br>
              <a:rPr lang="de-DE" altLang="en-US" sz="2400" smtClean="0"/>
            </a:br>
            <a:r>
              <a:rPr lang="de-DE" altLang="en-US" sz="2400" smtClean="0"/>
              <a:t/>
            </a:r>
            <a:br>
              <a:rPr lang="de-DE" altLang="en-US" sz="2400" smtClean="0"/>
            </a:br>
            <a:endParaRPr lang="de-DE" altLang="en-US" sz="2400" smtClean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87625" y="5788863"/>
            <a:ext cx="688403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80F0F"/>
              </a:buClr>
              <a:buSzTx/>
              <a:buFont typeface="Wingdings" pitchFamily="2" charset="2"/>
              <a:buNone/>
            </a:pPr>
            <a:r>
              <a:rPr lang="en-US" altLang="en-US" sz="1000" dirty="0" smtClean="0">
                <a:solidFill>
                  <a:prstClr val="black"/>
                </a:solidFill>
              </a:rPr>
              <a:t>Source: Vision document 1 of Sustainable Sanitation Alliance “Towards more sustainable sanitation solutions” (2008), Vision document 2 of Sustainable Sanitation Alliance “Contribution of sustainable sanitation to the Agenda 2030 for sustainable development” (2017).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80F0F"/>
              </a:buClr>
              <a:buSzTx/>
              <a:buFont typeface="Wingdings" pitchFamily="2" charset="2"/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	</a:t>
            </a:r>
            <a:endParaRPr lang="en-US" altLang="en-US" sz="1000" dirty="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en-US" sz="1000" dirty="0" smtClean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9341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Bildschirmpräsentation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Times</vt:lpstr>
      <vt:lpstr>Wingdings</vt:lpstr>
      <vt:lpstr>Office</vt:lpstr>
      <vt:lpstr>1_Office</vt:lpstr>
      <vt:lpstr>PowerPoint-Präsentation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127</cp:revision>
  <dcterms:modified xsi:type="dcterms:W3CDTF">2019-12-16T09:17:07Z</dcterms:modified>
</cp:coreProperties>
</file>