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57" r:id="rId3"/>
    <p:sldId id="260" r:id="rId4"/>
    <p:sldId id="258" r:id="rId5"/>
    <p:sldId id="259" r:id="rId6"/>
    <p:sldId id="261" r:id="rId7"/>
    <p:sldId id="266" r:id="rId8"/>
    <p:sldId id="263" r:id="rId9"/>
    <p:sldId id="265" r:id="rId10"/>
    <p:sldId id="264" r:id="rId11"/>
    <p:sldId id="267" r:id="rId12"/>
    <p:sldId id="268" r:id="rId13"/>
    <p:sldId id="269" r:id="rId14"/>
    <p:sldId id="262" r:id="rId15"/>
    <p:sldId id="270" r:id="rId16"/>
  </p:sldIdLst>
  <p:sldSz cx="12192000" cy="6858000"/>
  <p:notesSz cx="6858000" cy="9144000"/>
  <p:defaultText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59" d="100"/>
          <a:sy n="59" d="100"/>
        </p:scale>
        <p:origin x="882" y="3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olien van der Voorden" userId="d9878cef900180d1" providerId="LiveId" clId="{0C978517-7BEA-45B6-9115-CB5C809A2065}"/>
    <pc:docChg chg="undo custSel addSld modSld">
      <pc:chgData name="Carolien van der Voorden" userId="d9878cef900180d1" providerId="LiveId" clId="{0C978517-7BEA-45B6-9115-CB5C809A2065}" dt="2021-10-28T15:50:28.095" v="8846" actId="20577"/>
      <pc:docMkLst>
        <pc:docMk/>
      </pc:docMkLst>
      <pc:sldChg chg="modSp mod">
        <pc:chgData name="Carolien van der Voorden" userId="d9878cef900180d1" providerId="LiveId" clId="{0C978517-7BEA-45B6-9115-CB5C809A2065}" dt="2021-10-28T13:27:23.770" v="8261" actId="20577"/>
        <pc:sldMkLst>
          <pc:docMk/>
          <pc:sldMk cId="3377748824" sldId="257"/>
        </pc:sldMkLst>
        <pc:spChg chg="mod">
          <ac:chgData name="Carolien van der Voorden" userId="d9878cef900180d1" providerId="LiveId" clId="{0C978517-7BEA-45B6-9115-CB5C809A2065}" dt="2021-10-28T13:27:23.770" v="8261" actId="20577"/>
          <ac:spMkLst>
            <pc:docMk/>
            <pc:sldMk cId="3377748824" sldId="257"/>
            <ac:spMk id="3" creationId="{77B746EE-2804-4697-A427-1C7DFC0B961A}"/>
          </ac:spMkLst>
        </pc:spChg>
      </pc:sldChg>
      <pc:sldChg chg="modSp mod">
        <pc:chgData name="Carolien van der Voorden" userId="d9878cef900180d1" providerId="LiveId" clId="{0C978517-7BEA-45B6-9115-CB5C809A2065}" dt="2021-10-28T13:37:09.014" v="8288" actId="20577"/>
        <pc:sldMkLst>
          <pc:docMk/>
          <pc:sldMk cId="1399005472" sldId="258"/>
        </pc:sldMkLst>
        <pc:spChg chg="mod">
          <ac:chgData name="Carolien van der Voorden" userId="d9878cef900180d1" providerId="LiveId" clId="{0C978517-7BEA-45B6-9115-CB5C809A2065}" dt="2021-10-28T13:36:30.050" v="8277" actId="20577"/>
          <ac:spMkLst>
            <pc:docMk/>
            <pc:sldMk cId="1399005472" sldId="258"/>
            <ac:spMk id="4" creationId="{7CE66975-CE16-4593-801C-FB4A183F1C0A}"/>
          </ac:spMkLst>
        </pc:spChg>
        <pc:spChg chg="mod">
          <ac:chgData name="Carolien van der Voorden" userId="d9878cef900180d1" providerId="LiveId" clId="{0C978517-7BEA-45B6-9115-CB5C809A2065}" dt="2021-10-28T13:37:09.014" v="8288" actId="20577"/>
          <ac:spMkLst>
            <pc:docMk/>
            <pc:sldMk cId="1399005472" sldId="258"/>
            <ac:spMk id="5" creationId="{04F66334-F3F3-418B-B2AB-5DC6659431C2}"/>
          </ac:spMkLst>
        </pc:spChg>
      </pc:sldChg>
      <pc:sldChg chg="modSp mod">
        <pc:chgData name="Carolien van der Voorden" userId="d9878cef900180d1" providerId="LiveId" clId="{0C978517-7BEA-45B6-9115-CB5C809A2065}" dt="2021-10-28T15:48:45.106" v="8819" actId="6549"/>
        <pc:sldMkLst>
          <pc:docMk/>
          <pc:sldMk cId="3234910215" sldId="262"/>
        </pc:sldMkLst>
        <pc:spChg chg="mod">
          <ac:chgData name="Carolien van der Voorden" userId="d9878cef900180d1" providerId="LiveId" clId="{0C978517-7BEA-45B6-9115-CB5C809A2065}" dt="2021-10-27T20:25:35.468" v="7429" actId="20577"/>
          <ac:spMkLst>
            <pc:docMk/>
            <pc:sldMk cId="3234910215" sldId="262"/>
            <ac:spMk id="2" creationId="{B8BB38E5-D307-4EEB-BBAF-369029D1425F}"/>
          </ac:spMkLst>
        </pc:spChg>
        <pc:spChg chg="mod">
          <ac:chgData name="Carolien van der Voorden" userId="d9878cef900180d1" providerId="LiveId" clId="{0C978517-7BEA-45B6-9115-CB5C809A2065}" dt="2021-10-28T15:48:45.106" v="8819" actId="6549"/>
          <ac:spMkLst>
            <pc:docMk/>
            <pc:sldMk cId="3234910215" sldId="262"/>
            <ac:spMk id="3" creationId="{D65BF8B1-DFC8-47A0-9906-2A6085536F43}"/>
          </ac:spMkLst>
        </pc:spChg>
      </pc:sldChg>
      <pc:sldChg chg="modSp mod">
        <pc:chgData name="Carolien van der Voorden" userId="d9878cef900180d1" providerId="LiveId" clId="{0C978517-7BEA-45B6-9115-CB5C809A2065}" dt="2021-10-28T13:51:30.800" v="8408" actId="255"/>
        <pc:sldMkLst>
          <pc:docMk/>
          <pc:sldMk cId="2526063939" sldId="263"/>
        </pc:sldMkLst>
        <pc:spChg chg="mod">
          <ac:chgData name="Carolien van der Voorden" userId="d9878cef900180d1" providerId="LiveId" clId="{0C978517-7BEA-45B6-9115-CB5C809A2065}" dt="2021-10-28T13:40:04.236" v="8345" actId="6549"/>
          <ac:spMkLst>
            <pc:docMk/>
            <pc:sldMk cId="2526063939" sldId="263"/>
            <ac:spMk id="3" creationId="{6F0D178E-5D9B-4662-9C8F-9CC104C33AB7}"/>
          </ac:spMkLst>
        </pc:spChg>
        <pc:spChg chg="mod">
          <ac:chgData name="Carolien van der Voorden" userId="d9878cef900180d1" providerId="LiveId" clId="{0C978517-7BEA-45B6-9115-CB5C809A2065}" dt="2021-10-28T13:49:49.047" v="8386" actId="27636"/>
          <ac:spMkLst>
            <pc:docMk/>
            <pc:sldMk cId="2526063939" sldId="263"/>
            <ac:spMk id="4" creationId="{7CE66975-CE16-4593-801C-FB4A183F1C0A}"/>
          </ac:spMkLst>
        </pc:spChg>
        <pc:spChg chg="mod">
          <ac:chgData name="Carolien van der Voorden" userId="d9878cef900180d1" providerId="LiveId" clId="{0C978517-7BEA-45B6-9115-CB5C809A2065}" dt="2021-10-28T13:51:30.800" v="8408" actId="255"/>
          <ac:spMkLst>
            <pc:docMk/>
            <pc:sldMk cId="2526063939" sldId="263"/>
            <ac:spMk id="5" creationId="{04F66334-F3F3-418B-B2AB-5DC6659431C2}"/>
          </ac:spMkLst>
        </pc:spChg>
      </pc:sldChg>
      <pc:sldChg chg="modSp mod">
        <pc:chgData name="Carolien van der Voorden" userId="d9878cef900180d1" providerId="LiveId" clId="{0C978517-7BEA-45B6-9115-CB5C809A2065}" dt="2021-10-28T14:00:22.036" v="8588" actId="6549"/>
        <pc:sldMkLst>
          <pc:docMk/>
          <pc:sldMk cId="329730283" sldId="264"/>
        </pc:sldMkLst>
        <pc:spChg chg="mod">
          <ac:chgData name="Carolien van der Voorden" userId="d9878cef900180d1" providerId="LiveId" clId="{0C978517-7BEA-45B6-9115-CB5C809A2065}" dt="2021-10-27T15:42:57.252" v="1760" actId="20577"/>
          <ac:spMkLst>
            <pc:docMk/>
            <pc:sldMk cId="329730283" sldId="264"/>
            <ac:spMk id="3" creationId="{6F0D178E-5D9B-4662-9C8F-9CC104C33AB7}"/>
          </ac:spMkLst>
        </pc:spChg>
        <pc:spChg chg="mod">
          <ac:chgData name="Carolien van der Voorden" userId="d9878cef900180d1" providerId="LiveId" clId="{0C978517-7BEA-45B6-9115-CB5C809A2065}" dt="2021-10-28T13:59:31.007" v="8545" actId="6549"/>
          <ac:spMkLst>
            <pc:docMk/>
            <pc:sldMk cId="329730283" sldId="264"/>
            <ac:spMk id="4" creationId="{7CE66975-CE16-4593-801C-FB4A183F1C0A}"/>
          </ac:spMkLst>
        </pc:spChg>
        <pc:spChg chg="mod">
          <ac:chgData name="Carolien van der Voorden" userId="d9878cef900180d1" providerId="LiveId" clId="{0C978517-7BEA-45B6-9115-CB5C809A2065}" dt="2021-10-28T14:00:22.036" v="8588" actId="6549"/>
          <ac:spMkLst>
            <pc:docMk/>
            <pc:sldMk cId="329730283" sldId="264"/>
            <ac:spMk id="5" creationId="{04F66334-F3F3-418B-B2AB-5DC6659431C2}"/>
          </ac:spMkLst>
        </pc:spChg>
      </pc:sldChg>
      <pc:sldChg chg="modSp mod">
        <pc:chgData name="Carolien van der Voorden" userId="d9878cef900180d1" providerId="LiveId" clId="{0C978517-7BEA-45B6-9115-CB5C809A2065}" dt="2021-10-28T13:56:29.833" v="8534" actId="20577"/>
        <pc:sldMkLst>
          <pc:docMk/>
          <pc:sldMk cId="4009695274" sldId="265"/>
        </pc:sldMkLst>
        <pc:spChg chg="mod">
          <ac:chgData name="Carolien van der Voorden" userId="d9878cef900180d1" providerId="LiveId" clId="{0C978517-7BEA-45B6-9115-CB5C809A2065}" dt="2021-10-28T13:52:41.541" v="8428" actId="6549"/>
          <ac:spMkLst>
            <pc:docMk/>
            <pc:sldMk cId="4009695274" sldId="265"/>
            <ac:spMk id="3" creationId="{6F0D178E-5D9B-4662-9C8F-9CC104C33AB7}"/>
          </ac:spMkLst>
        </pc:spChg>
        <pc:spChg chg="mod">
          <ac:chgData name="Carolien van der Voorden" userId="d9878cef900180d1" providerId="LiveId" clId="{0C978517-7BEA-45B6-9115-CB5C809A2065}" dt="2021-10-28T13:56:29.833" v="8534" actId="20577"/>
          <ac:spMkLst>
            <pc:docMk/>
            <pc:sldMk cId="4009695274" sldId="265"/>
            <ac:spMk id="4" creationId="{7CE66975-CE16-4593-801C-FB4A183F1C0A}"/>
          </ac:spMkLst>
        </pc:spChg>
        <pc:spChg chg="mod">
          <ac:chgData name="Carolien van der Voorden" userId="d9878cef900180d1" providerId="LiveId" clId="{0C978517-7BEA-45B6-9115-CB5C809A2065}" dt="2021-10-28T13:54:17.172" v="8438" actId="20577"/>
          <ac:spMkLst>
            <pc:docMk/>
            <pc:sldMk cId="4009695274" sldId="265"/>
            <ac:spMk id="5" creationId="{04F66334-F3F3-418B-B2AB-5DC6659431C2}"/>
          </ac:spMkLst>
        </pc:spChg>
      </pc:sldChg>
      <pc:sldChg chg="modSp mod">
        <pc:chgData name="Carolien van der Voorden" userId="d9878cef900180d1" providerId="LiveId" clId="{0C978517-7BEA-45B6-9115-CB5C809A2065}" dt="2021-10-28T13:38:23.621" v="8315" actId="20577"/>
        <pc:sldMkLst>
          <pc:docMk/>
          <pc:sldMk cId="3969518630" sldId="266"/>
        </pc:sldMkLst>
        <pc:spChg chg="mod">
          <ac:chgData name="Carolien van der Voorden" userId="d9878cef900180d1" providerId="LiveId" clId="{0C978517-7BEA-45B6-9115-CB5C809A2065}" dt="2021-10-28T13:38:13.517" v="8301" actId="6549"/>
          <ac:spMkLst>
            <pc:docMk/>
            <pc:sldMk cId="3969518630" sldId="266"/>
            <ac:spMk id="3" creationId="{6F0D178E-5D9B-4662-9C8F-9CC104C33AB7}"/>
          </ac:spMkLst>
        </pc:spChg>
        <pc:spChg chg="mod">
          <ac:chgData name="Carolien van der Voorden" userId="d9878cef900180d1" providerId="LiveId" clId="{0C978517-7BEA-45B6-9115-CB5C809A2065}" dt="2021-10-28T13:38:19.284" v="8309" actId="6549"/>
          <ac:spMkLst>
            <pc:docMk/>
            <pc:sldMk cId="3969518630" sldId="266"/>
            <ac:spMk id="4" creationId="{7CE66975-CE16-4593-801C-FB4A183F1C0A}"/>
          </ac:spMkLst>
        </pc:spChg>
        <pc:spChg chg="mod">
          <ac:chgData name="Carolien van der Voorden" userId="d9878cef900180d1" providerId="LiveId" clId="{0C978517-7BEA-45B6-9115-CB5C809A2065}" dt="2021-10-28T13:38:23.621" v="8315" actId="20577"/>
          <ac:spMkLst>
            <pc:docMk/>
            <pc:sldMk cId="3969518630" sldId="266"/>
            <ac:spMk id="5" creationId="{04F66334-F3F3-418B-B2AB-5DC6659431C2}"/>
          </ac:spMkLst>
        </pc:spChg>
      </pc:sldChg>
      <pc:sldChg chg="modSp mod">
        <pc:chgData name="Carolien van der Voorden" userId="d9878cef900180d1" providerId="LiveId" clId="{0C978517-7BEA-45B6-9115-CB5C809A2065}" dt="2021-10-28T15:39:39.162" v="8656" actId="20577"/>
        <pc:sldMkLst>
          <pc:docMk/>
          <pc:sldMk cId="3210796292" sldId="267"/>
        </pc:sldMkLst>
        <pc:spChg chg="mod">
          <ac:chgData name="Carolien van der Voorden" userId="d9878cef900180d1" providerId="LiveId" clId="{0C978517-7BEA-45B6-9115-CB5C809A2065}" dt="2021-10-27T19:05:34.905" v="2127" actId="1035"/>
          <ac:spMkLst>
            <pc:docMk/>
            <pc:sldMk cId="3210796292" sldId="267"/>
            <ac:spMk id="2" creationId="{189262F6-A1E4-4279-B7D2-6AC6952FF21C}"/>
          </ac:spMkLst>
        </pc:spChg>
        <pc:spChg chg="mod">
          <ac:chgData name="Carolien van der Voorden" userId="d9878cef900180d1" providerId="LiveId" clId="{0C978517-7BEA-45B6-9115-CB5C809A2065}" dt="2021-10-28T15:37:44.987" v="8599" actId="20577"/>
          <ac:spMkLst>
            <pc:docMk/>
            <pc:sldMk cId="3210796292" sldId="267"/>
            <ac:spMk id="3" creationId="{6F0D178E-5D9B-4662-9C8F-9CC104C33AB7}"/>
          </ac:spMkLst>
        </pc:spChg>
        <pc:spChg chg="mod">
          <ac:chgData name="Carolien van der Voorden" userId="d9878cef900180d1" providerId="LiveId" clId="{0C978517-7BEA-45B6-9115-CB5C809A2065}" dt="2021-10-28T15:39:11.738" v="8648" actId="20577"/>
          <ac:spMkLst>
            <pc:docMk/>
            <pc:sldMk cId="3210796292" sldId="267"/>
            <ac:spMk id="4" creationId="{7CE66975-CE16-4593-801C-FB4A183F1C0A}"/>
          </ac:spMkLst>
        </pc:spChg>
        <pc:spChg chg="mod">
          <ac:chgData name="Carolien van der Voorden" userId="d9878cef900180d1" providerId="LiveId" clId="{0C978517-7BEA-45B6-9115-CB5C809A2065}" dt="2021-10-28T15:39:39.162" v="8656" actId="20577"/>
          <ac:spMkLst>
            <pc:docMk/>
            <pc:sldMk cId="3210796292" sldId="267"/>
            <ac:spMk id="5" creationId="{04F66334-F3F3-418B-B2AB-5DC6659431C2}"/>
          </ac:spMkLst>
        </pc:spChg>
      </pc:sldChg>
      <pc:sldChg chg="modSp mod">
        <pc:chgData name="Carolien van der Voorden" userId="d9878cef900180d1" providerId="LiveId" clId="{0C978517-7BEA-45B6-9115-CB5C809A2065}" dt="2021-10-28T15:46:04.416" v="8799" actId="6549"/>
        <pc:sldMkLst>
          <pc:docMk/>
          <pc:sldMk cId="1175274530" sldId="268"/>
        </pc:sldMkLst>
        <pc:spChg chg="mod">
          <ac:chgData name="Carolien van der Voorden" userId="d9878cef900180d1" providerId="LiveId" clId="{0C978517-7BEA-45B6-9115-CB5C809A2065}" dt="2021-10-28T15:43:33.131" v="8718" actId="20577"/>
          <ac:spMkLst>
            <pc:docMk/>
            <pc:sldMk cId="1175274530" sldId="268"/>
            <ac:spMk id="3" creationId="{6F0D178E-5D9B-4662-9C8F-9CC104C33AB7}"/>
          </ac:spMkLst>
        </pc:spChg>
        <pc:spChg chg="mod">
          <ac:chgData name="Carolien van der Voorden" userId="d9878cef900180d1" providerId="LiveId" clId="{0C978517-7BEA-45B6-9115-CB5C809A2065}" dt="2021-10-27T19:25:01.647" v="3187" actId="2711"/>
          <ac:spMkLst>
            <pc:docMk/>
            <pc:sldMk cId="1175274530" sldId="268"/>
            <ac:spMk id="4" creationId="{7CE66975-CE16-4593-801C-FB4A183F1C0A}"/>
          </ac:spMkLst>
        </pc:spChg>
        <pc:spChg chg="mod">
          <ac:chgData name="Carolien van der Voorden" userId="d9878cef900180d1" providerId="LiveId" clId="{0C978517-7BEA-45B6-9115-CB5C809A2065}" dt="2021-10-28T15:46:04.416" v="8799" actId="6549"/>
          <ac:spMkLst>
            <pc:docMk/>
            <pc:sldMk cId="1175274530" sldId="268"/>
            <ac:spMk id="5" creationId="{04F66334-F3F3-418B-B2AB-5DC6659431C2}"/>
          </ac:spMkLst>
        </pc:spChg>
      </pc:sldChg>
      <pc:sldChg chg="modSp mod">
        <pc:chgData name="Carolien van der Voorden" userId="d9878cef900180d1" providerId="LiveId" clId="{0C978517-7BEA-45B6-9115-CB5C809A2065}" dt="2021-10-28T15:46:19.833" v="8801" actId="27636"/>
        <pc:sldMkLst>
          <pc:docMk/>
          <pc:sldMk cId="1940947039" sldId="269"/>
        </pc:sldMkLst>
        <pc:spChg chg="mod">
          <ac:chgData name="Carolien van der Voorden" userId="d9878cef900180d1" providerId="LiveId" clId="{0C978517-7BEA-45B6-9115-CB5C809A2065}" dt="2021-10-27T19:27:52.334" v="3218" actId="20577"/>
          <ac:spMkLst>
            <pc:docMk/>
            <pc:sldMk cId="1940947039" sldId="269"/>
            <ac:spMk id="3" creationId="{6F0D178E-5D9B-4662-9C8F-9CC104C33AB7}"/>
          </ac:spMkLst>
        </pc:spChg>
        <pc:spChg chg="mod">
          <ac:chgData name="Carolien van der Voorden" userId="d9878cef900180d1" providerId="LiveId" clId="{0C978517-7BEA-45B6-9115-CB5C809A2065}" dt="2021-10-28T15:46:19.833" v="8801" actId="27636"/>
          <ac:spMkLst>
            <pc:docMk/>
            <pc:sldMk cId="1940947039" sldId="269"/>
            <ac:spMk id="4" creationId="{7CE66975-CE16-4593-801C-FB4A183F1C0A}"/>
          </ac:spMkLst>
        </pc:spChg>
        <pc:spChg chg="mod">
          <ac:chgData name="Carolien van der Voorden" userId="d9878cef900180d1" providerId="LiveId" clId="{0C978517-7BEA-45B6-9115-CB5C809A2065}" dt="2021-10-27T20:19:47.748" v="7012" actId="20577"/>
          <ac:spMkLst>
            <pc:docMk/>
            <pc:sldMk cId="1940947039" sldId="269"/>
            <ac:spMk id="5" creationId="{04F66334-F3F3-418B-B2AB-5DC6659431C2}"/>
          </ac:spMkLst>
        </pc:spChg>
      </pc:sldChg>
      <pc:sldChg chg="modSp new mod">
        <pc:chgData name="Carolien van der Voorden" userId="d9878cef900180d1" providerId="LiveId" clId="{0C978517-7BEA-45B6-9115-CB5C809A2065}" dt="2021-10-28T15:50:28.095" v="8846" actId="20577"/>
        <pc:sldMkLst>
          <pc:docMk/>
          <pc:sldMk cId="681556477" sldId="270"/>
        </pc:sldMkLst>
        <pc:spChg chg="mod">
          <ac:chgData name="Carolien van der Voorden" userId="d9878cef900180d1" providerId="LiveId" clId="{0C978517-7BEA-45B6-9115-CB5C809A2065}" dt="2021-10-27T20:27:42.456" v="7550" actId="20577"/>
          <ac:spMkLst>
            <pc:docMk/>
            <pc:sldMk cId="681556477" sldId="270"/>
            <ac:spMk id="2" creationId="{B1E18143-3F03-45CF-A710-E0F3874B2852}"/>
          </ac:spMkLst>
        </pc:spChg>
        <pc:spChg chg="mod">
          <ac:chgData name="Carolien van der Voorden" userId="d9878cef900180d1" providerId="LiveId" clId="{0C978517-7BEA-45B6-9115-CB5C809A2065}" dt="2021-10-28T15:50:28.095" v="8846" actId="20577"/>
          <ac:spMkLst>
            <pc:docMk/>
            <pc:sldMk cId="681556477" sldId="270"/>
            <ac:spMk id="3" creationId="{3A2E30C9-DBDE-4781-868D-6F349E2BC66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10/27/2021</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434034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10/27/2021</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61951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10/27/2021</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7372520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10/27/2021</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8128920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10/27/2021</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149966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10/27/2021</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717901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10/27/2021</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832789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10/27/2021</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187103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10/27/2021</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590076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10/27/2021</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283969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10/27/2021</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947541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10/27/2021</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370499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10/27/2021</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a:t>
            </a:fld>
            <a:endParaRPr lang="en-US"/>
          </a:p>
        </p:txBody>
      </p:sp>
    </p:spTree>
    <p:extLst>
      <p:ext uri="{BB962C8B-B14F-4D97-AF65-F5344CB8AC3E}">
        <p14:creationId xmlns:p14="http://schemas.microsoft.com/office/powerpoint/2010/main" val="275486783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06" r:id="rId6"/>
    <p:sldLayoutId id="2147483701" r:id="rId7"/>
    <p:sldLayoutId id="2147483702" r:id="rId8"/>
    <p:sldLayoutId id="2147483703" r:id="rId9"/>
    <p:sldLayoutId id="2147483704" r:id="rId10"/>
    <p:sldLayoutId id="2147483705" r:id="rId11"/>
    <p:sldLayoutId id="2147483707" r:id="rId12"/>
  </p:sldLayoutIdLst>
  <p:txStyles>
    <p:titleStyle>
      <a:lvl1pPr algn="l" defTabSz="914400" rtl="0" eaLnBrk="1" latinLnBrk="0" hangingPunct="1">
        <a:lnSpc>
          <a:spcPct val="90000"/>
        </a:lnSpc>
        <a:spcBef>
          <a:spcPct val="0"/>
        </a:spcBef>
        <a:buNone/>
        <a:defRPr sz="400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3FB42D-FFE4-4F7A-9E73-DE272F23A461}"/>
              </a:ext>
            </a:extLst>
          </p:cNvPr>
          <p:cNvSpPr>
            <a:spLocks noGrp="1"/>
          </p:cNvSpPr>
          <p:nvPr>
            <p:ph type="ctrTitle"/>
          </p:nvPr>
        </p:nvSpPr>
        <p:spPr>
          <a:xfrm>
            <a:off x="643466" y="454688"/>
            <a:ext cx="4620584" cy="4567137"/>
          </a:xfrm>
        </p:spPr>
        <p:txBody>
          <a:bodyPr>
            <a:normAutofit/>
          </a:bodyPr>
          <a:lstStyle/>
          <a:p>
            <a:r>
              <a:rPr lang="en-US" sz="3700" dirty="0"/>
              <a:t>Monitoring SDG targets 6.2 and 6.3</a:t>
            </a:r>
            <a:br>
              <a:rPr lang="en-US" sz="3700" dirty="0"/>
            </a:br>
            <a:br>
              <a:rPr lang="en-US" sz="3700" dirty="0"/>
            </a:br>
            <a:r>
              <a:rPr lang="en-US" sz="3700" dirty="0"/>
              <a:t>Case studies from Bolivia, Jordan and Uganda</a:t>
            </a:r>
            <a:br>
              <a:rPr lang="en-US" sz="3700" dirty="0"/>
            </a:br>
            <a:endParaRPr lang="en-CH" sz="3700" dirty="0"/>
          </a:p>
        </p:txBody>
      </p:sp>
      <p:sp>
        <p:nvSpPr>
          <p:cNvPr id="3" name="Subtitle 2">
            <a:extLst>
              <a:ext uri="{FF2B5EF4-FFF2-40B4-BE49-F238E27FC236}">
                <a16:creationId xmlns:a16="http://schemas.microsoft.com/office/drawing/2014/main" id="{3A464C79-C63B-4135-ACEE-7F69552F271E}"/>
              </a:ext>
            </a:extLst>
          </p:cNvPr>
          <p:cNvSpPr>
            <a:spLocks noGrp="1"/>
          </p:cNvSpPr>
          <p:nvPr>
            <p:ph type="subTitle" idx="1"/>
          </p:nvPr>
        </p:nvSpPr>
        <p:spPr>
          <a:xfrm>
            <a:off x="643466" y="5277684"/>
            <a:ext cx="5025814" cy="1211606"/>
          </a:xfrm>
        </p:spPr>
        <p:txBody>
          <a:bodyPr>
            <a:normAutofit/>
          </a:bodyPr>
          <a:lstStyle/>
          <a:p>
            <a:pPr>
              <a:lnSpc>
                <a:spcPct val="90000"/>
              </a:lnSpc>
            </a:pPr>
            <a:r>
              <a:rPr lang="en-US" sz="1400" dirty="0"/>
              <a:t>Prepared for the Sustainable Sanitation Alliance</a:t>
            </a:r>
          </a:p>
          <a:p>
            <a:pPr>
              <a:lnSpc>
                <a:spcPct val="90000"/>
              </a:lnSpc>
            </a:pPr>
            <a:r>
              <a:rPr lang="en-US" sz="1400" dirty="0"/>
              <a:t>Carolien van der Voorden</a:t>
            </a:r>
          </a:p>
          <a:p>
            <a:pPr>
              <a:lnSpc>
                <a:spcPct val="90000"/>
              </a:lnSpc>
            </a:pPr>
            <a:r>
              <a:rPr lang="en-US" sz="1400" dirty="0"/>
              <a:t>October 2021</a:t>
            </a:r>
            <a:endParaRPr lang="en-CH" sz="1400" dirty="0"/>
          </a:p>
        </p:txBody>
      </p:sp>
      <p:pic>
        <p:nvPicPr>
          <p:cNvPr id="4" name="Picture 3">
            <a:extLst>
              <a:ext uri="{FF2B5EF4-FFF2-40B4-BE49-F238E27FC236}">
                <a16:creationId xmlns:a16="http://schemas.microsoft.com/office/drawing/2014/main" id="{FE22E4B7-3EA1-43AE-A065-675112953E51}"/>
              </a:ext>
            </a:extLst>
          </p:cNvPr>
          <p:cNvPicPr>
            <a:picLocks noChangeAspect="1"/>
          </p:cNvPicPr>
          <p:nvPr/>
        </p:nvPicPr>
        <p:blipFill rotWithShape="1">
          <a:blip r:embed="rId2"/>
          <a:srcRect l="5000" r="33484" b="-1"/>
          <a:stretch/>
        </p:blipFill>
        <p:spPr>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2518682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262F6-A1E4-4279-B7D2-6AC6952FF21C}"/>
              </a:ext>
            </a:extLst>
          </p:cNvPr>
          <p:cNvSpPr>
            <a:spLocks noGrp="1"/>
          </p:cNvSpPr>
          <p:nvPr>
            <p:ph type="title"/>
          </p:nvPr>
        </p:nvSpPr>
        <p:spPr>
          <a:xfrm>
            <a:off x="838200" y="284205"/>
            <a:ext cx="10515600" cy="1325563"/>
          </a:xfrm>
        </p:spPr>
        <p:txBody>
          <a:bodyPr/>
          <a:lstStyle/>
          <a:p>
            <a:r>
              <a:rPr lang="en-US" dirty="0"/>
              <a:t>Targets</a:t>
            </a:r>
            <a:endParaRPr lang="en-CH" dirty="0"/>
          </a:p>
        </p:txBody>
      </p:sp>
      <p:sp>
        <p:nvSpPr>
          <p:cNvPr id="3" name="Content Placeholder 2">
            <a:extLst>
              <a:ext uri="{FF2B5EF4-FFF2-40B4-BE49-F238E27FC236}">
                <a16:creationId xmlns:a16="http://schemas.microsoft.com/office/drawing/2014/main" id="{6F0D178E-5D9B-4662-9C8F-9CC104C33AB7}"/>
              </a:ext>
            </a:extLst>
          </p:cNvPr>
          <p:cNvSpPr>
            <a:spLocks noGrp="1"/>
          </p:cNvSpPr>
          <p:nvPr>
            <p:ph idx="1"/>
          </p:nvPr>
        </p:nvSpPr>
        <p:spPr>
          <a:xfrm>
            <a:off x="283220" y="2468856"/>
            <a:ext cx="3629721" cy="4024019"/>
          </a:xfrm>
          <a:ln>
            <a:solidFill>
              <a:schemeClr val="tx2">
                <a:lumMod val="75000"/>
                <a:lumOff val="25000"/>
              </a:schemeClr>
            </a:solidFill>
          </a:ln>
        </p:spPr>
        <p:txBody>
          <a:bodyPr>
            <a:normAutofit fontScale="85000" lnSpcReduction="10000"/>
          </a:bodyPr>
          <a:lstStyle/>
          <a:p>
            <a:r>
              <a:rPr lang="en-US" sz="1800" dirty="0"/>
              <a:t>Universal sanitation by 2025; 70% basic urban by 2020 (target met); 60% basic rural by 2020 (not met)</a:t>
            </a:r>
          </a:p>
          <a:p>
            <a:r>
              <a:rPr lang="en-US" sz="1800" dirty="0"/>
              <a:t>No targets for eliminating open defecation </a:t>
            </a:r>
          </a:p>
          <a:p>
            <a:r>
              <a:rPr lang="en-US" sz="1800" dirty="0"/>
              <a:t>2021-2025 basic sanitation targets expected to be set around 67% nationally and 47% for rural areas</a:t>
            </a:r>
          </a:p>
          <a:p>
            <a:r>
              <a:rPr lang="en-US" sz="1800" dirty="0"/>
              <a:t>On-site sanitation not counted as an improved service in urban areas </a:t>
            </a:r>
          </a:p>
          <a:p>
            <a:r>
              <a:rPr lang="en-US" sz="1800" dirty="0"/>
              <a:t>Proportion of domestic wastewater treated target set at 60% for largest service providers (category A&amp;B EPSA); 50% for smaller ones (category C&amp;D)</a:t>
            </a:r>
          </a:p>
          <a:p>
            <a:endParaRPr lang="en-US" sz="1800" dirty="0"/>
          </a:p>
          <a:p>
            <a:endParaRPr lang="en-US" sz="1800" dirty="0"/>
          </a:p>
          <a:p>
            <a:pPr marL="0" indent="0">
              <a:buNone/>
            </a:pPr>
            <a:endParaRPr lang="en-CH" sz="2000" dirty="0"/>
          </a:p>
        </p:txBody>
      </p:sp>
      <p:sp>
        <p:nvSpPr>
          <p:cNvPr id="4" name="Content Placeholder 2">
            <a:extLst>
              <a:ext uri="{FF2B5EF4-FFF2-40B4-BE49-F238E27FC236}">
                <a16:creationId xmlns:a16="http://schemas.microsoft.com/office/drawing/2014/main" id="{7CE66975-CE16-4593-801C-FB4A183F1C0A}"/>
              </a:ext>
            </a:extLst>
          </p:cNvPr>
          <p:cNvSpPr txBox="1">
            <a:spLocks/>
          </p:cNvSpPr>
          <p:nvPr/>
        </p:nvSpPr>
        <p:spPr>
          <a:xfrm>
            <a:off x="4180624" y="2465513"/>
            <a:ext cx="3629721" cy="4027361"/>
          </a:xfrm>
          <a:prstGeom prst="rect">
            <a:avLst/>
          </a:prstGeom>
          <a:ln>
            <a:solidFill>
              <a:schemeClr val="tx2">
                <a:lumMod val="75000"/>
                <a:lumOff val="25000"/>
              </a:schemeClr>
            </a:solidFill>
          </a:ln>
        </p:spPr>
        <p:txBody>
          <a:bodyPr vert="horz" lIns="91440" tIns="45720" rIns="91440" bIns="45720" rtlCol="0">
            <a:normAutofit fontScale="92500" lnSpcReduction="1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100" dirty="0"/>
              <a:t>Targeted proportion of population connected to sewage networks: 80% by 2025</a:t>
            </a:r>
          </a:p>
          <a:p>
            <a:r>
              <a:rPr lang="en-US" sz="2100" dirty="0"/>
              <a:t>Amount of treated wastewater: 2030 target to be set after sector actions are established</a:t>
            </a:r>
          </a:p>
          <a:p>
            <a:r>
              <a:rPr lang="en-US" sz="2100" dirty="0"/>
              <a:t>Additional planned actions include expansion of wastewater treatment capacity and increasing user willingness to accept wastewater reuse</a:t>
            </a:r>
          </a:p>
          <a:p>
            <a:pPr marL="0" indent="0">
              <a:buFont typeface="Arial" panose="020B0604020202020204" pitchFamily="34" charset="0"/>
              <a:buNone/>
            </a:pPr>
            <a:endParaRPr lang="en-CH" dirty="0"/>
          </a:p>
        </p:txBody>
      </p:sp>
      <p:sp>
        <p:nvSpPr>
          <p:cNvPr id="5" name="Content Placeholder 2">
            <a:extLst>
              <a:ext uri="{FF2B5EF4-FFF2-40B4-BE49-F238E27FC236}">
                <a16:creationId xmlns:a16="http://schemas.microsoft.com/office/drawing/2014/main" id="{04F66334-F3F3-418B-B2AB-5DC6659431C2}"/>
              </a:ext>
            </a:extLst>
          </p:cNvPr>
          <p:cNvSpPr txBox="1">
            <a:spLocks/>
          </p:cNvSpPr>
          <p:nvPr/>
        </p:nvSpPr>
        <p:spPr>
          <a:xfrm>
            <a:off x="8078028" y="2465512"/>
            <a:ext cx="3629721" cy="4027361"/>
          </a:xfrm>
          <a:prstGeom prst="rect">
            <a:avLst/>
          </a:prstGeom>
          <a:ln>
            <a:solidFill>
              <a:schemeClr val="tx2">
                <a:lumMod val="75000"/>
                <a:lumOff val="25000"/>
              </a:schemeClr>
            </a:solidFill>
          </a:ln>
        </p:spPr>
        <p:txBody>
          <a:bodyPr vert="horz" lIns="91440" tIns="45720" rIns="91440" bIns="45720" rtlCol="0">
            <a:normAutofit fontScale="92500" lnSpcReduction="1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Aiming for elimination of open defecation and universal access to safe water and sanitation services by 2030 </a:t>
            </a:r>
          </a:p>
          <a:p>
            <a:r>
              <a:rPr lang="en-US" sz="2000" dirty="0"/>
              <a:t>By 2025 aim to increase access to basic sanitation from 19 to 40%; handwashing from 34 to 50% by 2025 (Third NDP)</a:t>
            </a:r>
          </a:p>
          <a:p>
            <a:r>
              <a:rPr lang="en-US" sz="2000" dirty="0"/>
              <a:t>No specific domestic wastewater treatment targets included in Third NDP</a:t>
            </a:r>
            <a:endParaRPr lang="en-US" sz="1400" dirty="0"/>
          </a:p>
        </p:txBody>
      </p:sp>
      <p:sp>
        <p:nvSpPr>
          <p:cNvPr id="6" name="TextBox 5">
            <a:extLst>
              <a:ext uri="{FF2B5EF4-FFF2-40B4-BE49-F238E27FC236}">
                <a16:creationId xmlns:a16="http://schemas.microsoft.com/office/drawing/2014/main" id="{6137D6FF-0D44-46A1-90CD-672929F38B2A}"/>
              </a:ext>
            </a:extLst>
          </p:cNvPr>
          <p:cNvSpPr txBox="1"/>
          <p:nvPr/>
        </p:nvSpPr>
        <p:spPr>
          <a:xfrm>
            <a:off x="291313" y="1515692"/>
            <a:ext cx="3621628" cy="954107"/>
          </a:xfrm>
          <a:prstGeom prst="rect">
            <a:avLst/>
          </a:prstGeom>
          <a:noFill/>
          <a:ln>
            <a:solidFill>
              <a:schemeClr val="tx2">
                <a:lumMod val="75000"/>
                <a:lumOff val="25000"/>
              </a:schemeClr>
            </a:solidFill>
          </a:ln>
        </p:spPr>
        <p:txBody>
          <a:bodyPr wrap="square" rtlCol="0">
            <a:spAutoFit/>
          </a:bodyPr>
          <a:lstStyle/>
          <a:p>
            <a:pPr marL="0" indent="0">
              <a:buNone/>
            </a:pPr>
            <a:r>
              <a:rPr lang="en-US" sz="2800" dirty="0"/>
              <a:t>Pluri-national state of Bolivia</a:t>
            </a:r>
          </a:p>
        </p:txBody>
      </p:sp>
      <p:sp>
        <p:nvSpPr>
          <p:cNvPr id="7" name="TextBox 6">
            <a:extLst>
              <a:ext uri="{FF2B5EF4-FFF2-40B4-BE49-F238E27FC236}">
                <a16:creationId xmlns:a16="http://schemas.microsoft.com/office/drawing/2014/main" id="{CB0F7D49-9CB3-4FCC-A975-17756A7F37E9}"/>
              </a:ext>
            </a:extLst>
          </p:cNvPr>
          <p:cNvSpPr txBox="1"/>
          <p:nvPr/>
        </p:nvSpPr>
        <p:spPr>
          <a:xfrm>
            <a:off x="4180623" y="1515692"/>
            <a:ext cx="3629721" cy="954107"/>
          </a:xfrm>
          <a:prstGeom prst="rect">
            <a:avLst/>
          </a:prstGeom>
          <a:noFill/>
          <a:ln>
            <a:solidFill>
              <a:schemeClr val="tx2">
                <a:lumMod val="75000"/>
                <a:lumOff val="25000"/>
              </a:schemeClr>
            </a:solidFill>
          </a:ln>
        </p:spPr>
        <p:txBody>
          <a:bodyPr wrap="square" rtlCol="0">
            <a:spAutoFit/>
          </a:bodyPr>
          <a:lstStyle/>
          <a:p>
            <a:pPr marL="0" indent="0">
              <a:buNone/>
            </a:pPr>
            <a:r>
              <a:rPr lang="en-US" sz="2800" dirty="0"/>
              <a:t>Hashemite Kingdom of Jordan</a:t>
            </a:r>
          </a:p>
        </p:txBody>
      </p:sp>
      <p:sp>
        <p:nvSpPr>
          <p:cNvPr id="8" name="TextBox 7">
            <a:extLst>
              <a:ext uri="{FF2B5EF4-FFF2-40B4-BE49-F238E27FC236}">
                <a16:creationId xmlns:a16="http://schemas.microsoft.com/office/drawing/2014/main" id="{9D6BB375-5701-40D0-8354-15DF5B86790D}"/>
              </a:ext>
            </a:extLst>
          </p:cNvPr>
          <p:cNvSpPr txBox="1"/>
          <p:nvPr/>
        </p:nvSpPr>
        <p:spPr>
          <a:xfrm>
            <a:off x="8078027" y="1515692"/>
            <a:ext cx="3629721" cy="954107"/>
          </a:xfrm>
          <a:prstGeom prst="rect">
            <a:avLst/>
          </a:prstGeom>
          <a:noFill/>
          <a:ln>
            <a:solidFill>
              <a:schemeClr val="tx2">
                <a:lumMod val="75000"/>
                <a:lumOff val="25000"/>
              </a:schemeClr>
            </a:solidFill>
          </a:ln>
        </p:spPr>
        <p:txBody>
          <a:bodyPr wrap="square" rtlCol="0">
            <a:spAutoFit/>
          </a:bodyPr>
          <a:lstStyle/>
          <a:p>
            <a:pPr marL="0" indent="0">
              <a:buFont typeface="Arial" panose="020B0604020202020204" pitchFamily="34" charset="0"/>
              <a:buNone/>
            </a:pPr>
            <a:r>
              <a:rPr lang="en-US" sz="2800" dirty="0"/>
              <a:t>Republic of Uganda</a:t>
            </a:r>
          </a:p>
        </p:txBody>
      </p:sp>
    </p:spTree>
    <p:extLst>
      <p:ext uri="{BB962C8B-B14F-4D97-AF65-F5344CB8AC3E}">
        <p14:creationId xmlns:p14="http://schemas.microsoft.com/office/powerpoint/2010/main" val="329730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262F6-A1E4-4279-B7D2-6AC6952FF21C}"/>
              </a:ext>
            </a:extLst>
          </p:cNvPr>
          <p:cNvSpPr>
            <a:spLocks noGrp="1"/>
          </p:cNvSpPr>
          <p:nvPr>
            <p:ph type="title"/>
          </p:nvPr>
        </p:nvSpPr>
        <p:spPr>
          <a:xfrm>
            <a:off x="838200" y="195193"/>
            <a:ext cx="10515600" cy="1325563"/>
          </a:xfrm>
        </p:spPr>
        <p:txBody>
          <a:bodyPr/>
          <a:lstStyle/>
          <a:p>
            <a:r>
              <a:rPr lang="en-US" dirty="0"/>
              <a:t>Sector review, coordination and participation</a:t>
            </a:r>
            <a:endParaRPr lang="en-CH" dirty="0"/>
          </a:p>
        </p:txBody>
      </p:sp>
      <p:sp>
        <p:nvSpPr>
          <p:cNvPr id="3" name="Content Placeholder 2">
            <a:extLst>
              <a:ext uri="{FF2B5EF4-FFF2-40B4-BE49-F238E27FC236}">
                <a16:creationId xmlns:a16="http://schemas.microsoft.com/office/drawing/2014/main" id="{6F0D178E-5D9B-4662-9C8F-9CC104C33AB7}"/>
              </a:ext>
            </a:extLst>
          </p:cNvPr>
          <p:cNvSpPr>
            <a:spLocks noGrp="1"/>
          </p:cNvSpPr>
          <p:nvPr>
            <p:ph idx="1"/>
          </p:nvPr>
        </p:nvSpPr>
        <p:spPr>
          <a:xfrm>
            <a:off x="283220" y="2468856"/>
            <a:ext cx="3629721" cy="4024019"/>
          </a:xfrm>
          <a:ln>
            <a:solidFill>
              <a:schemeClr val="tx2">
                <a:lumMod val="75000"/>
                <a:lumOff val="25000"/>
              </a:schemeClr>
            </a:solidFill>
          </a:ln>
        </p:spPr>
        <p:txBody>
          <a:bodyPr>
            <a:normAutofit/>
          </a:bodyPr>
          <a:lstStyle/>
          <a:p>
            <a:r>
              <a:rPr lang="en-US" sz="1800" dirty="0">
                <a:effectLst/>
                <a:latin typeface="Century Gothic" panose="020B0502020202020204" pitchFamily="34" charset="0"/>
                <a:ea typeface="Calibri" panose="020F0502020204030204" pitchFamily="34" charset="0"/>
                <a:cs typeface="Times New Roman" panose="02020603050405020304" pitchFamily="18" charset="0"/>
              </a:rPr>
              <a:t>Degre</a:t>
            </a:r>
            <a:r>
              <a:rPr lang="en-US" sz="1800" dirty="0">
                <a:latin typeface="Century Gothic" panose="020B0502020202020204" pitchFamily="34" charset="0"/>
                <a:ea typeface="Calibri" panose="020F0502020204030204" pitchFamily="34" charset="0"/>
                <a:cs typeface="Times New Roman" panose="02020603050405020304" pitchFamily="18" charset="0"/>
              </a:rPr>
              <a:t>e of</a:t>
            </a:r>
            <a:r>
              <a:rPr lang="en-US" sz="1800" dirty="0">
                <a:effectLst/>
                <a:latin typeface="Century Gothic" panose="020B0502020202020204" pitchFamily="34" charset="0"/>
                <a:ea typeface="Calibri" panose="020F0502020204030204" pitchFamily="34" charset="0"/>
                <a:cs typeface="Times New Roman" panose="02020603050405020304" pitchFamily="18" charset="0"/>
              </a:rPr>
              <a:t> coordination between government agencies and development partners evident, but no Non-Governmental stakeholders included</a:t>
            </a:r>
          </a:p>
          <a:p>
            <a:r>
              <a:rPr lang="en-US" sz="1800" dirty="0">
                <a:effectLst/>
                <a:latin typeface="Century Gothic" panose="020B0502020202020204" pitchFamily="34" charset="0"/>
                <a:ea typeface="Calibri" panose="020F0502020204030204" pitchFamily="34" charset="0"/>
                <a:cs typeface="Times New Roman" panose="02020603050405020304" pitchFamily="18" charset="0"/>
              </a:rPr>
              <a:t>GLAAS: Some participation procedures for service users and women defined, but ‘medium’ participation in practice</a:t>
            </a:r>
          </a:p>
          <a:p>
            <a:r>
              <a:rPr lang="en-US" sz="1800" dirty="0">
                <a:latin typeface="Century Gothic" panose="020B0502020202020204" pitchFamily="34" charset="0"/>
                <a:ea typeface="Calibri" panose="020F0502020204030204" pitchFamily="34" charset="0"/>
                <a:cs typeface="Times New Roman" panose="02020603050405020304" pitchFamily="18" charset="0"/>
              </a:rPr>
              <a:t>No evidence of regular Joint Sector Reviews</a:t>
            </a:r>
            <a:endParaRPr lang="en-US" sz="1800" dirty="0">
              <a:effectLst/>
              <a:latin typeface="Century Gothic" panose="020B0502020202020204" pitchFamily="34" charset="0"/>
              <a:ea typeface="Calibri" panose="020F0502020204030204" pitchFamily="34" charset="0"/>
              <a:cs typeface="Times New Roman" panose="02020603050405020304" pitchFamily="18" charset="0"/>
            </a:endParaRPr>
          </a:p>
          <a:p>
            <a:endParaRPr lang="en-US" sz="1800" dirty="0"/>
          </a:p>
          <a:p>
            <a:pPr marL="0" indent="0">
              <a:buNone/>
            </a:pPr>
            <a:endParaRPr lang="en-CH" sz="2000" dirty="0"/>
          </a:p>
        </p:txBody>
      </p:sp>
      <p:sp>
        <p:nvSpPr>
          <p:cNvPr id="4" name="Content Placeholder 2">
            <a:extLst>
              <a:ext uri="{FF2B5EF4-FFF2-40B4-BE49-F238E27FC236}">
                <a16:creationId xmlns:a16="http://schemas.microsoft.com/office/drawing/2014/main" id="{7CE66975-CE16-4593-801C-FB4A183F1C0A}"/>
              </a:ext>
            </a:extLst>
          </p:cNvPr>
          <p:cNvSpPr txBox="1">
            <a:spLocks/>
          </p:cNvSpPr>
          <p:nvPr/>
        </p:nvSpPr>
        <p:spPr>
          <a:xfrm>
            <a:off x="4180623" y="2465512"/>
            <a:ext cx="3629721" cy="4027361"/>
          </a:xfrm>
          <a:prstGeom prst="rect">
            <a:avLst/>
          </a:prstGeom>
          <a:ln>
            <a:solidFill>
              <a:schemeClr val="tx2">
                <a:lumMod val="75000"/>
                <a:lumOff val="25000"/>
              </a:schemeClr>
            </a:solidFill>
          </a:ln>
        </p:spPr>
        <p:txBody>
          <a:bodyPr vert="horz" lIns="91440" tIns="45720" rIns="91440" bIns="45720" rtlCol="0">
            <a:normAutofit fontScale="77500" lnSpcReduction="2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100" dirty="0"/>
              <a:t>GLAAS: A formal government-led multi-stakeholder review mechanism is in place and applies evidence-based decision making</a:t>
            </a:r>
          </a:p>
          <a:p>
            <a:r>
              <a:rPr lang="en-US" sz="2100" dirty="0"/>
              <a:t>Various donor rounds and </a:t>
            </a:r>
            <a:r>
              <a:rPr lang="en-US" sz="2100" dirty="0" err="1"/>
              <a:t>GoJ</a:t>
            </a:r>
            <a:r>
              <a:rPr lang="en-US" sz="2100" dirty="0"/>
              <a:t> – Development Partner engagement opportunities</a:t>
            </a:r>
          </a:p>
          <a:p>
            <a:r>
              <a:rPr lang="en-US" sz="2100" dirty="0"/>
              <a:t>Overall stakeholder participation and representation, including of women, remains low</a:t>
            </a:r>
          </a:p>
          <a:p>
            <a:r>
              <a:rPr lang="en-US" sz="2100" dirty="0"/>
              <a:t>Better monitoring of women’s involvement in WASH included as a priority action in National Water Strategy</a:t>
            </a:r>
            <a:endParaRPr lang="en-CH" dirty="0"/>
          </a:p>
        </p:txBody>
      </p:sp>
      <p:sp>
        <p:nvSpPr>
          <p:cNvPr id="5" name="Content Placeholder 2">
            <a:extLst>
              <a:ext uri="{FF2B5EF4-FFF2-40B4-BE49-F238E27FC236}">
                <a16:creationId xmlns:a16="http://schemas.microsoft.com/office/drawing/2014/main" id="{04F66334-F3F3-418B-B2AB-5DC6659431C2}"/>
              </a:ext>
            </a:extLst>
          </p:cNvPr>
          <p:cNvSpPr txBox="1">
            <a:spLocks/>
          </p:cNvSpPr>
          <p:nvPr/>
        </p:nvSpPr>
        <p:spPr>
          <a:xfrm>
            <a:off x="8078028" y="2465512"/>
            <a:ext cx="3629721" cy="4027361"/>
          </a:xfrm>
          <a:prstGeom prst="rect">
            <a:avLst/>
          </a:prstGeom>
          <a:ln>
            <a:solidFill>
              <a:schemeClr val="tx2">
                <a:lumMod val="75000"/>
                <a:lumOff val="25000"/>
              </a:schemeClr>
            </a:solidFill>
          </a:ln>
        </p:spPr>
        <p:txBody>
          <a:bodyPr vert="horz" lIns="91440" tIns="45720" rIns="91440" bIns="45720" rtlCol="0">
            <a:normAutofit fontScale="77500" lnSpcReduction="2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 Sector-Wide Approach in place</a:t>
            </a:r>
          </a:p>
          <a:p>
            <a:r>
              <a:rPr lang="en-US" sz="2000" dirty="0"/>
              <a:t>Sector coordination through WESWG, National Sanitation Working Group (NSWG) and Uganda Water and Sanitation Civil Society Network (UWASNET</a:t>
            </a:r>
          </a:p>
          <a:p>
            <a:r>
              <a:rPr lang="en-US" sz="2000" dirty="0"/>
              <a:t>Annual Joint Sector Reviews since 2008; based on annual Sector Performance Reports (SPRs)</a:t>
            </a:r>
          </a:p>
          <a:p>
            <a:r>
              <a:rPr lang="en-US" sz="2000" dirty="0"/>
              <a:t>Highly participatory process, including WESWG, UWASNET, Development Partners, etc.</a:t>
            </a:r>
          </a:p>
          <a:p>
            <a:r>
              <a:rPr lang="en-US" sz="2000" dirty="0"/>
              <a:t>GLAAS: participation procedures defined and women’s participation specified, and deemed high.</a:t>
            </a:r>
            <a:endParaRPr lang="en-US" sz="1400" dirty="0"/>
          </a:p>
        </p:txBody>
      </p:sp>
      <p:sp>
        <p:nvSpPr>
          <p:cNvPr id="6" name="TextBox 5">
            <a:extLst>
              <a:ext uri="{FF2B5EF4-FFF2-40B4-BE49-F238E27FC236}">
                <a16:creationId xmlns:a16="http://schemas.microsoft.com/office/drawing/2014/main" id="{6137D6FF-0D44-46A1-90CD-672929F38B2A}"/>
              </a:ext>
            </a:extLst>
          </p:cNvPr>
          <p:cNvSpPr txBox="1"/>
          <p:nvPr/>
        </p:nvSpPr>
        <p:spPr>
          <a:xfrm>
            <a:off x="291313" y="1515692"/>
            <a:ext cx="3621628" cy="954107"/>
          </a:xfrm>
          <a:prstGeom prst="rect">
            <a:avLst/>
          </a:prstGeom>
          <a:noFill/>
          <a:ln>
            <a:solidFill>
              <a:schemeClr val="tx2">
                <a:lumMod val="75000"/>
                <a:lumOff val="25000"/>
              </a:schemeClr>
            </a:solidFill>
          </a:ln>
        </p:spPr>
        <p:txBody>
          <a:bodyPr wrap="square" rtlCol="0">
            <a:spAutoFit/>
          </a:bodyPr>
          <a:lstStyle/>
          <a:p>
            <a:pPr marL="0" indent="0">
              <a:buNone/>
            </a:pPr>
            <a:r>
              <a:rPr lang="en-US" sz="2800" dirty="0"/>
              <a:t>Pluri-national state of Bolivia</a:t>
            </a:r>
          </a:p>
        </p:txBody>
      </p:sp>
      <p:sp>
        <p:nvSpPr>
          <p:cNvPr id="7" name="TextBox 6">
            <a:extLst>
              <a:ext uri="{FF2B5EF4-FFF2-40B4-BE49-F238E27FC236}">
                <a16:creationId xmlns:a16="http://schemas.microsoft.com/office/drawing/2014/main" id="{CB0F7D49-9CB3-4FCC-A975-17756A7F37E9}"/>
              </a:ext>
            </a:extLst>
          </p:cNvPr>
          <p:cNvSpPr txBox="1"/>
          <p:nvPr/>
        </p:nvSpPr>
        <p:spPr>
          <a:xfrm>
            <a:off x="4180623" y="1515692"/>
            <a:ext cx="3629721" cy="954107"/>
          </a:xfrm>
          <a:prstGeom prst="rect">
            <a:avLst/>
          </a:prstGeom>
          <a:noFill/>
          <a:ln>
            <a:solidFill>
              <a:schemeClr val="tx2">
                <a:lumMod val="75000"/>
                <a:lumOff val="25000"/>
              </a:schemeClr>
            </a:solidFill>
          </a:ln>
        </p:spPr>
        <p:txBody>
          <a:bodyPr wrap="square" rtlCol="0">
            <a:spAutoFit/>
          </a:bodyPr>
          <a:lstStyle/>
          <a:p>
            <a:pPr marL="0" indent="0">
              <a:buNone/>
            </a:pPr>
            <a:r>
              <a:rPr lang="en-US" sz="2800" dirty="0"/>
              <a:t>Hashemite Kingdom of Jordan</a:t>
            </a:r>
          </a:p>
        </p:txBody>
      </p:sp>
      <p:sp>
        <p:nvSpPr>
          <p:cNvPr id="8" name="TextBox 7">
            <a:extLst>
              <a:ext uri="{FF2B5EF4-FFF2-40B4-BE49-F238E27FC236}">
                <a16:creationId xmlns:a16="http://schemas.microsoft.com/office/drawing/2014/main" id="{9D6BB375-5701-40D0-8354-15DF5B86790D}"/>
              </a:ext>
            </a:extLst>
          </p:cNvPr>
          <p:cNvSpPr txBox="1"/>
          <p:nvPr/>
        </p:nvSpPr>
        <p:spPr>
          <a:xfrm>
            <a:off x="8078027" y="1515692"/>
            <a:ext cx="3629721" cy="954107"/>
          </a:xfrm>
          <a:prstGeom prst="rect">
            <a:avLst/>
          </a:prstGeom>
          <a:noFill/>
          <a:ln>
            <a:solidFill>
              <a:schemeClr val="tx2">
                <a:lumMod val="75000"/>
                <a:lumOff val="25000"/>
              </a:schemeClr>
            </a:solidFill>
          </a:ln>
        </p:spPr>
        <p:txBody>
          <a:bodyPr wrap="square" rtlCol="0">
            <a:spAutoFit/>
          </a:bodyPr>
          <a:lstStyle/>
          <a:p>
            <a:pPr marL="0" indent="0">
              <a:buFont typeface="Arial" panose="020B0604020202020204" pitchFamily="34" charset="0"/>
              <a:buNone/>
            </a:pPr>
            <a:r>
              <a:rPr lang="en-US" sz="2800" dirty="0"/>
              <a:t>Republic of Uganda</a:t>
            </a:r>
          </a:p>
        </p:txBody>
      </p:sp>
    </p:spTree>
    <p:extLst>
      <p:ext uri="{BB962C8B-B14F-4D97-AF65-F5344CB8AC3E}">
        <p14:creationId xmlns:p14="http://schemas.microsoft.com/office/powerpoint/2010/main" val="3210796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262F6-A1E4-4279-B7D2-6AC6952FF21C}"/>
              </a:ext>
            </a:extLst>
          </p:cNvPr>
          <p:cNvSpPr>
            <a:spLocks noGrp="1"/>
          </p:cNvSpPr>
          <p:nvPr>
            <p:ph type="title"/>
          </p:nvPr>
        </p:nvSpPr>
        <p:spPr>
          <a:xfrm>
            <a:off x="838200" y="284205"/>
            <a:ext cx="10515600" cy="1325563"/>
          </a:xfrm>
        </p:spPr>
        <p:txBody>
          <a:bodyPr/>
          <a:lstStyle/>
          <a:p>
            <a:r>
              <a:rPr lang="en-US" dirty="0"/>
              <a:t>On monitoring SDG target 6.2</a:t>
            </a:r>
            <a:endParaRPr lang="en-CH" dirty="0"/>
          </a:p>
        </p:txBody>
      </p:sp>
      <p:sp>
        <p:nvSpPr>
          <p:cNvPr id="3" name="Content Placeholder 2">
            <a:extLst>
              <a:ext uri="{FF2B5EF4-FFF2-40B4-BE49-F238E27FC236}">
                <a16:creationId xmlns:a16="http://schemas.microsoft.com/office/drawing/2014/main" id="{6F0D178E-5D9B-4662-9C8F-9CC104C33AB7}"/>
              </a:ext>
            </a:extLst>
          </p:cNvPr>
          <p:cNvSpPr>
            <a:spLocks noGrp="1"/>
          </p:cNvSpPr>
          <p:nvPr>
            <p:ph idx="1"/>
          </p:nvPr>
        </p:nvSpPr>
        <p:spPr>
          <a:xfrm>
            <a:off x="283220" y="2468856"/>
            <a:ext cx="3629721" cy="4024019"/>
          </a:xfrm>
          <a:ln>
            <a:solidFill>
              <a:schemeClr val="tx2">
                <a:lumMod val="75000"/>
                <a:lumOff val="25000"/>
              </a:schemeClr>
            </a:solidFill>
          </a:ln>
        </p:spPr>
        <p:txBody>
          <a:bodyPr>
            <a:noAutofit/>
          </a:bodyPr>
          <a:lstStyle/>
          <a:p>
            <a:r>
              <a:rPr lang="en-US" sz="1400" dirty="0">
                <a:effectLst/>
                <a:ea typeface="Calibri" panose="020F0502020204030204" pitchFamily="34" charset="0"/>
                <a:cs typeface="Times New Roman" panose="02020603050405020304" pitchFamily="18" charset="0"/>
              </a:rPr>
              <a:t>Detailed annual performance updates published by AAPS for those EPSA regulated by the AAPS</a:t>
            </a:r>
          </a:p>
          <a:p>
            <a:r>
              <a:rPr lang="en-US" sz="1400" dirty="0">
                <a:ea typeface="Calibri" panose="020F0502020204030204" pitchFamily="34" charset="0"/>
                <a:cs typeface="Times New Roman" panose="02020603050405020304" pitchFamily="18" charset="0"/>
              </a:rPr>
              <a:t>For sanitation, AAPS performance updates only include those linked to sewers </a:t>
            </a:r>
          </a:p>
          <a:p>
            <a:r>
              <a:rPr lang="en-US" sz="1400" dirty="0">
                <a:ea typeface="Calibri" panose="020F0502020204030204" pitchFamily="34" charset="0"/>
                <a:cs typeface="Times New Roman" panose="02020603050405020304" pitchFamily="18" charset="0"/>
              </a:rPr>
              <a:t>Approximately 6.8 million people are not included in regular monitoring and reporting on target 6.2, as either not linked to sewers (2.8 </a:t>
            </a:r>
            <a:r>
              <a:rPr lang="en-US" sz="1400" dirty="0" err="1">
                <a:ea typeface="Calibri" panose="020F0502020204030204" pitchFamily="34" charset="0"/>
                <a:cs typeface="Times New Roman" panose="02020603050405020304" pitchFamily="18" charset="0"/>
              </a:rPr>
              <a:t>mln</a:t>
            </a:r>
            <a:r>
              <a:rPr lang="en-US" sz="1400" dirty="0">
                <a:ea typeface="Calibri" panose="020F0502020204030204" pitchFamily="34" charset="0"/>
                <a:cs typeface="Times New Roman" panose="02020603050405020304" pitchFamily="18" charset="0"/>
              </a:rPr>
              <a:t>), or not serviced by EPSA (4 </a:t>
            </a:r>
            <a:r>
              <a:rPr lang="en-US" sz="1400" dirty="0" err="1">
                <a:ea typeface="Calibri" panose="020F0502020204030204" pitchFamily="34" charset="0"/>
                <a:cs typeface="Times New Roman" panose="02020603050405020304" pitchFamily="18" charset="0"/>
              </a:rPr>
              <a:t>mln</a:t>
            </a:r>
            <a:r>
              <a:rPr lang="en-US" sz="1400" dirty="0">
                <a:ea typeface="Calibri" panose="020F0502020204030204" pitchFamily="34" charset="0"/>
                <a:cs typeface="Times New Roman" panose="02020603050405020304" pitchFamily="18" charset="0"/>
              </a:rPr>
              <a:t>)</a:t>
            </a:r>
          </a:p>
          <a:p>
            <a:r>
              <a:rPr lang="en-US" sz="1400" dirty="0">
                <a:ea typeface="Calibri" panose="020F0502020204030204" pitchFamily="34" charset="0"/>
                <a:cs typeface="Times New Roman" panose="02020603050405020304" pitchFamily="18" charset="0"/>
              </a:rPr>
              <a:t>Most recent alternative source of information for more comprehensive picture: 2018 National Household Survey (INE), including data on hygiene </a:t>
            </a:r>
            <a:r>
              <a:rPr lang="en-US" sz="1400" dirty="0" err="1">
                <a:ea typeface="Calibri" panose="020F0502020204030204" pitchFamily="34" charset="0"/>
                <a:cs typeface="Times New Roman" panose="02020603050405020304" pitchFamily="18" charset="0"/>
              </a:rPr>
              <a:t>behaviours</a:t>
            </a:r>
            <a:r>
              <a:rPr lang="en-US" sz="1400" dirty="0">
                <a:ea typeface="Calibri" panose="020F0502020204030204" pitchFamily="34" charset="0"/>
                <a:cs typeface="Times New Roman" panose="02020603050405020304" pitchFamily="18" charset="0"/>
              </a:rPr>
              <a:t> </a:t>
            </a:r>
          </a:p>
          <a:p>
            <a:endParaRPr lang="en-US" sz="1400" dirty="0">
              <a:effectLst/>
              <a:latin typeface="Century Gothic" panose="020B0502020202020204" pitchFamily="34" charset="0"/>
              <a:ea typeface="Calibri" panose="020F0502020204030204" pitchFamily="34" charset="0"/>
              <a:cs typeface="Times New Roman" panose="02020603050405020304" pitchFamily="18" charset="0"/>
            </a:endParaRPr>
          </a:p>
        </p:txBody>
      </p:sp>
      <p:sp>
        <p:nvSpPr>
          <p:cNvPr id="4" name="Content Placeholder 2">
            <a:extLst>
              <a:ext uri="{FF2B5EF4-FFF2-40B4-BE49-F238E27FC236}">
                <a16:creationId xmlns:a16="http://schemas.microsoft.com/office/drawing/2014/main" id="{7CE66975-CE16-4593-801C-FB4A183F1C0A}"/>
              </a:ext>
            </a:extLst>
          </p:cNvPr>
          <p:cNvSpPr txBox="1">
            <a:spLocks/>
          </p:cNvSpPr>
          <p:nvPr/>
        </p:nvSpPr>
        <p:spPr>
          <a:xfrm>
            <a:off x="4180624" y="2465513"/>
            <a:ext cx="3629721" cy="4027361"/>
          </a:xfrm>
          <a:prstGeom prst="rect">
            <a:avLst/>
          </a:prstGeom>
          <a:ln>
            <a:solidFill>
              <a:schemeClr val="tx2">
                <a:lumMod val="75000"/>
                <a:lumOff val="25000"/>
              </a:schemeClr>
            </a:solidFill>
          </a:ln>
        </p:spPr>
        <p:txBody>
          <a:bodyPr vert="horz" lIns="91440" tIns="45720" rIns="91440" bIns="45720" rtlCol="0">
            <a:normAutofit fontScale="85000" lnSpcReduction="1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t>Regular service and performance monitoring data from Water Companies available</a:t>
            </a:r>
          </a:p>
          <a:p>
            <a:r>
              <a:rPr lang="en-US" sz="1800" dirty="0"/>
              <a:t>But reporting on national and SDG WASH targets less than regular – current reported figures stem from 2015 (water treatment) and 2017 (population connected to sewage networks)</a:t>
            </a:r>
          </a:p>
          <a:p>
            <a:r>
              <a:rPr lang="en-US" sz="1800" dirty="0"/>
              <a:t>SDG target 6.2.1(safely managed sanitation and handwashing facility) reported as 0.84% on DOS website – lack of hygiene data? </a:t>
            </a:r>
          </a:p>
          <a:p>
            <a:r>
              <a:rPr lang="en-US" sz="1800" dirty="0"/>
              <a:t>Disaggregated data (e.g. by wealth quintile) not readily available</a:t>
            </a:r>
            <a:endParaRPr lang="en-CH" sz="2400" dirty="0"/>
          </a:p>
        </p:txBody>
      </p:sp>
      <p:sp>
        <p:nvSpPr>
          <p:cNvPr id="5" name="Content Placeholder 2">
            <a:extLst>
              <a:ext uri="{FF2B5EF4-FFF2-40B4-BE49-F238E27FC236}">
                <a16:creationId xmlns:a16="http://schemas.microsoft.com/office/drawing/2014/main" id="{04F66334-F3F3-418B-B2AB-5DC6659431C2}"/>
              </a:ext>
            </a:extLst>
          </p:cNvPr>
          <p:cNvSpPr txBox="1">
            <a:spLocks/>
          </p:cNvSpPr>
          <p:nvPr/>
        </p:nvSpPr>
        <p:spPr>
          <a:xfrm>
            <a:off x="8078028" y="2465512"/>
            <a:ext cx="3629721" cy="4027361"/>
          </a:xfrm>
          <a:prstGeom prst="rect">
            <a:avLst/>
          </a:prstGeom>
          <a:ln>
            <a:solidFill>
              <a:schemeClr val="tx2">
                <a:lumMod val="75000"/>
                <a:lumOff val="25000"/>
              </a:schemeClr>
            </a:solidFill>
          </a:ln>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300" dirty="0"/>
              <a:t>Long term ‘golden and platinum indicators’ replaced by new Sector Performance Framework aligned with SDGs in 2016/17, but roll-out to districts of the sanitation monitoring indicators and measurement framework has been slow and development of a new MIS system delayed</a:t>
            </a:r>
          </a:p>
          <a:p>
            <a:r>
              <a:rPr lang="en-US" sz="1300" dirty="0"/>
              <a:t>New framework has led to higher alignment with JMP reporting in the annual SPRs, but discrepancies persist and big shifts noted – e.g. rural OD jumped from 8% in 2017/18 to 22.9% in 2018/19 </a:t>
            </a:r>
          </a:p>
          <a:p>
            <a:r>
              <a:rPr lang="en-US" sz="1300" dirty="0"/>
              <a:t>The 2020 SPR noted a ‘persistent lack of data on a number of sector performance indicators’</a:t>
            </a:r>
          </a:p>
        </p:txBody>
      </p:sp>
      <p:sp>
        <p:nvSpPr>
          <p:cNvPr id="6" name="TextBox 5">
            <a:extLst>
              <a:ext uri="{FF2B5EF4-FFF2-40B4-BE49-F238E27FC236}">
                <a16:creationId xmlns:a16="http://schemas.microsoft.com/office/drawing/2014/main" id="{6137D6FF-0D44-46A1-90CD-672929F38B2A}"/>
              </a:ext>
            </a:extLst>
          </p:cNvPr>
          <p:cNvSpPr txBox="1"/>
          <p:nvPr/>
        </p:nvSpPr>
        <p:spPr>
          <a:xfrm>
            <a:off x="291313" y="1515692"/>
            <a:ext cx="3621628" cy="954107"/>
          </a:xfrm>
          <a:prstGeom prst="rect">
            <a:avLst/>
          </a:prstGeom>
          <a:noFill/>
          <a:ln>
            <a:solidFill>
              <a:schemeClr val="tx2">
                <a:lumMod val="75000"/>
                <a:lumOff val="25000"/>
              </a:schemeClr>
            </a:solidFill>
          </a:ln>
        </p:spPr>
        <p:txBody>
          <a:bodyPr wrap="square" rtlCol="0">
            <a:spAutoFit/>
          </a:bodyPr>
          <a:lstStyle/>
          <a:p>
            <a:pPr marL="0" indent="0">
              <a:buNone/>
            </a:pPr>
            <a:r>
              <a:rPr lang="en-US" sz="2800" dirty="0"/>
              <a:t>Pluri-national state of Bolivia</a:t>
            </a:r>
          </a:p>
        </p:txBody>
      </p:sp>
      <p:sp>
        <p:nvSpPr>
          <p:cNvPr id="7" name="TextBox 6">
            <a:extLst>
              <a:ext uri="{FF2B5EF4-FFF2-40B4-BE49-F238E27FC236}">
                <a16:creationId xmlns:a16="http://schemas.microsoft.com/office/drawing/2014/main" id="{CB0F7D49-9CB3-4FCC-A975-17756A7F37E9}"/>
              </a:ext>
            </a:extLst>
          </p:cNvPr>
          <p:cNvSpPr txBox="1"/>
          <p:nvPr/>
        </p:nvSpPr>
        <p:spPr>
          <a:xfrm>
            <a:off x="4180623" y="1515692"/>
            <a:ext cx="3629721" cy="954107"/>
          </a:xfrm>
          <a:prstGeom prst="rect">
            <a:avLst/>
          </a:prstGeom>
          <a:noFill/>
          <a:ln>
            <a:solidFill>
              <a:schemeClr val="tx2">
                <a:lumMod val="75000"/>
                <a:lumOff val="25000"/>
              </a:schemeClr>
            </a:solidFill>
          </a:ln>
        </p:spPr>
        <p:txBody>
          <a:bodyPr wrap="square" rtlCol="0">
            <a:spAutoFit/>
          </a:bodyPr>
          <a:lstStyle/>
          <a:p>
            <a:pPr marL="0" indent="0">
              <a:buNone/>
            </a:pPr>
            <a:r>
              <a:rPr lang="en-US" sz="2800" dirty="0"/>
              <a:t>Hashemite Kingdom of Jordan</a:t>
            </a:r>
          </a:p>
        </p:txBody>
      </p:sp>
      <p:sp>
        <p:nvSpPr>
          <p:cNvPr id="8" name="TextBox 7">
            <a:extLst>
              <a:ext uri="{FF2B5EF4-FFF2-40B4-BE49-F238E27FC236}">
                <a16:creationId xmlns:a16="http://schemas.microsoft.com/office/drawing/2014/main" id="{9D6BB375-5701-40D0-8354-15DF5B86790D}"/>
              </a:ext>
            </a:extLst>
          </p:cNvPr>
          <p:cNvSpPr txBox="1"/>
          <p:nvPr/>
        </p:nvSpPr>
        <p:spPr>
          <a:xfrm>
            <a:off x="8078027" y="1515692"/>
            <a:ext cx="3629721" cy="954107"/>
          </a:xfrm>
          <a:prstGeom prst="rect">
            <a:avLst/>
          </a:prstGeom>
          <a:noFill/>
          <a:ln>
            <a:solidFill>
              <a:schemeClr val="tx2">
                <a:lumMod val="75000"/>
                <a:lumOff val="25000"/>
              </a:schemeClr>
            </a:solidFill>
          </a:ln>
        </p:spPr>
        <p:txBody>
          <a:bodyPr wrap="square" rtlCol="0">
            <a:spAutoFit/>
          </a:bodyPr>
          <a:lstStyle/>
          <a:p>
            <a:pPr marL="0" indent="0">
              <a:buFont typeface="Arial" panose="020B0604020202020204" pitchFamily="34" charset="0"/>
              <a:buNone/>
            </a:pPr>
            <a:r>
              <a:rPr lang="en-US" sz="2800" dirty="0"/>
              <a:t>Republic of Uganda</a:t>
            </a:r>
          </a:p>
        </p:txBody>
      </p:sp>
    </p:spTree>
    <p:extLst>
      <p:ext uri="{BB962C8B-B14F-4D97-AF65-F5344CB8AC3E}">
        <p14:creationId xmlns:p14="http://schemas.microsoft.com/office/powerpoint/2010/main" val="1175274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262F6-A1E4-4279-B7D2-6AC6952FF21C}"/>
              </a:ext>
            </a:extLst>
          </p:cNvPr>
          <p:cNvSpPr>
            <a:spLocks noGrp="1"/>
          </p:cNvSpPr>
          <p:nvPr>
            <p:ph type="title"/>
          </p:nvPr>
        </p:nvSpPr>
        <p:spPr>
          <a:xfrm>
            <a:off x="838200" y="284205"/>
            <a:ext cx="10515600" cy="1325563"/>
          </a:xfrm>
        </p:spPr>
        <p:txBody>
          <a:bodyPr/>
          <a:lstStyle/>
          <a:p>
            <a:r>
              <a:rPr lang="en-US" dirty="0"/>
              <a:t>On monitoring SDG target 6.3</a:t>
            </a:r>
            <a:endParaRPr lang="en-CH" dirty="0"/>
          </a:p>
        </p:txBody>
      </p:sp>
      <p:sp>
        <p:nvSpPr>
          <p:cNvPr id="3" name="Content Placeholder 2">
            <a:extLst>
              <a:ext uri="{FF2B5EF4-FFF2-40B4-BE49-F238E27FC236}">
                <a16:creationId xmlns:a16="http://schemas.microsoft.com/office/drawing/2014/main" id="{6F0D178E-5D9B-4662-9C8F-9CC104C33AB7}"/>
              </a:ext>
            </a:extLst>
          </p:cNvPr>
          <p:cNvSpPr>
            <a:spLocks noGrp="1"/>
          </p:cNvSpPr>
          <p:nvPr>
            <p:ph idx="1"/>
          </p:nvPr>
        </p:nvSpPr>
        <p:spPr>
          <a:xfrm>
            <a:off x="283220" y="2468856"/>
            <a:ext cx="3629721" cy="4024019"/>
          </a:xfrm>
          <a:ln>
            <a:solidFill>
              <a:schemeClr val="tx2">
                <a:lumMod val="75000"/>
                <a:lumOff val="25000"/>
              </a:schemeClr>
            </a:solidFill>
          </a:ln>
        </p:spPr>
        <p:txBody>
          <a:bodyPr>
            <a:normAutofit fontScale="92500" lnSpcReduction="20000"/>
          </a:bodyPr>
          <a:lstStyle/>
          <a:p>
            <a:r>
              <a:rPr lang="en-US" sz="2000" dirty="0"/>
              <a:t>Treatment of domestic wastewater reported in AAPS Performance Updates. </a:t>
            </a:r>
          </a:p>
          <a:p>
            <a:r>
              <a:rPr lang="en-US" sz="2000" dirty="0"/>
              <a:t>But more than half of EPSAs do not perform or do not report wastewater treatment.</a:t>
            </a:r>
          </a:p>
          <a:p>
            <a:r>
              <a:rPr lang="en-US" sz="2000" dirty="0"/>
              <a:t>For those that do, reported proportion of treatment ranges from close to zero to more than 100. </a:t>
            </a:r>
          </a:p>
          <a:p>
            <a:r>
              <a:rPr lang="en-US" sz="2000" dirty="0"/>
              <a:t>No wastewater treatment data for rural, un-connected households.</a:t>
            </a:r>
            <a:endParaRPr lang="en-CH" sz="2000" dirty="0"/>
          </a:p>
        </p:txBody>
      </p:sp>
      <p:sp>
        <p:nvSpPr>
          <p:cNvPr id="4" name="Content Placeholder 2">
            <a:extLst>
              <a:ext uri="{FF2B5EF4-FFF2-40B4-BE49-F238E27FC236}">
                <a16:creationId xmlns:a16="http://schemas.microsoft.com/office/drawing/2014/main" id="{7CE66975-CE16-4593-801C-FB4A183F1C0A}"/>
              </a:ext>
            </a:extLst>
          </p:cNvPr>
          <p:cNvSpPr txBox="1">
            <a:spLocks/>
          </p:cNvSpPr>
          <p:nvPr/>
        </p:nvSpPr>
        <p:spPr>
          <a:xfrm>
            <a:off x="4180624" y="2465513"/>
            <a:ext cx="3629721" cy="4027361"/>
          </a:xfrm>
          <a:prstGeom prst="rect">
            <a:avLst/>
          </a:prstGeom>
          <a:ln>
            <a:solidFill>
              <a:schemeClr val="tx2">
                <a:lumMod val="75000"/>
                <a:lumOff val="25000"/>
              </a:schemeClr>
            </a:solidFill>
          </a:ln>
        </p:spPr>
        <p:txBody>
          <a:bodyPr vert="horz" lIns="91440" tIns="45720" rIns="91440" bIns="45720" rtlCol="0">
            <a:normAutofit/>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Performance data reported by wastewater treatment plants, illustrated by websites and annual reports</a:t>
            </a:r>
          </a:p>
          <a:p>
            <a:r>
              <a:rPr lang="en-US" sz="2000" dirty="0"/>
              <a:t>But 6.3.1 reporting still based on 2015 data – stated as 63.9% as opposed to the 82% reported on the UN-Water SDG 6 data portal</a:t>
            </a:r>
            <a:endParaRPr lang="en-CH" sz="2000" dirty="0"/>
          </a:p>
        </p:txBody>
      </p:sp>
      <p:sp>
        <p:nvSpPr>
          <p:cNvPr id="5" name="Content Placeholder 2">
            <a:extLst>
              <a:ext uri="{FF2B5EF4-FFF2-40B4-BE49-F238E27FC236}">
                <a16:creationId xmlns:a16="http://schemas.microsoft.com/office/drawing/2014/main" id="{04F66334-F3F3-418B-B2AB-5DC6659431C2}"/>
              </a:ext>
            </a:extLst>
          </p:cNvPr>
          <p:cNvSpPr txBox="1">
            <a:spLocks/>
          </p:cNvSpPr>
          <p:nvPr/>
        </p:nvSpPr>
        <p:spPr>
          <a:xfrm>
            <a:off x="8078028" y="2465512"/>
            <a:ext cx="3629721" cy="4027361"/>
          </a:xfrm>
          <a:prstGeom prst="rect">
            <a:avLst/>
          </a:prstGeom>
          <a:ln>
            <a:solidFill>
              <a:schemeClr val="tx2">
                <a:lumMod val="75000"/>
                <a:lumOff val="25000"/>
              </a:schemeClr>
            </a:solidFill>
          </a:ln>
        </p:spPr>
        <p:txBody>
          <a:bodyPr vert="horz" lIns="91440" tIns="45720" rIns="91440" bIns="45720" rtlCol="0">
            <a:normAutofit fontScale="92500" lnSpcReduction="1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Reporting on SDG targets 6.3.1 and 6.3.2 included in SPRs, albeit with No Data for 6.3.2</a:t>
            </a:r>
          </a:p>
          <a:p>
            <a:r>
              <a:rPr lang="en-US" sz="2000" dirty="0"/>
              <a:t>Proportion of wastewater safely treated reported as 30% in SPR 2020 – no data for this indicator on the UN-Water SDG 6 data portal </a:t>
            </a:r>
          </a:p>
          <a:p>
            <a:r>
              <a:rPr lang="en-US" sz="2000" dirty="0"/>
              <a:t>Performance-based data on treated domestic wastewater is available, albeit with gaps</a:t>
            </a:r>
            <a:endParaRPr lang="en-US" sz="1400" dirty="0"/>
          </a:p>
        </p:txBody>
      </p:sp>
      <p:sp>
        <p:nvSpPr>
          <p:cNvPr id="6" name="TextBox 5">
            <a:extLst>
              <a:ext uri="{FF2B5EF4-FFF2-40B4-BE49-F238E27FC236}">
                <a16:creationId xmlns:a16="http://schemas.microsoft.com/office/drawing/2014/main" id="{6137D6FF-0D44-46A1-90CD-672929F38B2A}"/>
              </a:ext>
            </a:extLst>
          </p:cNvPr>
          <p:cNvSpPr txBox="1"/>
          <p:nvPr/>
        </p:nvSpPr>
        <p:spPr>
          <a:xfrm>
            <a:off x="291313" y="1515692"/>
            <a:ext cx="3621628" cy="954107"/>
          </a:xfrm>
          <a:prstGeom prst="rect">
            <a:avLst/>
          </a:prstGeom>
          <a:noFill/>
          <a:ln>
            <a:solidFill>
              <a:schemeClr val="tx2">
                <a:lumMod val="75000"/>
                <a:lumOff val="25000"/>
              </a:schemeClr>
            </a:solidFill>
          </a:ln>
        </p:spPr>
        <p:txBody>
          <a:bodyPr wrap="square" rtlCol="0">
            <a:spAutoFit/>
          </a:bodyPr>
          <a:lstStyle/>
          <a:p>
            <a:pPr marL="0" indent="0">
              <a:buNone/>
            </a:pPr>
            <a:r>
              <a:rPr lang="en-US" sz="2800" dirty="0"/>
              <a:t>Pluri-national state of Bolivia</a:t>
            </a:r>
          </a:p>
        </p:txBody>
      </p:sp>
      <p:sp>
        <p:nvSpPr>
          <p:cNvPr id="7" name="TextBox 6">
            <a:extLst>
              <a:ext uri="{FF2B5EF4-FFF2-40B4-BE49-F238E27FC236}">
                <a16:creationId xmlns:a16="http://schemas.microsoft.com/office/drawing/2014/main" id="{CB0F7D49-9CB3-4FCC-A975-17756A7F37E9}"/>
              </a:ext>
            </a:extLst>
          </p:cNvPr>
          <p:cNvSpPr txBox="1"/>
          <p:nvPr/>
        </p:nvSpPr>
        <p:spPr>
          <a:xfrm>
            <a:off x="4180623" y="1515692"/>
            <a:ext cx="3629721" cy="954107"/>
          </a:xfrm>
          <a:prstGeom prst="rect">
            <a:avLst/>
          </a:prstGeom>
          <a:noFill/>
          <a:ln>
            <a:solidFill>
              <a:schemeClr val="tx2">
                <a:lumMod val="75000"/>
                <a:lumOff val="25000"/>
              </a:schemeClr>
            </a:solidFill>
          </a:ln>
        </p:spPr>
        <p:txBody>
          <a:bodyPr wrap="square" rtlCol="0">
            <a:spAutoFit/>
          </a:bodyPr>
          <a:lstStyle/>
          <a:p>
            <a:pPr marL="0" indent="0">
              <a:buNone/>
            </a:pPr>
            <a:r>
              <a:rPr lang="en-US" sz="2800" dirty="0"/>
              <a:t>Hashemite Kingdom of Jordan</a:t>
            </a:r>
          </a:p>
        </p:txBody>
      </p:sp>
      <p:sp>
        <p:nvSpPr>
          <p:cNvPr id="8" name="TextBox 7">
            <a:extLst>
              <a:ext uri="{FF2B5EF4-FFF2-40B4-BE49-F238E27FC236}">
                <a16:creationId xmlns:a16="http://schemas.microsoft.com/office/drawing/2014/main" id="{9D6BB375-5701-40D0-8354-15DF5B86790D}"/>
              </a:ext>
            </a:extLst>
          </p:cNvPr>
          <p:cNvSpPr txBox="1"/>
          <p:nvPr/>
        </p:nvSpPr>
        <p:spPr>
          <a:xfrm>
            <a:off x="8078027" y="1515692"/>
            <a:ext cx="3629721" cy="954107"/>
          </a:xfrm>
          <a:prstGeom prst="rect">
            <a:avLst/>
          </a:prstGeom>
          <a:noFill/>
          <a:ln>
            <a:solidFill>
              <a:schemeClr val="tx2">
                <a:lumMod val="75000"/>
                <a:lumOff val="25000"/>
              </a:schemeClr>
            </a:solidFill>
          </a:ln>
        </p:spPr>
        <p:txBody>
          <a:bodyPr wrap="square" rtlCol="0">
            <a:spAutoFit/>
          </a:bodyPr>
          <a:lstStyle/>
          <a:p>
            <a:pPr marL="0" indent="0">
              <a:buFont typeface="Arial" panose="020B0604020202020204" pitchFamily="34" charset="0"/>
              <a:buNone/>
            </a:pPr>
            <a:r>
              <a:rPr lang="en-US" sz="2800" dirty="0"/>
              <a:t>Republic of Uganda</a:t>
            </a:r>
          </a:p>
        </p:txBody>
      </p:sp>
    </p:spTree>
    <p:extLst>
      <p:ext uri="{BB962C8B-B14F-4D97-AF65-F5344CB8AC3E}">
        <p14:creationId xmlns:p14="http://schemas.microsoft.com/office/powerpoint/2010/main" val="19409470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B38E5-D307-4EEB-BBAF-369029D1425F}"/>
              </a:ext>
            </a:extLst>
          </p:cNvPr>
          <p:cNvSpPr>
            <a:spLocks noGrp="1"/>
          </p:cNvSpPr>
          <p:nvPr>
            <p:ph type="title"/>
          </p:nvPr>
        </p:nvSpPr>
        <p:spPr/>
        <p:txBody>
          <a:bodyPr/>
          <a:lstStyle/>
          <a:p>
            <a:r>
              <a:rPr lang="en-US" dirty="0"/>
              <a:t>In summary</a:t>
            </a:r>
            <a:endParaRPr lang="en-CH" dirty="0"/>
          </a:p>
        </p:txBody>
      </p:sp>
      <p:sp>
        <p:nvSpPr>
          <p:cNvPr id="3" name="Content Placeholder 2">
            <a:extLst>
              <a:ext uri="{FF2B5EF4-FFF2-40B4-BE49-F238E27FC236}">
                <a16:creationId xmlns:a16="http://schemas.microsoft.com/office/drawing/2014/main" id="{D65BF8B1-DFC8-47A0-9906-2A6085536F43}"/>
              </a:ext>
            </a:extLst>
          </p:cNvPr>
          <p:cNvSpPr>
            <a:spLocks noGrp="1"/>
          </p:cNvSpPr>
          <p:nvPr>
            <p:ph idx="1"/>
          </p:nvPr>
        </p:nvSpPr>
        <p:spPr/>
        <p:txBody>
          <a:bodyPr>
            <a:normAutofit fontScale="92500" lnSpcReduction="20000"/>
          </a:bodyPr>
          <a:lstStyle/>
          <a:p>
            <a:r>
              <a:rPr lang="en-US" dirty="0"/>
              <a:t>Bolivia: A tale of two sectors: increasing data availability and quality for EPSAs, but (monitoring) rural areas largely ignored</a:t>
            </a:r>
          </a:p>
          <a:p>
            <a:r>
              <a:rPr lang="en-US" dirty="0"/>
              <a:t>Jordan: a highly developed sector with good systems and high coverage levels, but gaps in data exist, and consultation and (civil society) participation in target setting and progress review are low</a:t>
            </a:r>
          </a:p>
          <a:p>
            <a:r>
              <a:rPr lang="en-US" dirty="0"/>
              <a:t>Uganda: A larger, much poorer country with low sanitation coverage figures and persistent data gaps, but a strong institutional framework and a highly participatory sector, with functional and inclusive monitoring and review systems and processes</a:t>
            </a:r>
            <a:endParaRPr lang="en-CH" dirty="0"/>
          </a:p>
        </p:txBody>
      </p:sp>
    </p:spTree>
    <p:extLst>
      <p:ext uri="{BB962C8B-B14F-4D97-AF65-F5344CB8AC3E}">
        <p14:creationId xmlns:p14="http://schemas.microsoft.com/office/powerpoint/2010/main" val="3234910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18143-3F03-45CF-A710-E0F3874B2852}"/>
              </a:ext>
            </a:extLst>
          </p:cNvPr>
          <p:cNvSpPr>
            <a:spLocks noGrp="1"/>
          </p:cNvSpPr>
          <p:nvPr>
            <p:ph type="title"/>
          </p:nvPr>
        </p:nvSpPr>
        <p:spPr/>
        <p:txBody>
          <a:bodyPr/>
          <a:lstStyle/>
          <a:p>
            <a:r>
              <a:rPr lang="en-US" dirty="0"/>
              <a:t>Final thoughts</a:t>
            </a:r>
            <a:endParaRPr lang="en-CH" dirty="0"/>
          </a:p>
        </p:txBody>
      </p:sp>
      <p:sp>
        <p:nvSpPr>
          <p:cNvPr id="3" name="Content Placeholder 2">
            <a:extLst>
              <a:ext uri="{FF2B5EF4-FFF2-40B4-BE49-F238E27FC236}">
                <a16:creationId xmlns:a16="http://schemas.microsoft.com/office/drawing/2014/main" id="{3A2E30C9-DBDE-4781-868D-6F349E2BC666}"/>
              </a:ext>
            </a:extLst>
          </p:cNvPr>
          <p:cNvSpPr>
            <a:spLocks noGrp="1"/>
          </p:cNvSpPr>
          <p:nvPr>
            <p:ph idx="1"/>
          </p:nvPr>
        </p:nvSpPr>
        <p:spPr/>
        <p:txBody>
          <a:bodyPr>
            <a:normAutofit fontScale="92500"/>
          </a:bodyPr>
          <a:lstStyle/>
          <a:p>
            <a:r>
              <a:rPr lang="en-US" dirty="0"/>
              <a:t>Strength of monitoring systems and level of participation and inclusion not necessarily linked to level of development of the country</a:t>
            </a:r>
          </a:p>
          <a:p>
            <a:r>
              <a:rPr lang="en-US" dirty="0"/>
              <a:t>Data on SDG 6.3 more readily available in countries with higher levels of </a:t>
            </a:r>
            <a:r>
              <a:rPr lang="en-US" dirty="0" err="1"/>
              <a:t>sewered</a:t>
            </a:r>
            <a:r>
              <a:rPr lang="en-US" dirty="0"/>
              <a:t> sanitation</a:t>
            </a:r>
          </a:p>
          <a:p>
            <a:r>
              <a:rPr lang="en-US" dirty="0"/>
              <a:t>UN-Water, SWA and specific development partners highly invested and active in strengthening sector monitoring</a:t>
            </a:r>
          </a:p>
          <a:p>
            <a:r>
              <a:rPr lang="en-US" dirty="0"/>
              <a:t>Engagement of </a:t>
            </a:r>
            <a:r>
              <a:rPr lang="en-US" dirty="0" err="1"/>
              <a:t>SuSanA</a:t>
            </a:r>
            <a:r>
              <a:rPr lang="en-US" dirty="0"/>
              <a:t> in strengthening sanitation monitoring needs more consideration and discussion of scope</a:t>
            </a:r>
            <a:endParaRPr lang="en-CH" dirty="0"/>
          </a:p>
        </p:txBody>
      </p:sp>
    </p:spTree>
    <p:extLst>
      <p:ext uri="{BB962C8B-B14F-4D97-AF65-F5344CB8AC3E}">
        <p14:creationId xmlns:p14="http://schemas.microsoft.com/office/powerpoint/2010/main" val="681556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011E91-BE34-4FAB-BD3E-5A7C5DFAD030}"/>
              </a:ext>
            </a:extLst>
          </p:cNvPr>
          <p:cNvSpPr>
            <a:spLocks noGrp="1"/>
          </p:cNvSpPr>
          <p:nvPr>
            <p:ph type="title"/>
          </p:nvPr>
        </p:nvSpPr>
        <p:spPr/>
        <p:txBody>
          <a:bodyPr/>
          <a:lstStyle/>
          <a:p>
            <a:r>
              <a:rPr lang="en-US" dirty="0"/>
              <a:t>Contents</a:t>
            </a:r>
            <a:endParaRPr lang="en-CH" dirty="0"/>
          </a:p>
        </p:txBody>
      </p:sp>
      <p:sp>
        <p:nvSpPr>
          <p:cNvPr id="3" name="Content Placeholder 2">
            <a:extLst>
              <a:ext uri="{FF2B5EF4-FFF2-40B4-BE49-F238E27FC236}">
                <a16:creationId xmlns:a16="http://schemas.microsoft.com/office/drawing/2014/main" id="{77B746EE-2804-4697-A427-1C7DFC0B961A}"/>
              </a:ext>
            </a:extLst>
          </p:cNvPr>
          <p:cNvSpPr>
            <a:spLocks noGrp="1"/>
          </p:cNvSpPr>
          <p:nvPr>
            <p:ph idx="1"/>
          </p:nvPr>
        </p:nvSpPr>
        <p:spPr/>
        <p:txBody>
          <a:bodyPr>
            <a:normAutofit fontScale="92500" lnSpcReduction="20000"/>
          </a:bodyPr>
          <a:lstStyle/>
          <a:p>
            <a:r>
              <a:rPr lang="en-US" dirty="0"/>
              <a:t>Study background</a:t>
            </a:r>
          </a:p>
          <a:p>
            <a:r>
              <a:rPr lang="en-US" dirty="0"/>
              <a:t>Country overviews</a:t>
            </a:r>
          </a:p>
          <a:p>
            <a:pPr lvl="1"/>
            <a:r>
              <a:rPr lang="en-US" dirty="0"/>
              <a:t>Country highlights</a:t>
            </a:r>
          </a:p>
          <a:p>
            <a:pPr lvl="1"/>
            <a:r>
              <a:rPr lang="en-US" dirty="0"/>
              <a:t>Coverage data</a:t>
            </a:r>
          </a:p>
          <a:p>
            <a:pPr lvl="1"/>
            <a:r>
              <a:rPr lang="en-US" dirty="0"/>
              <a:t>International engagement</a:t>
            </a:r>
          </a:p>
          <a:p>
            <a:pPr lvl="1"/>
            <a:r>
              <a:rPr lang="en-US" dirty="0"/>
              <a:t>Institutional set-up</a:t>
            </a:r>
          </a:p>
          <a:p>
            <a:pPr lvl="1"/>
            <a:r>
              <a:rPr lang="en-US" dirty="0"/>
              <a:t>Planning and target setting</a:t>
            </a:r>
          </a:p>
          <a:p>
            <a:pPr lvl="1"/>
            <a:r>
              <a:rPr lang="en-US" dirty="0"/>
              <a:t>Targets</a:t>
            </a:r>
          </a:p>
          <a:p>
            <a:pPr lvl="1"/>
            <a:r>
              <a:rPr lang="en-US" dirty="0"/>
              <a:t>Sector review, coordination and participation</a:t>
            </a:r>
          </a:p>
          <a:p>
            <a:pPr lvl="1"/>
            <a:r>
              <a:rPr lang="en-US" dirty="0"/>
              <a:t>Monitoring SDG target 6.2 and 6.3</a:t>
            </a:r>
          </a:p>
          <a:p>
            <a:r>
              <a:rPr lang="en-US" dirty="0"/>
              <a:t>Summary and final thoughts</a:t>
            </a:r>
          </a:p>
          <a:p>
            <a:endParaRPr lang="en-CH" dirty="0"/>
          </a:p>
        </p:txBody>
      </p:sp>
    </p:spTree>
    <p:extLst>
      <p:ext uri="{BB962C8B-B14F-4D97-AF65-F5344CB8AC3E}">
        <p14:creationId xmlns:p14="http://schemas.microsoft.com/office/powerpoint/2010/main" val="3377748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B6B85-A4A8-494F-A639-2C5415AAC2B2}"/>
              </a:ext>
            </a:extLst>
          </p:cNvPr>
          <p:cNvSpPr>
            <a:spLocks noGrp="1"/>
          </p:cNvSpPr>
          <p:nvPr>
            <p:ph type="title"/>
          </p:nvPr>
        </p:nvSpPr>
        <p:spPr/>
        <p:txBody>
          <a:bodyPr/>
          <a:lstStyle/>
          <a:p>
            <a:r>
              <a:rPr lang="en-US" dirty="0"/>
              <a:t>Study background</a:t>
            </a:r>
            <a:endParaRPr lang="en-CH" dirty="0"/>
          </a:p>
        </p:txBody>
      </p:sp>
      <p:sp>
        <p:nvSpPr>
          <p:cNvPr id="3" name="Content Placeholder 2">
            <a:extLst>
              <a:ext uri="{FF2B5EF4-FFF2-40B4-BE49-F238E27FC236}">
                <a16:creationId xmlns:a16="http://schemas.microsoft.com/office/drawing/2014/main" id="{075579A5-8A87-42F2-844F-BF7C1A402152}"/>
              </a:ext>
            </a:extLst>
          </p:cNvPr>
          <p:cNvSpPr>
            <a:spLocks noGrp="1"/>
          </p:cNvSpPr>
          <p:nvPr>
            <p:ph idx="1"/>
          </p:nvPr>
        </p:nvSpPr>
        <p:spPr>
          <a:xfrm>
            <a:off x="838200" y="1690687"/>
            <a:ext cx="10515600" cy="4969057"/>
          </a:xfrm>
        </p:spPr>
        <p:txBody>
          <a:bodyPr>
            <a:normAutofit fontScale="85000" lnSpcReduction="10000"/>
          </a:bodyPr>
          <a:lstStyle/>
          <a:p>
            <a:r>
              <a:rPr lang="en-US" sz="2400" dirty="0"/>
              <a:t>The Sustainable Sanitation Alliance (</a:t>
            </a:r>
            <a:r>
              <a:rPr lang="en-US" sz="2400" dirty="0" err="1"/>
              <a:t>SuSanA</a:t>
            </a:r>
            <a:r>
              <a:rPr lang="en-US" sz="2400" dirty="0"/>
              <a:t>) is an informal network of people and </a:t>
            </a:r>
            <a:r>
              <a:rPr lang="en-US" sz="2400" dirty="0" err="1"/>
              <a:t>organisations</a:t>
            </a:r>
            <a:r>
              <a:rPr lang="en-US" sz="2400" dirty="0"/>
              <a:t> who want to contribute to achieving the Sustainable Development Goals, in particular SDG 6. It provides a platform for coordination and collaborative work, connects members to a community with diverse expertise and opinions and contributes to policy dialogue. </a:t>
            </a:r>
          </a:p>
          <a:p>
            <a:r>
              <a:rPr lang="en-US" sz="2400" dirty="0"/>
              <a:t>With regards to monitoring, </a:t>
            </a:r>
            <a:r>
              <a:rPr lang="en-US" sz="2400" dirty="0" err="1"/>
              <a:t>SuSanA’s</a:t>
            </a:r>
            <a:r>
              <a:rPr lang="en-US" sz="2400" dirty="0"/>
              <a:t> Vision Document states the intention to further its work to meet the increasing need for technical assistance in developing methodologies, in designing monitoring structures compatible with existing technical and institutional capacities, and in implementing monitoring processes.</a:t>
            </a:r>
          </a:p>
          <a:p>
            <a:r>
              <a:rPr lang="en-US" sz="2400" dirty="0"/>
              <a:t>As a first step to exploring deeper </a:t>
            </a:r>
            <a:r>
              <a:rPr lang="en-US" sz="2400" dirty="0" err="1"/>
              <a:t>SuSanA</a:t>
            </a:r>
            <a:r>
              <a:rPr lang="en-US" sz="2400" dirty="0"/>
              <a:t> engagement on SDG 6.2 and 6.3 monitoring, a rapid desk-review was commissioned to investigate the state of sanitation monitoring in three diverse countries; and to understand the institutions, actors, processes and mechanisms involved. </a:t>
            </a:r>
          </a:p>
          <a:p>
            <a:r>
              <a:rPr lang="en-US" sz="2400" dirty="0"/>
              <a:t>This presentation is a summary of findings of this rapid desk review, covering Bolivia, Jordan and Uganda. </a:t>
            </a:r>
            <a:endParaRPr lang="en-CH" sz="2400" dirty="0"/>
          </a:p>
        </p:txBody>
      </p:sp>
    </p:spTree>
    <p:extLst>
      <p:ext uri="{BB962C8B-B14F-4D97-AF65-F5344CB8AC3E}">
        <p14:creationId xmlns:p14="http://schemas.microsoft.com/office/powerpoint/2010/main" val="1033587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262F6-A1E4-4279-B7D2-6AC6952FF21C}"/>
              </a:ext>
            </a:extLst>
          </p:cNvPr>
          <p:cNvSpPr>
            <a:spLocks noGrp="1"/>
          </p:cNvSpPr>
          <p:nvPr>
            <p:ph type="title"/>
          </p:nvPr>
        </p:nvSpPr>
        <p:spPr/>
        <p:txBody>
          <a:bodyPr/>
          <a:lstStyle/>
          <a:p>
            <a:r>
              <a:rPr lang="en-US" dirty="0"/>
              <a:t>Country highlights</a:t>
            </a:r>
            <a:endParaRPr lang="en-CH" dirty="0"/>
          </a:p>
        </p:txBody>
      </p:sp>
      <p:sp>
        <p:nvSpPr>
          <p:cNvPr id="3" name="Content Placeholder 2">
            <a:extLst>
              <a:ext uri="{FF2B5EF4-FFF2-40B4-BE49-F238E27FC236}">
                <a16:creationId xmlns:a16="http://schemas.microsoft.com/office/drawing/2014/main" id="{6F0D178E-5D9B-4662-9C8F-9CC104C33AB7}"/>
              </a:ext>
            </a:extLst>
          </p:cNvPr>
          <p:cNvSpPr>
            <a:spLocks noGrp="1"/>
          </p:cNvSpPr>
          <p:nvPr>
            <p:ph idx="1"/>
          </p:nvPr>
        </p:nvSpPr>
        <p:spPr>
          <a:xfrm>
            <a:off x="150444" y="2469798"/>
            <a:ext cx="3644599" cy="4111303"/>
          </a:xfrm>
          <a:ln>
            <a:solidFill>
              <a:schemeClr val="tx2">
                <a:lumMod val="75000"/>
                <a:lumOff val="25000"/>
              </a:schemeClr>
            </a:solidFill>
          </a:ln>
        </p:spPr>
        <p:txBody>
          <a:bodyPr>
            <a:normAutofit/>
          </a:bodyPr>
          <a:lstStyle/>
          <a:p>
            <a:pPr marL="0" indent="0">
              <a:buNone/>
            </a:pPr>
            <a:r>
              <a:rPr lang="en-US" sz="1800" dirty="0"/>
              <a:t>Population: 11,5 million</a:t>
            </a:r>
          </a:p>
          <a:p>
            <a:pPr marL="0" indent="0">
              <a:buNone/>
            </a:pPr>
            <a:r>
              <a:rPr lang="en-US" sz="1800" dirty="0"/>
              <a:t>Status: middle-income</a:t>
            </a:r>
          </a:p>
          <a:p>
            <a:pPr marL="0" indent="0">
              <a:buNone/>
            </a:pPr>
            <a:r>
              <a:rPr lang="en-US" sz="1800" dirty="0"/>
              <a:t>Description: </a:t>
            </a:r>
          </a:p>
          <a:p>
            <a:r>
              <a:rPr lang="en-US" sz="1800" dirty="0"/>
              <a:t>Frequent water scarcity</a:t>
            </a:r>
          </a:p>
          <a:p>
            <a:r>
              <a:rPr lang="en-US" sz="1800" dirty="0"/>
              <a:t>High inequality</a:t>
            </a:r>
          </a:p>
          <a:p>
            <a:r>
              <a:rPr lang="en-US" sz="1800" dirty="0"/>
              <a:t>High urbanization: 64%</a:t>
            </a:r>
          </a:p>
          <a:p>
            <a:r>
              <a:rPr lang="en-US" sz="1800" dirty="0"/>
              <a:t> Politically instable</a:t>
            </a:r>
          </a:p>
          <a:p>
            <a:r>
              <a:rPr lang="en-US" sz="1800" dirty="0"/>
              <a:t>Promotor of the Human Right to Water and Sanitation</a:t>
            </a:r>
          </a:p>
          <a:p>
            <a:pPr marL="0" indent="0">
              <a:buNone/>
            </a:pPr>
            <a:endParaRPr lang="en-CH" dirty="0"/>
          </a:p>
        </p:txBody>
      </p:sp>
      <p:sp>
        <p:nvSpPr>
          <p:cNvPr id="4" name="Content Placeholder 2">
            <a:extLst>
              <a:ext uri="{FF2B5EF4-FFF2-40B4-BE49-F238E27FC236}">
                <a16:creationId xmlns:a16="http://schemas.microsoft.com/office/drawing/2014/main" id="{7CE66975-CE16-4593-801C-FB4A183F1C0A}"/>
              </a:ext>
            </a:extLst>
          </p:cNvPr>
          <p:cNvSpPr txBox="1">
            <a:spLocks/>
          </p:cNvSpPr>
          <p:nvPr/>
        </p:nvSpPr>
        <p:spPr>
          <a:xfrm>
            <a:off x="4165746" y="2469798"/>
            <a:ext cx="3644599" cy="4095985"/>
          </a:xfrm>
          <a:prstGeom prst="rect">
            <a:avLst/>
          </a:prstGeom>
          <a:ln>
            <a:solidFill>
              <a:schemeClr val="tx2">
                <a:lumMod val="75000"/>
                <a:lumOff val="25000"/>
              </a:schemeClr>
            </a:solidFill>
          </a:ln>
        </p:spPr>
        <p:txBody>
          <a:bodyPr vert="horz" lIns="91440" tIns="45720" rIns="91440" bIns="45720" rtlCol="0">
            <a:normAutofit fontScale="92500" lnSpcReduction="2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900" dirty="0"/>
              <a:t>Population: 10 million</a:t>
            </a:r>
          </a:p>
          <a:p>
            <a:pPr marL="0" indent="0">
              <a:buNone/>
            </a:pPr>
            <a:r>
              <a:rPr lang="en-US" sz="1900" dirty="0"/>
              <a:t>Status: upper middle-income</a:t>
            </a:r>
          </a:p>
          <a:p>
            <a:pPr marL="0" indent="0">
              <a:buNone/>
            </a:pPr>
            <a:r>
              <a:rPr lang="en-US" sz="1900" dirty="0"/>
              <a:t>Description: </a:t>
            </a:r>
          </a:p>
          <a:p>
            <a:r>
              <a:rPr lang="en-US" sz="1900" dirty="0"/>
              <a:t>2</a:t>
            </a:r>
            <a:r>
              <a:rPr lang="en-US" sz="1900" baseline="30000" dirty="0"/>
              <a:t>nd</a:t>
            </a:r>
            <a:r>
              <a:rPr lang="en-US" sz="1900" dirty="0"/>
              <a:t> most water scarce country in the world</a:t>
            </a:r>
          </a:p>
          <a:p>
            <a:r>
              <a:rPr lang="en-US" sz="1900" dirty="0"/>
              <a:t>High refugee population: 30% of total</a:t>
            </a:r>
          </a:p>
          <a:p>
            <a:r>
              <a:rPr lang="en-US" sz="1900" dirty="0"/>
              <a:t>High urbanization: 91%</a:t>
            </a:r>
          </a:p>
          <a:p>
            <a:r>
              <a:rPr lang="en-US" sz="1900" dirty="0"/>
              <a:t>Politically stable in a volatile region</a:t>
            </a:r>
          </a:p>
          <a:p>
            <a:r>
              <a:rPr lang="en-US" sz="1900" dirty="0"/>
              <a:t>Does not explicitly recognize the Human Right to Sanitation</a:t>
            </a:r>
          </a:p>
          <a:p>
            <a:endParaRPr lang="en-US" sz="2100" dirty="0"/>
          </a:p>
          <a:p>
            <a:pPr marL="0" indent="0">
              <a:buFont typeface="Arial" panose="020B0604020202020204" pitchFamily="34" charset="0"/>
              <a:buNone/>
            </a:pPr>
            <a:endParaRPr lang="en-CH" dirty="0"/>
          </a:p>
        </p:txBody>
      </p:sp>
      <p:sp>
        <p:nvSpPr>
          <p:cNvPr id="5" name="Content Placeholder 2">
            <a:extLst>
              <a:ext uri="{FF2B5EF4-FFF2-40B4-BE49-F238E27FC236}">
                <a16:creationId xmlns:a16="http://schemas.microsoft.com/office/drawing/2014/main" id="{04F66334-F3F3-418B-B2AB-5DC6659431C2}"/>
              </a:ext>
            </a:extLst>
          </p:cNvPr>
          <p:cNvSpPr txBox="1">
            <a:spLocks/>
          </p:cNvSpPr>
          <p:nvPr/>
        </p:nvSpPr>
        <p:spPr>
          <a:xfrm>
            <a:off x="8181048" y="2469798"/>
            <a:ext cx="3644599" cy="4095986"/>
          </a:xfrm>
          <a:prstGeom prst="rect">
            <a:avLst/>
          </a:prstGeom>
          <a:ln>
            <a:solidFill>
              <a:schemeClr val="tx2">
                <a:lumMod val="75000"/>
                <a:lumOff val="25000"/>
              </a:schemeClr>
            </a:solidFill>
          </a:ln>
        </p:spPr>
        <p:txBody>
          <a:bodyPr vert="horz" lIns="91440" tIns="45720" rIns="91440" bIns="45720" rtlCol="0">
            <a:normAutofit fontScale="925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800" dirty="0"/>
              <a:t>Population: 47 million</a:t>
            </a:r>
          </a:p>
          <a:p>
            <a:pPr marL="0" indent="0">
              <a:buNone/>
            </a:pPr>
            <a:r>
              <a:rPr lang="en-US" sz="1800" dirty="0"/>
              <a:t>Status: low income </a:t>
            </a:r>
          </a:p>
          <a:p>
            <a:pPr marL="0" indent="0">
              <a:buNone/>
            </a:pPr>
            <a:r>
              <a:rPr lang="en-US" sz="1800" dirty="0"/>
              <a:t>Description: </a:t>
            </a:r>
          </a:p>
          <a:p>
            <a:r>
              <a:rPr lang="en-US" sz="1800" dirty="0"/>
              <a:t>Diverse geography and water resources – risk of water stress</a:t>
            </a:r>
          </a:p>
          <a:p>
            <a:r>
              <a:rPr lang="en-US" sz="1800" dirty="0"/>
              <a:t>Refugee population estimated at over 1million</a:t>
            </a:r>
          </a:p>
          <a:p>
            <a:r>
              <a:rPr lang="en-US" sz="1800" dirty="0"/>
              <a:t>Large rural population: 75%</a:t>
            </a:r>
          </a:p>
          <a:p>
            <a:r>
              <a:rPr lang="en-US" sz="1800" dirty="0"/>
              <a:t>Politically stable, with decentralized government</a:t>
            </a:r>
          </a:p>
          <a:p>
            <a:r>
              <a:rPr lang="en-US" sz="1800" dirty="0"/>
              <a:t>Recognizes the Human right to Water and Sanitation</a:t>
            </a:r>
            <a:endParaRPr lang="en-CH" sz="1600" dirty="0"/>
          </a:p>
        </p:txBody>
      </p:sp>
      <p:sp>
        <p:nvSpPr>
          <p:cNvPr id="6" name="TextBox 5">
            <a:extLst>
              <a:ext uri="{FF2B5EF4-FFF2-40B4-BE49-F238E27FC236}">
                <a16:creationId xmlns:a16="http://schemas.microsoft.com/office/drawing/2014/main" id="{D6C76333-DE27-4F1C-9038-FEA801B45702}"/>
              </a:ext>
            </a:extLst>
          </p:cNvPr>
          <p:cNvSpPr txBox="1"/>
          <p:nvPr/>
        </p:nvSpPr>
        <p:spPr>
          <a:xfrm>
            <a:off x="150444" y="1515691"/>
            <a:ext cx="3644721" cy="954107"/>
          </a:xfrm>
          <a:prstGeom prst="rect">
            <a:avLst/>
          </a:prstGeom>
          <a:noFill/>
          <a:ln>
            <a:solidFill>
              <a:schemeClr val="tx2">
                <a:lumMod val="75000"/>
                <a:lumOff val="25000"/>
              </a:schemeClr>
            </a:solidFill>
          </a:ln>
        </p:spPr>
        <p:txBody>
          <a:bodyPr wrap="square" rtlCol="0">
            <a:spAutoFit/>
          </a:bodyPr>
          <a:lstStyle/>
          <a:p>
            <a:pPr marL="0" indent="0">
              <a:buNone/>
            </a:pPr>
            <a:r>
              <a:rPr lang="en-US" sz="2800" dirty="0"/>
              <a:t>Pluri-national state of Bolivia</a:t>
            </a:r>
          </a:p>
        </p:txBody>
      </p:sp>
      <p:sp>
        <p:nvSpPr>
          <p:cNvPr id="7" name="TextBox 6">
            <a:extLst>
              <a:ext uri="{FF2B5EF4-FFF2-40B4-BE49-F238E27FC236}">
                <a16:creationId xmlns:a16="http://schemas.microsoft.com/office/drawing/2014/main" id="{FDDD9A05-3380-44F6-8BBC-F1BD2E3F608F}"/>
              </a:ext>
            </a:extLst>
          </p:cNvPr>
          <p:cNvSpPr txBox="1"/>
          <p:nvPr/>
        </p:nvSpPr>
        <p:spPr>
          <a:xfrm>
            <a:off x="4165624" y="1515691"/>
            <a:ext cx="3644600" cy="954107"/>
          </a:xfrm>
          <a:prstGeom prst="rect">
            <a:avLst/>
          </a:prstGeom>
          <a:noFill/>
          <a:ln>
            <a:solidFill>
              <a:schemeClr val="tx2">
                <a:lumMod val="75000"/>
                <a:lumOff val="25000"/>
              </a:schemeClr>
            </a:solidFill>
          </a:ln>
        </p:spPr>
        <p:txBody>
          <a:bodyPr wrap="square" rtlCol="0">
            <a:spAutoFit/>
          </a:bodyPr>
          <a:lstStyle/>
          <a:p>
            <a:pPr marL="0" indent="0">
              <a:buNone/>
            </a:pPr>
            <a:r>
              <a:rPr lang="en-US" sz="2800" dirty="0"/>
              <a:t>Hashemite Kingdom of Jordan</a:t>
            </a:r>
          </a:p>
        </p:txBody>
      </p:sp>
      <p:sp>
        <p:nvSpPr>
          <p:cNvPr id="8" name="TextBox 7">
            <a:extLst>
              <a:ext uri="{FF2B5EF4-FFF2-40B4-BE49-F238E27FC236}">
                <a16:creationId xmlns:a16="http://schemas.microsoft.com/office/drawing/2014/main" id="{415368B1-52C3-4E4F-858A-E26326DEF72A}"/>
              </a:ext>
            </a:extLst>
          </p:cNvPr>
          <p:cNvSpPr txBox="1"/>
          <p:nvPr/>
        </p:nvSpPr>
        <p:spPr>
          <a:xfrm>
            <a:off x="8180683" y="1515691"/>
            <a:ext cx="3644600" cy="954107"/>
          </a:xfrm>
          <a:prstGeom prst="rect">
            <a:avLst/>
          </a:prstGeom>
          <a:noFill/>
          <a:ln>
            <a:solidFill>
              <a:schemeClr val="tx2">
                <a:lumMod val="75000"/>
                <a:lumOff val="25000"/>
              </a:schemeClr>
            </a:solidFill>
          </a:ln>
        </p:spPr>
        <p:txBody>
          <a:bodyPr wrap="square" rtlCol="0">
            <a:spAutoFit/>
          </a:bodyPr>
          <a:lstStyle/>
          <a:p>
            <a:pPr marL="0" indent="0">
              <a:buFont typeface="Arial" panose="020B0604020202020204" pitchFamily="34" charset="0"/>
              <a:buNone/>
            </a:pPr>
            <a:r>
              <a:rPr lang="en-US" sz="2800" dirty="0"/>
              <a:t>Republic of Uganda</a:t>
            </a:r>
          </a:p>
        </p:txBody>
      </p:sp>
    </p:spTree>
    <p:extLst>
      <p:ext uri="{BB962C8B-B14F-4D97-AF65-F5344CB8AC3E}">
        <p14:creationId xmlns:p14="http://schemas.microsoft.com/office/powerpoint/2010/main" val="1399005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280D8-BBD2-4286-860E-906114986174}"/>
              </a:ext>
            </a:extLst>
          </p:cNvPr>
          <p:cNvSpPr>
            <a:spLocks noGrp="1"/>
          </p:cNvSpPr>
          <p:nvPr>
            <p:ph type="title"/>
          </p:nvPr>
        </p:nvSpPr>
        <p:spPr/>
        <p:txBody>
          <a:bodyPr/>
          <a:lstStyle/>
          <a:p>
            <a:r>
              <a:rPr lang="en-US" dirty="0"/>
              <a:t>Sanitation coverage data</a:t>
            </a:r>
            <a:endParaRPr lang="en-CH" dirty="0"/>
          </a:p>
        </p:txBody>
      </p:sp>
      <p:pic>
        <p:nvPicPr>
          <p:cNvPr id="7" name="Picture 6" descr="Chart, bar chart&#10;&#10;Description automatically generated">
            <a:extLst>
              <a:ext uri="{FF2B5EF4-FFF2-40B4-BE49-F238E27FC236}">
                <a16:creationId xmlns:a16="http://schemas.microsoft.com/office/drawing/2014/main" id="{04D08911-CD31-4119-BA7C-EBD704819B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970076"/>
            <a:ext cx="12192000" cy="3807972"/>
          </a:xfrm>
          <a:prstGeom prst="rect">
            <a:avLst/>
          </a:prstGeom>
        </p:spPr>
      </p:pic>
    </p:spTree>
    <p:extLst>
      <p:ext uri="{BB962C8B-B14F-4D97-AF65-F5344CB8AC3E}">
        <p14:creationId xmlns:p14="http://schemas.microsoft.com/office/powerpoint/2010/main" val="1418949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D47A-5884-4DA5-A5FB-094F8E1282A2}"/>
              </a:ext>
            </a:extLst>
          </p:cNvPr>
          <p:cNvSpPr>
            <a:spLocks noGrp="1"/>
          </p:cNvSpPr>
          <p:nvPr>
            <p:ph type="title"/>
          </p:nvPr>
        </p:nvSpPr>
        <p:spPr/>
        <p:txBody>
          <a:bodyPr/>
          <a:lstStyle/>
          <a:p>
            <a:r>
              <a:rPr lang="en-US" dirty="0"/>
              <a:t>Safely managed sanitation and wastewater treatment</a:t>
            </a:r>
            <a:endParaRPr lang="en-CH" dirty="0"/>
          </a:p>
        </p:txBody>
      </p:sp>
      <p:pic>
        <p:nvPicPr>
          <p:cNvPr id="5" name="Content Placeholder 4" descr="Chart&#10;&#10;Description automatically generated">
            <a:extLst>
              <a:ext uri="{FF2B5EF4-FFF2-40B4-BE49-F238E27FC236}">
                <a16:creationId xmlns:a16="http://schemas.microsoft.com/office/drawing/2014/main" id="{B6345398-F5A8-430E-BDE7-C80673DF47F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82672" y="1997507"/>
            <a:ext cx="9345373" cy="2862986"/>
          </a:xfrm>
        </p:spPr>
      </p:pic>
      <p:graphicFrame>
        <p:nvGraphicFramePr>
          <p:cNvPr id="7" name="Table 7">
            <a:extLst>
              <a:ext uri="{FF2B5EF4-FFF2-40B4-BE49-F238E27FC236}">
                <a16:creationId xmlns:a16="http://schemas.microsoft.com/office/drawing/2014/main" id="{B49CB928-0518-49D1-BE1D-D6256A03ABA6}"/>
              </a:ext>
            </a:extLst>
          </p:cNvPr>
          <p:cNvGraphicFramePr>
            <a:graphicFrameLocks noGrp="1"/>
          </p:cNvGraphicFramePr>
          <p:nvPr>
            <p:extLst>
              <p:ext uri="{D42A27DB-BD31-4B8C-83A1-F6EECF244321}">
                <p14:modId xmlns:p14="http://schemas.microsoft.com/office/powerpoint/2010/main" val="384781222"/>
              </p:ext>
            </p:extLst>
          </p:nvPr>
        </p:nvGraphicFramePr>
        <p:xfrm>
          <a:off x="1182335" y="5304876"/>
          <a:ext cx="9944888" cy="1112520"/>
        </p:xfrm>
        <a:graphic>
          <a:graphicData uri="http://schemas.openxmlformats.org/drawingml/2006/table">
            <a:tbl>
              <a:tblPr firstRow="1" bandRow="1">
                <a:tableStyleId>{E8B1032C-EA38-4F05-BA0D-38AFFFC7BED3}</a:tableStyleId>
              </a:tblPr>
              <a:tblGrid>
                <a:gridCol w="2486222">
                  <a:extLst>
                    <a:ext uri="{9D8B030D-6E8A-4147-A177-3AD203B41FA5}">
                      <a16:colId xmlns:a16="http://schemas.microsoft.com/office/drawing/2014/main" val="4273535546"/>
                    </a:ext>
                  </a:extLst>
                </a:gridCol>
                <a:gridCol w="1413241">
                  <a:extLst>
                    <a:ext uri="{9D8B030D-6E8A-4147-A177-3AD203B41FA5}">
                      <a16:colId xmlns:a16="http://schemas.microsoft.com/office/drawing/2014/main" val="3088848344"/>
                    </a:ext>
                  </a:extLst>
                </a:gridCol>
                <a:gridCol w="1586039">
                  <a:extLst>
                    <a:ext uri="{9D8B030D-6E8A-4147-A177-3AD203B41FA5}">
                      <a16:colId xmlns:a16="http://schemas.microsoft.com/office/drawing/2014/main" val="4019502045"/>
                    </a:ext>
                  </a:extLst>
                </a:gridCol>
                <a:gridCol w="4459386">
                  <a:extLst>
                    <a:ext uri="{9D8B030D-6E8A-4147-A177-3AD203B41FA5}">
                      <a16:colId xmlns:a16="http://schemas.microsoft.com/office/drawing/2014/main" val="1529239553"/>
                    </a:ext>
                  </a:extLst>
                </a:gridCol>
              </a:tblGrid>
              <a:tr h="370840">
                <a:tc rowSpan="3">
                  <a:txBody>
                    <a:bodyPr/>
                    <a:lstStyle/>
                    <a:p>
                      <a:r>
                        <a:rPr lang="en-US" sz="1600" dirty="0"/>
                        <a:t>Proportion of (domestic) Wastewater safely treated</a:t>
                      </a:r>
                      <a:endParaRPr lang="en-CH" sz="1600" dirty="0"/>
                    </a:p>
                  </a:txBody>
                  <a:tcPr/>
                </a:tc>
                <a:tc>
                  <a:txBody>
                    <a:bodyPr/>
                    <a:lstStyle/>
                    <a:p>
                      <a:r>
                        <a:rPr lang="en-US" sz="1600" b="0" dirty="0"/>
                        <a:t>Bolivia</a:t>
                      </a:r>
                      <a:endParaRPr lang="en-CH" sz="1600" b="0" dirty="0"/>
                    </a:p>
                  </a:txBody>
                  <a:tcPr/>
                </a:tc>
                <a:tc>
                  <a:txBody>
                    <a:bodyPr/>
                    <a:lstStyle/>
                    <a:p>
                      <a:r>
                        <a:rPr lang="en-US" sz="1600" b="0" dirty="0"/>
                        <a:t>58.29%</a:t>
                      </a:r>
                      <a:endParaRPr lang="en-CH" sz="1600" b="0" dirty="0"/>
                    </a:p>
                  </a:txBody>
                  <a:tcPr/>
                </a:tc>
                <a:tc>
                  <a:txBody>
                    <a:bodyPr/>
                    <a:lstStyle/>
                    <a:p>
                      <a:r>
                        <a:rPr lang="en-US" sz="1400" b="0" dirty="0"/>
                        <a:t>Source: UN Water SDG6 Global Data Portal </a:t>
                      </a:r>
                      <a:endParaRPr lang="en-CH" sz="1400" b="0" dirty="0"/>
                    </a:p>
                  </a:txBody>
                  <a:tcPr/>
                </a:tc>
                <a:extLst>
                  <a:ext uri="{0D108BD9-81ED-4DB2-BD59-A6C34878D82A}">
                    <a16:rowId xmlns:a16="http://schemas.microsoft.com/office/drawing/2014/main" val="1105969014"/>
                  </a:ext>
                </a:extLst>
              </a:tr>
              <a:tr h="370840">
                <a:tc vMerge="1">
                  <a:txBody>
                    <a:bodyPr/>
                    <a:lstStyle/>
                    <a:p>
                      <a:endParaRPr lang="en-CH" dirty="0"/>
                    </a:p>
                  </a:txBody>
                  <a:tcPr/>
                </a:tc>
                <a:tc>
                  <a:txBody>
                    <a:bodyPr/>
                    <a:lstStyle/>
                    <a:p>
                      <a:r>
                        <a:rPr lang="en-US" sz="1600" b="0" dirty="0"/>
                        <a:t>Jordan</a:t>
                      </a:r>
                      <a:endParaRPr lang="en-CH" sz="1600" b="0" dirty="0"/>
                    </a:p>
                  </a:txBody>
                  <a:tcPr/>
                </a:tc>
                <a:tc>
                  <a:txBody>
                    <a:bodyPr/>
                    <a:lstStyle/>
                    <a:p>
                      <a:r>
                        <a:rPr lang="en-US" sz="1600" b="0" dirty="0"/>
                        <a:t>82%</a:t>
                      </a:r>
                      <a:endParaRPr lang="en-CH" sz="1600" b="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dirty="0"/>
                        <a:t>Source: UN Water SDG6 Global Data Portal </a:t>
                      </a:r>
                      <a:endParaRPr lang="en-CH" sz="1400" b="0" dirty="0"/>
                    </a:p>
                  </a:txBody>
                  <a:tcPr/>
                </a:tc>
                <a:extLst>
                  <a:ext uri="{0D108BD9-81ED-4DB2-BD59-A6C34878D82A}">
                    <a16:rowId xmlns:a16="http://schemas.microsoft.com/office/drawing/2014/main" val="1740762029"/>
                  </a:ext>
                </a:extLst>
              </a:tr>
              <a:tr h="370840">
                <a:tc vMerge="1">
                  <a:txBody>
                    <a:bodyPr/>
                    <a:lstStyle/>
                    <a:p>
                      <a:endParaRPr lang="en-CH" dirty="0"/>
                    </a:p>
                  </a:txBody>
                  <a:tcPr/>
                </a:tc>
                <a:tc>
                  <a:txBody>
                    <a:bodyPr/>
                    <a:lstStyle/>
                    <a:p>
                      <a:r>
                        <a:rPr lang="en-US" sz="1600" b="0" dirty="0"/>
                        <a:t>Uganda</a:t>
                      </a:r>
                      <a:endParaRPr lang="en-CH" sz="1600" b="0" dirty="0"/>
                    </a:p>
                  </a:txBody>
                  <a:tcPr/>
                </a:tc>
                <a:tc>
                  <a:txBody>
                    <a:bodyPr/>
                    <a:lstStyle/>
                    <a:p>
                      <a:r>
                        <a:rPr lang="en-US" sz="1600" b="0" dirty="0"/>
                        <a:t>30% (2019/20)</a:t>
                      </a:r>
                      <a:endParaRPr lang="en-CH" sz="1600" b="0" dirty="0"/>
                    </a:p>
                  </a:txBody>
                  <a:tcPr/>
                </a:tc>
                <a:tc>
                  <a:txBody>
                    <a:bodyPr/>
                    <a:lstStyle/>
                    <a:p>
                      <a:r>
                        <a:rPr lang="en-US" sz="1400" b="0" dirty="0"/>
                        <a:t>Source: </a:t>
                      </a:r>
                      <a:r>
                        <a:rPr lang="en-US" sz="1400" kern="1200" dirty="0">
                          <a:solidFill>
                            <a:schemeClr val="tx1"/>
                          </a:solidFill>
                          <a:effectLst/>
                          <a:latin typeface="+mn-lt"/>
                          <a:ea typeface="+mn-ea"/>
                          <a:cs typeface="+mn-cs"/>
                        </a:rPr>
                        <a:t>MWE Sector Performance Report 2020 </a:t>
                      </a:r>
                      <a:endParaRPr lang="en-CH" sz="1400" b="0" dirty="0"/>
                    </a:p>
                  </a:txBody>
                  <a:tcPr/>
                </a:tc>
                <a:extLst>
                  <a:ext uri="{0D108BD9-81ED-4DB2-BD59-A6C34878D82A}">
                    <a16:rowId xmlns:a16="http://schemas.microsoft.com/office/drawing/2014/main" val="3711185799"/>
                  </a:ext>
                </a:extLst>
              </a:tr>
            </a:tbl>
          </a:graphicData>
        </a:graphic>
      </p:graphicFrame>
    </p:spTree>
    <p:extLst>
      <p:ext uri="{BB962C8B-B14F-4D97-AF65-F5344CB8AC3E}">
        <p14:creationId xmlns:p14="http://schemas.microsoft.com/office/powerpoint/2010/main" val="4003520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262F6-A1E4-4279-B7D2-6AC6952FF21C}"/>
              </a:ext>
            </a:extLst>
          </p:cNvPr>
          <p:cNvSpPr>
            <a:spLocks noGrp="1"/>
          </p:cNvSpPr>
          <p:nvPr>
            <p:ph type="title"/>
          </p:nvPr>
        </p:nvSpPr>
        <p:spPr>
          <a:xfrm>
            <a:off x="838200" y="284205"/>
            <a:ext cx="10515600" cy="1325563"/>
          </a:xfrm>
        </p:spPr>
        <p:txBody>
          <a:bodyPr/>
          <a:lstStyle/>
          <a:p>
            <a:r>
              <a:rPr lang="en-US" dirty="0"/>
              <a:t>International engagement on monitoring</a:t>
            </a:r>
            <a:endParaRPr lang="en-CH" dirty="0"/>
          </a:p>
        </p:txBody>
      </p:sp>
      <p:sp>
        <p:nvSpPr>
          <p:cNvPr id="3" name="Content Placeholder 2">
            <a:extLst>
              <a:ext uri="{FF2B5EF4-FFF2-40B4-BE49-F238E27FC236}">
                <a16:creationId xmlns:a16="http://schemas.microsoft.com/office/drawing/2014/main" id="{6F0D178E-5D9B-4662-9C8F-9CC104C33AB7}"/>
              </a:ext>
            </a:extLst>
          </p:cNvPr>
          <p:cNvSpPr>
            <a:spLocks noGrp="1"/>
          </p:cNvSpPr>
          <p:nvPr>
            <p:ph idx="1"/>
          </p:nvPr>
        </p:nvSpPr>
        <p:spPr>
          <a:xfrm>
            <a:off x="283220" y="2468856"/>
            <a:ext cx="3629721" cy="4024019"/>
          </a:xfrm>
          <a:ln>
            <a:solidFill>
              <a:schemeClr val="tx2">
                <a:lumMod val="75000"/>
                <a:lumOff val="25000"/>
              </a:schemeClr>
            </a:solidFill>
          </a:ln>
        </p:spPr>
        <p:txBody>
          <a:bodyPr>
            <a:normAutofit lnSpcReduction="10000"/>
          </a:bodyPr>
          <a:lstStyle/>
          <a:p>
            <a:r>
              <a:rPr lang="en-US" sz="2000" dirty="0"/>
              <a:t>Bolivia reports to the UN-Water global analysis and assessment of sanitation and drinking-water (GLAAS)</a:t>
            </a:r>
          </a:p>
          <a:p>
            <a:r>
              <a:rPr lang="en-US" sz="2000" dirty="0"/>
              <a:t>It is not a member of the Sanitation and Water for All (SWA) partnership</a:t>
            </a:r>
          </a:p>
          <a:p>
            <a:r>
              <a:rPr lang="en-US" sz="2000" dirty="0"/>
              <a:t>It is included in the Water and Sanitation Observatory for Latin America and the Caribbean (OLAS) </a:t>
            </a:r>
          </a:p>
          <a:p>
            <a:pPr marL="0" indent="0">
              <a:buNone/>
            </a:pPr>
            <a:endParaRPr lang="en-CH" sz="2400" dirty="0"/>
          </a:p>
        </p:txBody>
      </p:sp>
      <p:sp>
        <p:nvSpPr>
          <p:cNvPr id="4" name="Content Placeholder 2">
            <a:extLst>
              <a:ext uri="{FF2B5EF4-FFF2-40B4-BE49-F238E27FC236}">
                <a16:creationId xmlns:a16="http://schemas.microsoft.com/office/drawing/2014/main" id="{7CE66975-CE16-4593-801C-FB4A183F1C0A}"/>
              </a:ext>
            </a:extLst>
          </p:cNvPr>
          <p:cNvSpPr txBox="1">
            <a:spLocks/>
          </p:cNvSpPr>
          <p:nvPr/>
        </p:nvSpPr>
        <p:spPr>
          <a:xfrm>
            <a:off x="4180624" y="2465513"/>
            <a:ext cx="3629721" cy="4027361"/>
          </a:xfrm>
          <a:prstGeom prst="rect">
            <a:avLst/>
          </a:prstGeom>
          <a:ln>
            <a:solidFill>
              <a:schemeClr val="tx2">
                <a:lumMod val="75000"/>
                <a:lumOff val="25000"/>
              </a:schemeClr>
            </a:solidFill>
          </a:ln>
        </p:spPr>
        <p:txBody>
          <a:bodyPr vert="horz" lIns="91440" tIns="45720" rIns="91440" bIns="45720" rtlCol="0">
            <a:normAutofit fontScale="85000" lnSpcReduction="1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Jordan reports to the UN-Water global analysis and assessment of sanitation and drinking-water (GLAAS)</a:t>
            </a:r>
          </a:p>
          <a:p>
            <a:r>
              <a:rPr lang="en-US" sz="2400" dirty="0"/>
              <a:t>It is a member of the Sanitation and Water for All (SWA) partnership</a:t>
            </a:r>
          </a:p>
          <a:p>
            <a:r>
              <a:rPr lang="en-US" sz="2400" dirty="0"/>
              <a:t>It is included in the UN-Water/WHO/UN-HABITAT pilot report on monitoring SDG 6.3</a:t>
            </a:r>
          </a:p>
          <a:p>
            <a:endParaRPr lang="en-US" sz="2400" dirty="0"/>
          </a:p>
          <a:p>
            <a:endParaRPr lang="en-US" sz="2100" dirty="0"/>
          </a:p>
          <a:p>
            <a:pPr marL="0" indent="0">
              <a:buFont typeface="Arial" panose="020B0604020202020204" pitchFamily="34" charset="0"/>
              <a:buNone/>
            </a:pPr>
            <a:endParaRPr lang="en-CH" dirty="0"/>
          </a:p>
        </p:txBody>
      </p:sp>
      <p:sp>
        <p:nvSpPr>
          <p:cNvPr id="5" name="Content Placeholder 2">
            <a:extLst>
              <a:ext uri="{FF2B5EF4-FFF2-40B4-BE49-F238E27FC236}">
                <a16:creationId xmlns:a16="http://schemas.microsoft.com/office/drawing/2014/main" id="{04F66334-F3F3-418B-B2AB-5DC6659431C2}"/>
              </a:ext>
            </a:extLst>
          </p:cNvPr>
          <p:cNvSpPr txBox="1">
            <a:spLocks/>
          </p:cNvSpPr>
          <p:nvPr/>
        </p:nvSpPr>
        <p:spPr>
          <a:xfrm>
            <a:off x="8078028" y="2465512"/>
            <a:ext cx="3629721" cy="4027361"/>
          </a:xfrm>
          <a:prstGeom prst="rect">
            <a:avLst/>
          </a:prstGeom>
          <a:ln>
            <a:solidFill>
              <a:schemeClr val="tx2">
                <a:lumMod val="75000"/>
                <a:lumOff val="25000"/>
              </a:schemeClr>
            </a:solidFill>
          </a:ln>
        </p:spPr>
        <p:txBody>
          <a:bodyPr vert="horz" lIns="91440" tIns="45720" rIns="91440" bIns="45720" rtlCol="0">
            <a:normAutofit fontScale="85000" lnSpcReduction="1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Uganda reports to the UN-Water global analysis and assessment of sanitation and drinking-water (GLAAS)</a:t>
            </a:r>
          </a:p>
          <a:p>
            <a:r>
              <a:rPr lang="en-US" sz="2400" dirty="0"/>
              <a:t>It is a member of the Sanitation and Water for All (SWA) partnership</a:t>
            </a:r>
          </a:p>
          <a:p>
            <a:r>
              <a:rPr lang="en-US" sz="2400" dirty="0"/>
              <a:t>It is included in the UN-Water/WHO/UN-HABITAT pilot report on monitoring SDG 6.3</a:t>
            </a:r>
          </a:p>
          <a:p>
            <a:endParaRPr lang="en-US" sz="2800" dirty="0"/>
          </a:p>
          <a:p>
            <a:endParaRPr lang="en-US" sz="2800" dirty="0"/>
          </a:p>
          <a:p>
            <a:pPr marL="0" indent="0">
              <a:buFont typeface="Arial" panose="020B0604020202020204" pitchFamily="34" charset="0"/>
              <a:buNone/>
            </a:pPr>
            <a:endParaRPr lang="en-US" sz="2600" dirty="0"/>
          </a:p>
          <a:p>
            <a:pPr marL="0" indent="0">
              <a:buFont typeface="Arial" panose="020B0604020202020204" pitchFamily="34" charset="0"/>
              <a:buNone/>
            </a:pPr>
            <a:endParaRPr lang="en-US" sz="1400" dirty="0"/>
          </a:p>
        </p:txBody>
      </p:sp>
      <p:sp>
        <p:nvSpPr>
          <p:cNvPr id="6" name="TextBox 5">
            <a:extLst>
              <a:ext uri="{FF2B5EF4-FFF2-40B4-BE49-F238E27FC236}">
                <a16:creationId xmlns:a16="http://schemas.microsoft.com/office/drawing/2014/main" id="{6137D6FF-0D44-46A1-90CD-672929F38B2A}"/>
              </a:ext>
            </a:extLst>
          </p:cNvPr>
          <p:cNvSpPr txBox="1"/>
          <p:nvPr/>
        </p:nvSpPr>
        <p:spPr>
          <a:xfrm>
            <a:off x="291313" y="1515692"/>
            <a:ext cx="3621628" cy="954107"/>
          </a:xfrm>
          <a:prstGeom prst="rect">
            <a:avLst/>
          </a:prstGeom>
          <a:noFill/>
          <a:ln>
            <a:solidFill>
              <a:schemeClr val="tx2">
                <a:lumMod val="75000"/>
                <a:lumOff val="25000"/>
              </a:schemeClr>
            </a:solidFill>
          </a:ln>
        </p:spPr>
        <p:txBody>
          <a:bodyPr wrap="square" rtlCol="0">
            <a:spAutoFit/>
          </a:bodyPr>
          <a:lstStyle/>
          <a:p>
            <a:pPr marL="0" indent="0">
              <a:buNone/>
            </a:pPr>
            <a:r>
              <a:rPr lang="en-US" sz="2800" dirty="0"/>
              <a:t>Pluri-national state of Bolivia</a:t>
            </a:r>
          </a:p>
        </p:txBody>
      </p:sp>
      <p:sp>
        <p:nvSpPr>
          <p:cNvPr id="7" name="TextBox 6">
            <a:extLst>
              <a:ext uri="{FF2B5EF4-FFF2-40B4-BE49-F238E27FC236}">
                <a16:creationId xmlns:a16="http://schemas.microsoft.com/office/drawing/2014/main" id="{CB0F7D49-9CB3-4FCC-A975-17756A7F37E9}"/>
              </a:ext>
            </a:extLst>
          </p:cNvPr>
          <p:cNvSpPr txBox="1"/>
          <p:nvPr/>
        </p:nvSpPr>
        <p:spPr>
          <a:xfrm>
            <a:off x="4180623" y="1515692"/>
            <a:ext cx="3629721" cy="954107"/>
          </a:xfrm>
          <a:prstGeom prst="rect">
            <a:avLst/>
          </a:prstGeom>
          <a:noFill/>
          <a:ln>
            <a:solidFill>
              <a:schemeClr val="tx2">
                <a:lumMod val="75000"/>
                <a:lumOff val="25000"/>
              </a:schemeClr>
            </a:solidFill>
          </a:ln>
        </p:spPr>
        <p:txBody>
          <a:bodyPr wrap="square" rtlCol="0">
            <a:spAutoFit/>
          </a:bodyPr>
          <a:lstStyle/>
          <a:p>
            <a:pPr marL="0" indent="0">
              <a:buNone/>
            </a:pPr>
            <a:r>
              <a:rPr lang="en-US" sz="2800" dirty="0"/>
              <a:t>Hashemite Kingdom of Jordan</a:t>
            </a:r>
          </a:p>
        </p:txBody>
      </p:sp>
      <p:sp>
        <p:nvSpPr>
          <p:cNvPr id="8" name="TextBox 7">
            <a:extLst>
              <a:ext uri="{FF2B5EF4-FFF2-40B4-BE49-F238E27FC236}">
                <a16:creationId xmlns:a16="http://schemas.microsoft.com/office/drawing/2014/main" id="{9D6BB375-5701-40D0-8354-15DF5B86790D}"/>
              </a:ext>
            </a:extLst>
          </p:cNvPr>
          <p:cNvSpPr txBox="1"/>
          <p:nvPr/>
        </p:nvSpPr>
        <p:spPr>
          <a:xfrm>
            <a:off x="8078027" y="1515692"/>
            <a:ext cx="3629721" cy="954107"/>
          </a:xfrm>
          <a:prstGeom prst="rect">
            <a:avLst/>
          </a:prstGeom>
          <a:noFill/>
          <a:ln>
            <a:solidFill>
              <a:schemeClr val="tx2">
                <a:lumMod val="75000"/>
                <a:lumOff val="25000"/>
              </a:schemeClr>
            </a:solidFill>
          </a:ln>
        </p:spPr>
        <p:txBody>
          <a:bodyPr wrap="square" rtlCol="0">
            <a:spAutoFit/>
          </a:bodyPr>
          <a:lstStyle/>
          <a:p>
            <a:pPr marL="0" indent="0">
              <a:buFont typeface="Arial" panose="020B0604020202020204" pitchFamily="34" charset="0"/>
              <a:buNone/>
            </a:pPr>
            <a:r>
              <a:rPr lang="en-US" sz="2800" dirty="0"/>
              <a:t>Republic of Uganda</a:t>
            </a:r>
          </a:p>
        </p:txBody>
      </p:sp>
    </p:spTree>
    <p:extLst>
      <p:ext uri="{BB962C8B-B14F-4D97-AF65-F5344CB8AC3E}">
        <p14:creationId xmlns:p14="http://schemas.microsoft.com/office/powerpoint/2010/main" val="3969518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262F6-A1E4-4279-B7D2-6AC6952FF21C}"/>
              </a:ext>
            </a:extLst>
          </p:cNvPr>
          <p:cNvSpPr>
            <a:spLocks noGrp="1"/>
          </p:cNvSpPr>
          <p:nvPr>
            <p:ph type="title"/>
          </p:nvPr>
        </p:nvSpPr>
        <p:spPr>
          <a:xfrm>
            <a:off x="838200" y="284205"/>
            <a:ext cx="10515600" cy="1325563"/>
          </a:xfrm>
        </p:spPr>
        <p:txBody>
          <a:bodyPr/>
          <a:lstStyle/>
          <a:p>
            <a:r>
              <a:rPr lang="en-US" dirty="0"/>
              <a:t>WASH Institutional set-up</a:t>
            </a:r>
            <a:endParaRPr lang="en-CH" dirty="0"/>
          </a:p>
        </p:txBody>
      </p:sp>
      <p:sp>
        <p:nvSpPr>
          <p:cNvPr id="3" name="Content Placeholder 2">
            <a:extLst>
              <a:ext uri="{FF2B5EF4-FFF2-40B4-BE49-F238E27FC236}">
                <a16:creationId xmlns:a16="http://schemas.microsoft.com/office/drawing/2014/main" id="{6F0D178E-5D9B-4662-9C8F-9CC104C33AB7}"/>
              </a:ext>
            </a:extLst>
          </p:cNvPr>
          <p:cNvSpPr>
            <a:spLocks noGrp="1"/>
          </p:cNvSpPr>
          <p:nvPr>
            <p:ph idx="1"/>
          </p:nvPr>
        </p:nvSpPr>
        <p:spPr>
          <a:xfrm>
            <a:off x="283220" y="2468856"/>
            <a:ext cx="3629721" cy="4024019"/>
          </a:xfrm>
          <a:ln>
            <a:solidFill>
              <a:schemeClr val="tx2">
                <a:lumMod val="75000"/>
                <a:lumOff val="25000"/>
              </a:schemeClr>
            </a:solidFill>
          </a:ln>
        </p:spPr>
        <p:txBody>
          <a:bodyPr>
            <a:normAutofit fontScale="85000" lnSpcReduction="20000"/>
          </a:bodyPr>
          <a:lstStyle/>
          <a:p>
            <a:r>
              <a:rPr lang="es-ES" sz="1800" dirty="0"/>
              <a:t>Lead </a:t>
            </a:r>
            <a:r>
              <a:rPr lang="es-ES" sz="1800" dirty="0" err="1"/>
              <a:t>governing</a:t>
            </a:r>
            <a:r>
              <a:rPr lang="es-ES" sz="1800" dirty="0"/>
              <a:t> </a:t>
            </a:r>
            <a:r>
              <a:rPr lang="es-ES" sz="1800" dirty="0" err="1"/>
              <a:t>body</a:t>
            </a:r>
            <a:r>
              <a:rPr lang="es-ES" sz="1800" dirty="0"/>
              <a:t> </a:t>
            </a:r>
            <a:r>
              <a:rPr lang="es-ES" sz="1800" dirty="0" err="1"/>
              <a:t>for</a:t>
            </a:r>
            <a:r>
              <a:rPr lang="es-ES" sz="1800" dirty="0"/>
              <a:t> </a:t>
            </a:r>
            <a:r>
              <a:rPr lang="es-ES" sz="1800" dirty="0" err="1"/>
              <a:t>water</a:t>
            </a:r>
            <a:r>
              <a:rPr lang="es-ES" sz="1800" dirty="0"/>
              <a:t> and </a:t>
            </a:r>
            <a:r>
              <a:rPr lang="es-ES" sz="1800" dirty="0" err="1"/>
              <a:t>sanitation</a:t>
            </a:r>
            <a:r>
              <a:rPr lang="es-ES" sz="1800" dirty="0"/>
              <a:t>: </a:t>
            </a:r>
            <a:r>
              <a:rPr lang="es-ES" sz="1800" dirty="0" err="1"/>
              <a:t>Ministry</a:t>
            </a:r>
            <a:r>
              <a:rPr lang="es-ES" sz="1800" dirty="0"/>
              <a:t> </a:t>
            </a:r>
            <a:r>
              <a:rPr lang="es-ES" sz="1800" dirty="0" err="1"/>
              <a:t>of</a:t>
            </a:r>
            <a:r>
              <a:rPr lang="es-ES" sz="1800" dirty="0"/>
              <a:t> </a:t>
            </a:r>
            <a:r>
              <a:rPr lang="es-ES" sz="1800" dirty="0" err="1"/>
              <a:t>Environment</a:t>
            </a:r>
            <a:r>
              <a:rPr lang="es-ES" sz="1800" dirty="0"/>
              <a:t> and </a:t>
            </a:r>
            <a:r>
              <a:rPr lang="es-ES" sz="1800" dirty="0" err="1"/>
              <a:t>Water</a:t>
            </a:r>
            <a:r>
              <a:rPr lang="es-ES" sz="1800" dirty="0"/>
              <a:t> (</a:t>
            </a:r>
            <a:r>
              <a:rPr lang="es-ES" sz="1800" dirty="0" err="1"/>
              <a:t>MMAyA</a:t>
            </a:r>
            <a:r>
              <a:rPr lang="es-ES" sz="1800" dirty="0"/>
              <a:t>; Ministerio de Medio Ambiente y Agua) </a:t>
            </a:r>
          </a:p>
          <a:p>
            <a:r>
              <a:rPr lang="en-US" sz="1800" dirty="0"/>
              <a:t>National regulator for drinking water and basic sanitation: AAPS; key agency for sector monitoring</a:t>
            </a:r>
          </a:p>
          <a:p>
            <a:r>
              <a:rPr lang="en-US" sz="1800" dirty="0"/>
              <a:t>Water and sewerage services delivered through Drinking Water and Sanitation Sewerage Service Providers (EPSA) for service areas down to 2,000 inhabitants </a:t>
            </a:r>
          </a:p>
          <a:p>
            <a:r>
              <a:rPr lang="en-US" sz="1800" dirty="0"/>
              <a:t>Communities smaller than 2,000 inhabitants largely self-reliant / dependent on community-managed WASH services – without external support</a:t>
            </a:r>
          </a:p>
          <a:p>
            <a:pPr marL="0" indent="0">
              <a:buNone/>
            </a:pPr>
            <a:endParaRPr lang="en-CH" sz="2000" dirty="0"/>
          </a:p>
        </p:txBody>
      </p:sp>
      <p:sp>
        <p:nvSpPr>
          <p:cNvPr id="4" name="Content Placeholder 2">
            <a:extLst>
              <a:ext uri="{FF2B5EF4-FFF2-40B4-BE49-F238E27FC236}">
                <a16:creationId xmlns:a16="http://schemas.microsoft.com/office/drawing/2014/main" id="{7CE66975-CE16-4593-801C-FB4A183F1C0A}"/>
              </a:ext>
            </a:extLst>
          </p:cNvPr>
          <p:cNvSpPr txBox="1">
            <a:spLocks/>
          </p:cNvSpPr>
          <p:nvPr/>
        </p:nvSpPr>
        <p:spPr>
          <a:xfrm>
            <a:off x="4180624" y="2465513"/>
            <a:ext cx="3629721" cy="4027361"/>
          </a:xfrm>
          <a:prstGeom prst="rect">
            <a:avLst/>
          </a:prstGeom>
          <a:ln>
            <a:solidFill>
              <a:schemeClr val="tx2">
                <a:lumMod val="75000"/>
                <a:lumOff val="25000"/>
              </a:schemeClr>
            </a:solidFill>
          </a:ln>
        </p:spPr>
        <p:txBody>
          <a:bodyPr vert="horz" lIns="91440" tIns="45720" rIns="91440" bIns="45720" rtlCol="0">
            <a:normAutofit fontScale="92500" lnSpcReduction="1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700" dirty="0"/>
              <a:t>Lead governing body for water and sanitation: Ministry of Water and Irrigation </a:t>
            </a:r>
          </a:p>
          <a:p>
            <a:r>
              <a:rPr lang="en-US" sz="1700" dirty="0"/>
              <a:t>Coordinates with </a:t>
            </a:r>
            <a:r>
              <a:rPr lang="en-CH" sz="1700" dirty="0">
                <a:effectLst/>
                <a:ea typeface="Calibri" panose="020F0502020204030204" pitchFamily="34" charset="0"/>
                <a:cs typeface="Times New Roman" panose="02020603050405020304" pitchFamily="18" charset="0"/>
              </a:rPr>
              <a:t>Water Authority of Jordan (WAJ) and the Jordan Valley Authority (JVA)</a:t>
            </a:r>
            <a:endParaRPr lang="en-US" sz="1700" dirty="0">
              <a:effectLst/>
              <a:ea typeface="Calibri" panose="020F0502020204030204" pitchFamily="34" charset="0"/>
              <a:cs typeface="Times New Roman" panose="02020603050405020304" pitchFamily="18" charset="0"/>
            </a:endParaRPr>
          </a:p>
          <a:p>
            <a:r>
              <a:rPr lang="en-US" sz="1700" dirty="0">
                <a:cs typeface="Times New Roman" panose="02020603050405020304" pitchFamily="18" charset="0"/>
              </a:rPr>
              <a:t>Most service delivery managed by regional Water Companies, national limited liability companies owned by the Government. </a:t>
            </a:r>
          </a:p>
          <a:p>
            <a:r>
              <a:rPr lang="en-US" sz="1700" dirty="0"/>
              <a:t>Ministry of Planning and International Cooperation strongly involved in monitoring, incl. through Dept. of Statistics </a:t>
            </a:r>
          </a:p>
          <a:p>
            <a:pPr marL="0" indent="0">
              <a:buFont typeface="Arial" panose="020B0604020202020204" pitchFamily="34" charset="0"/>
              <a:buNone/>
            </a:pPr>
            <a:endParaRPr lang="en-CH" dirty="0"/>
          </a:p>
        </p:txBody>
      </p:sp>
      <p:sp>
        <p:nvSpPr>
          <p:cNvPr id="5" name="Content Placeholder 2">
            <a:extLst>
              <a:ext uri="{FF2B5EF4-FFF2-40B4-BE49-F238E27FC236}">
                <a16:creationId xmlns:a16="http://schemas.microsoft.com/office/drawing/2014/main" id="{04F66334-F3F3-418B-B2AB-5DC6659431C2}"/>
              </a:ext>
            </a:extLst>
          </p:cNvPr>
          <p:cNvSpPr txBox="1">
            <a:spLocks/>
          </p:cNvSpPr>
          <p:nvPr/>
        </p:nvSpPr>
        <p:spPr>
          <a:xfrm>
            <a:off x="8078028" y="2465512"/>
            <a:ext cx="3629721" cy="4027361"/>
          </a:xfrm>
          <a:prstGeom prst="rect">
            <a:avLst/>
          </a:prstGeom>
          <a:ln>
            <a:solidFill>
              <a:schemeClr val="tx2">
                <a:lumMod val="75000"/>
                <a:lumOff val="25000"/>
              </a:schemeClr>
            </a:solidFill>
          </a:ln>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500" dirty="0"/>
              <a:t>Lead governing body for water and sanitation: Ministry of Water and Environment (MWE)</a:t>
            </a:r>
          </a:p>
          <a:p>
            <a:r>
              <a:rPr lang="en-US" sz="1500" dirty="0"/>
              <a:t>National Water and Sewerage Company (NWSC) provides services in large towns, cities and some small towns; regional Umbrella Authorities serve small towns and surrounding areas</a:t>
            </a:r>
          </a:p>
          <a:p>
            <a:r>
              <a:rPr lang="en-US" sz="1500" dirty="0"/>
              <a:t>Rural sanitation and hygiene promotion responsibility of Ministry of Health (rural households), Ministry of Education and Sport (schools) and MWE (small towns, public spaces and institutions)</a:t>
            </a:r>
          </a:p>
        </p:txBody>
      </p:sp>
      <p:sp>
        <p:nvSpPr>
          <p:cNvPr id="6" name="TextBox 5">
            <a:extLst>
              <a:ext uri="{FF2B5EF4-FFF2-40B4-BE49-F238E27FC236}">
                <a16:creationId xmlns:a16="http://schemas.microsoft.com/office/drawing/2014/main" id="{6137D6FF-0D44-46A1-90CD-672929F38B2A}"/>
              </a:ext>
            </a:extLst>
          </p:cNvPr>
          <p:cNvSpPr txBox="1"/>
          <p:nvPr/>
        </p:nvSpPr>
        <p:spPr>
          <a:xfrm>
            <a:off x="291313" y="1515692"/>
            <a:ext cx="3621628" cy="954107"/>
          </a:xfrm>
          <a:prstGeom prst="rect">
            <a:avLst/>
          </a:prstGeom>
          <a:noFill/>
          <a:ln>
            <a:solidFill>
              <a:schemeClr val="tx2">
                <a:lumMod val="75000"/>
                <a:lumOff val="25000"/>
              </a:schemeClr>
            </a:solidFill>
          </a:ln>
        </p:spPr>
        <p:txBody>
          <a:bodyPr wrap="square" rtlCol="0">
            <a:spAutoFit/>
          </a:bodyPr>
          <a:lstStyle/>
          <a:p>
            <a:pPr marL="0" indent="0">
              <a:buNone/>
            </a:pPr>
            <a:r>
              <a:rPr lang="en-US" sz="2800" dirty="0"/>
              <a:t>Pluri-national state of Bolivia</a:t>
            </a:r>
          </a:p>
        </p:txBody>
      </p:sp>
      <p:sp>
        <p:nvSpPr>
          <p:cNvPr id="7" name="TextBox 6">
            <a:extLst>
              <a:ext uri="{FF2B5EF4-FFF2-40B4-BE49-F238E27FC236}">
                <a16:creationId xmlns:a16="http://schemas.microsoft.com/office/drawing/2014/main" id="{CB0F7D49-9CB3-4FCC-A975-17756A7F37E9}"/>
              </a:ext>
            </a:extLst>
          </p:cNvPr>
          <p:cNvSpPr txBox="1"/>
          <p:nvPr/>
        </p:nvSpPr>
        <p:spPr>
          <a:xfrm>
            <a:off x="4180623" y="1515692"/>
            <a:ext cx="3629721" cy="954107"/>
          </a:xfrm>
          <a:prstGeom prst="rect">
            <a:avLst/>
          </a:prstGeom>
          <a:noFill/>
          <a:ln>
            <a:solidFill>
              <a:schemeClr val="tx2">
                <a:lumMod val="75000"/>
                <a:lumOff val="25000"/>
              </a:schemeClr>
            </a:solidFill>
          </a:ln>
        </p:spPr>
        <p:txBody>
          <a:bodyPr wrap="square" rtlCol="0">
            <a:spAutoFit/>
          </a:bodyPr>
          <a:lstStyle/>
          <a:p>
            <a:pPr marL="0" indent="0">
              <a:buNone/>
            </a:pPr>
            <a:r>
              <a:rPr lang="en-US" sz="2800" dirty="0"/>
              <a:t>Hashemite Kingdom of Jordan</a:t>
            </a:r>
          </a:p>
        </p:txBody>
      </p:sp>
      <p:sp>
        <p:nvSpPr>
          <p:cNvPr id="8" name="TextBox 7">
            <a:extLst>
              <a:ext uri="{FF2B5EF4-FFF2-40B4-BE49-F238E27FC236}">
                <a16:creationId xmlns:a16="http://schemas.microsoft.com/office/drawing/2014/main" id="{9D6BB375-5701-40D0-8354-15DF5B86790D}"/>
              </a:ext>
            </a:extLst>
          </p:cNvPr>
          <p:cNvSpPr txBox="1"/>
          <p:nvPr/>
        </p:nvSpPr>
        <p:spPr>
          <a:xfrm>
            <a:off x="8078027" y="1515692"/>
            <a:ext cx="3629721" cy="954107"/>
          </a:xfrm>
          <a:prstGeom prst="rect">
            <a:avLst/>
          </a:prstGeom>
          <a:noFill/>
          <a:ln>
            <a:solidFill>
              <a:schemeClr val="tx2">
                <a:lumMod val="75000"/>
                <a:lumOff val="25000"/>
              </a:schemeClr>
            </a:solidFill>
          </a:ln>
        </p:spPr>
        <p:txBody>
          <a:bodyPr wrap="square" rtlCol="0">
            <a:spAutoFit/>
          </a:bodyPr>
          <a:lstStyle/>
          <a:p>
            <a:pPr marL="0" indent="0">
              <a:buFont typeface="Arial" panose="020B0604020202020204" pitchFamily="34" charset="0"/>
              <a:buNone/>
            </a:pPr>
            <a:r>
              <a:rPr lang="en-US" sz="2800" dirty="0"/>
              <a:t>Republic of Uganda</a:t>
            </a:r>
          </a:p>
        </p:txBody>
      </p:sp>
    </p:spTree>
    <p:extLst>
      <p:ext uri="{BB962C8B-B14F-4D97-AF65-F5344CB8AC3E}">
        <p14:creationId xmlns:p14="http://schemas.microsoft.com/office/powerpoint/2010/main" val="2526063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262F6-A1E4-4279-B7D2-6AC6952FF21C}"/>
              </a:ext>
            </a:extLst>
          </p:cNvPr>
          <p:cNvSpPr>
            <a:spLocks noGrp="1"/>
          </p:cNvSpPr>
          <p:nvPr>
            <p:ph type="title"/>
          </p:nvPr>
        </p:nvSpPr>
        <p:spPr>
          <a:xfrm>
            <a:off x="838200" y="284205"/>
            <a:ext cx="10515600" cy="1325563"/>
          </a:xfrm>
        </p:spPr>
        <p:txBody>
          <a:bodyPr/>
          <a:lstStyle/>
          <a:p>
            <a:r>
              <a:rPr lang="en-US" dirty="0"/>
              <a:t>Planning and target setting</a:t>
            </a:r>
            <a:endParaRPr lang="en-CH" dirty="0"/>
          </a:p>
        </p:txBody>
      </p:sp>
      <p:sp>
        <p:nvSpPr>
          <p:cNvPr id="3" name="Content Placeholder 2">
            <a:extLst>
              <a:ext uri="{FF2B5EF4-FFF2-40B4-BE49-F238E27FC236}">
                <a16:creationId xmlns:a16="http://schemas.microsoft.com/office/drawing/2014/main" id="{6F0D178E-5D9B-4662-9C8F-9CC104C33AB7}"/>
              </a:ext>
            </a:extLst>
          </p:cNvPr>
          <p:cNvSpPr>
            <a:spLocks noGrp="1"/>
          </p:cNvSpPr>
          <p:nvPr>
            <p:ph idx="1"/>
          </p:nvPr>
        </p:nvSpPr>
        <p:spPr>
          <a:xfrm>
            <a:off x="283220" y="2468856"/>
            <a:ext cx="3629721" cy="4024019"/>
          </a:xfrm>
          <a:ln>
            <a:solidFill>
              <a:schemeClr val="tx2">
                <a:lumMod val="75000"/>
                <a:lumOff val="25000"/>
              </a:schemeClr>
            </a:solidFill>
          </a:ln>
        </p:spPr>
        <p:txBody>
          <a:bodyPr>
            <a:noAutofit/>
          </a:bodyPr>
          <a:lstStyle/>
          <a:p>
            <a:r>
              <a:rPr lang="en-US" sz="1600" dirty="0"/>
              <a:t>WASH targets linked to national ‘Patriotic Agenda 2025’, sub-divided in 5-year Integral Development Sector Plans</a:t>
            </a:r>
          </a:p>
          <a:p>
            <a:r>
              <a:rPr lang="en-US" sz="1600" dirty="0">
                <a:effectLst/>
                <a:ea typeface="Calibri" panose="020F0502020204030204" pitchFamily="34" charset="0"/>
                <a:cs typeface="Times New Roman" panose="02020603050405020304" pitchFamily="18" charset="0"/>
              </a:rPr>
              <a:t>A formalized, inter-ministerial coordinating mechanism exists, but planning, target-setting and decision-making said to be highly centralized rather than consultative</a:t>
            </a:r>
          </a:p>
          <a:p>
            <a:r>
              <a:rPr lang="en-US" sz="1600" dirty="0">
                <a:effectLst/>
                <a:ea typeface="Calibri" panose="020F0502020204030204" pitchFamily="34" charset="0"/>
                <a:cs typeface="Times New Roman" panose="02020603050405020304" pitchFamily="18" charset="0"/>
              </a:rPr>
              <a:t>No specific measures or coverage targets in national plans to extend services to particular vulnerable groups  </a:t>
            </a:r>
            <a:endParaRPr lang="en-US" sz="1600" dirty="0"/>
          </a:p>
          <a:p>
            <a:pPr marL="0" indent="0">
              <a:buNone/>
            </a:pPr>
            <a:endParaRPr lang="en-CH" sz="1600" dirty="0"/>
          </a:p>
        </p:txBody>
      </p:sp>
      <p:sp>
        <p:nvSpPr>
          <p:cNvPr id="4" name="Content Placeholder 2">
            <a:extLst>
              <a:ext uri="{FF2B5EF4-FFF2-40B4-BE49-F238E27FC236}">
                <a16:creationId xmlns:a16="http://schemas.microsoft.com/office/drawing/2014/main" id="{7CE66975-CE16-4593-801C-FB4A183F1C0A}"/>
              </a:ext>
            </a:extLst>
          </p:cNvPr>
          <p:cNvSpPr txBox="1">
            <a:spLocks/>
          </p:cNvSpPr>
          <p:nvPr/>
        </p:nvSpPr>
        <p:spPr>
          <a:xfrm>
            <a:off x="4180624" y="2465513"/>
            <a:ext cx="3629721" cy="4027361"/>
          </a:xfrm>
          <a:prstGeom prst="rect">
            <a:avLst/>
          </a:prstGeom>
          <a:ln>
            <a:solidFill>
              <a:schemeClr val="tx2">
                <a:lumMod val="75000"/>
                <a:lumOff val="25000"/>
              </a:schemeClr>
            </a:solidFill>
          </a:ln>
        </p:spPr>
        <p:txBody>
          <a:bodyPr vert="horz" lIns="91440" tIns="45720" rIns="91440" bIns="45720" rtlCol="0">
            <a:noAutofit/>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400" dirty="0"/>
              <a:t>WASH targets linked to ‘Jordan 2025 – A national Vision Strategy’; sector targets reflected in the National Water Strategy 2016-2025 (NWS) and the Green Growth National Action Plan – Water 2021-2025 (GG-NAP)</a:t>
            </a:r>
          </a:p>
          <a:p>
            <a:r>
              <a:rPr lang="en-US" sz="1400" dirty="0"/>
              <a:t>Limited mention of consultation and participation in planning and target setting in NWS; GG-NAP consultation included sector agencies, regional authorities, water user associations, academic institutions and the farmers union </a:t>
            </a:r>
          </a:p>
          <a:p>
            <a:r>
              <a:rPr lang="en-US" sz="1400" dirty="0">
                <a:effectLst/>
                <a:ea typeface="Calibri" panose="020F0502020204030204" pitchFamily="34" charset="0"/>
                <a:cs typeface="Times New Roman" panose="02020603050405020304" pitchFamily="18" charset="0"/>
              </a:rPr>
              <a:t>No specific measures or coverage targets in national plans to extend services to particular vulnerable groups  </a:t>
            </a:r>
            <a:endParaRPr lang="en-US" sz="1400" dirty="0"/>
          </a:p>
          <a:p>
            <a:endParaRPr lang="en-US" sz="1400" dirty="0"/>
          </a:p>
          <a:p>
            <a:endParaRPr lang="en-US" sz="1400" dirty="0"/>
          </a:p>
          <a:p>
            <a:pPr marL="0" indent="0">
              <a:buFont typeface="Arial" panose="020B0604020202020204" pitchFamily="34" charset="0"/>
              <a:buNone/>
            </a:pPr>
            <a:endParaRPr lang="en-CH" sz="1400" dirty="0"/>
          </a:p>
        </p:txBody>
      </p:sp>
      <p:sp>
        <p:nvSpPr>
          <p:cNvPr id="5" name="Content Placeholder 2">
            <a:extLst>
              <a:ext uri="{FF2B5EF4-FFF2-40B4-BE49-F238E27FC236}">
                <a16:creationId xmlns:a16="http://schemas.microsoft.com/office/drawing/2014/main" id="{04F66334-F3F3-418B-B2AB-5DC6659431C2}"/>
              </a:ext>
            </a:extLst>
          </p:cNvPr>
          <p:cNvSpPr txBox="1">
            <a:spLocks/>
          </p:cNvSpPr>
          <p:nvPr/>
        </p:nvSpPr>
        <p:spPr>
          <a:xfrm>
            <a:off x="8078028" y="2465512"/>
            <a:ext cx="3629721" cy="4027361"/>
          </a:xfrm>
          <a:prstGeom prst="rect">
            <a:avLst/>
          </a:prstGeom>
          <a:ln>
            <a:solidFill>
              <a:schemeClr val="tx2">
                <a:lumMod val="75000"/>
                <a:lumOff val="25000"/>
              </a:schemeClr>
            </a:solidFill>
          </a:ln>
        </p:spPr>
        <p:txBody>
          <a:bodyPr vert="horz" lIns="91440" tIns="45720" rIns="91440" bIns="45720" rtlCol="0">
            <a:normAutofit fontScale="85000" lnSpcReduction="10000"/>
          </a:bodyPr>
          <a:lst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 WASH targets linked to the ‘Vision 2040’ and 5-year National Development Plans (Third NDP, currently) </a:t>
            </a:r>
          </a:p>
          <a:p>
            <a:r>
              <a:rPr lang="en-US" sz="2000" dirty="0"/>
              <a:t>Planning involves participation and consultation, and sector plans and budgets are approved by the Water and Environment Sector Working Group (WESWG) before parliament appropriation</a:t>
            </a:r>
          </a:p>
          <a:p>
            <a:r>
              <a:rPr lang="en-US" sz="2000" dirty="0"/>
              <a:t>Specific measures to extend services to vulnerable groups exist, but no specific coverage targets</a:t>
            </a:r>
            <a:endParaRPr lang="en-US" sz="1400" dirty="0"/>
          </a:p>
        </p:txBody>
      </p:sp>
      <p:sp>
        <p:nvSpPr>
          <p:cNvPr id="6" name="TextBox 5">
            <a:extLst>
              <a:ext uri="{FF2B5EF4-FFF2-40B4-BE49-F238E27FC236}">
                <a16:creationId xmlns:a16="http://schemas.microsoft.com/office/drawing/2014/main" id="{6137D6FF-0D44-46A1-90CD-672929F38B2A}"/>
              </a:ext>
            </a:extLst>
          </p:cNvPr>
          <p:cNvSpPr txBox="1"/>
          <p:nvPr/>
        </p:nvSpPr>
        <p:spPr>
          <a:xfrm>
            <a:off x="291313" y="1515692"/>
            <a:ext cx="3621628" cy="954107"/>
          </a:xfrm>
          <a:prstGeom prst="rect">
            <a:avLst/>
          </a:prstGeom>
          <a:noFill/>
          <a:ln>
            <a:solidFill>
              <a:schemeClr val="tx2">
                <a:lumMod val="75000"/>
                <a:lumOff val="25000"/>
              </a:schemeClr>
            </a:solidFill>
          </a:ln>
        </p:spPr>
        <p:txBody>
          <a:bodyPr wrap="square" rtlCol="0">
            <a:spAutoFit/>
          </a:bodyPr>
          <a:lstStyle/>
          <a:p>
            <a:pPr marL="0" indent="0">
              <a:buNone/>
            </a:pPr>
            <a:r>
              <a:rPr lang="en-US" sz="2800" dirty="0"/>
              <a:t>Pluri-national state of Bolivia</a:t>
            </a:r>
          </a:p>
        </p:txBody>
      </p:sp>
      <p:sp>
        <p:nvSpPr>
          <p:cNvPr id="7" name="TextBox 6">
            <a:extLst>
              <a:ext uri="{FF2B5EF4-FFF2-40B4-BE49-F238E27FC236}">
                <a16:creationId xmlns:a16="http://schemas.microsoft.com/office/drawing/2014/main" id="{CB0F7D49-9CB3-4FCC-A975-17756A7F37E9}"/>
              </a:ext>
            </a:extLst>
          </p:cNvPr>
          <p:cNvSpPr txBox="1"/>
          <p:nvPr/>
        </p:nvSpPr>
        <p:spPr>
          <a:xfrm>
            <a:off x="4180623" y="1515692"/>
            <a:ext cx="3629721" cy="954107"/>
          </a:xfrm>
          <a:prstGeom prst="rect">
            <a:avLst/>
          </a:prstGeom>
          <a:noFill/>
          <a:ln>
            <a:solidFill>
              <a:schemeClr val="tx2">
                <a:lumMod val="75000"/>
                <a:lumOff val="25000"/>
              </a:schemeClr>
            </a:solidFill>
          </a:ln>
        </p:spPr>
        <p:txBody>
          <a:bodyPr wrap="square" rtlCol="0">
            <a:spAutoFit/>
          </a:bodyPr>
          <a:lstStyle/>
          <a:p>
            <a:pPr marL="0" indent="0">
              <a:buNone/>
            </a:pPr>
            <a:r>
              <a:rPr lang="en-US" sz="2800" dirty="0"/>
              <a:t>Hashemite Kingdom of Jordan</a:t>
            </a:r>
          </a:p>
        </p:txBody>
      </p:sp>
      <p:sp>
        <p:nvSpPr>
          <p:cNvPr id="8" name="TextBox 7">
            <a:extLst>
              <a:ext uri="{FF2B5EF4-FFF2-40B4-BE49-F238E27FC236}">
                <a16:creationId xmlns:a16="http://schemas.microsoft.com/office/drawing/2014/main" id="{9D6BB375-5701-40D0-8354-15DF5B86790D}"/>
              </a:ext>
            </a:extLst>
          </p:cNvPr>
          <p:cNvSpPr txBox="1"/>
          <p:nvPr/>
        </p:nvSpPr>
        <p:spPr>
          <a:xfrm>
            <a:off x="8078027" y="1515692"/>
            <a:ext cx="3629721" cy="954107"/>
          </a:xfrm>
          <a:prstGeom prst="rect">
            <a:avLst/>
          </a:prstGeom>
          <a:noFill/>
          <a:ln>
            <a:solidFill>
              <a:schemeClr val="tx2">
                <a:lumMod val="75000"/>
                <a:lumOff val="25000"/>
              </a:schemeClr>
            </a:solidFill>
          </a:ln>
        </p:spPr>
        <p:txBody>
          <a:bodyPr wrap="square" rtlCol="0">
            <a:spAutoFit/>
          </a:bodyPr>
          <a:lstStyle/>
          <a:p>
            <a:pPr marL="0" indent="0">
              <a:buFont typeface="Arial" panose="020B0604020202020204" pitchFamily="34" charset="0"/>
              <a:buNone/>
            </a:pPr>
            <a:r>
              <a:rPr lang="en-US" sz="2800" dirty="0"/>
              <a:t>Republic of Uganda</a:t>
            </a:r>
          </a:p>
        </p:txBody>
      </p:sp>
    </p:spTree>
    <p:extLst>
      <p:ext uri="{BB962C8B-B14F-4D97-AF65-F5344CB8AC3E}">
        <p14:creationId xmlns:p14="http://schemas.microsoft.com/office/powerpoint/2010/main" val="4009695274"/>
      </p:ext>
    </p:extLst>
  </p:cSld>
  <p:clrMapOvr>
    <a:masterClrMapping/>
  </p:clrMapOvr>
</p:sld>
</file>

<file path=ppt/theme/theme1.xml><?xml version="1.0" encoding="utf-8"?>
<a:theme xmlns:a="http://schemas.openxmlformats.org/drawingml/2006/main" name="BrushVTI">
  <a:themeElements>
    <a:clrScheme name="AnalogousFromDarkSeedLeftStep">
      <a:dk1>
        <a:srgbClr val="000000"/>
      </a:dk1>
      <a:lt1>
        <a:srgbClr val="FFFFFF"/>
      </a:lt1>
      <a:dk2>
        <a:srgbClr val="1F3837"/>
      </a:dk2>
      <a:lt2>
        <a:srgbClr val="E8E7E2"/>
      </a:lt2>
      <a:accent1>
        <a:srgbClr val="294FE7"/>
      </a:accent1>
      <a:accent2>
        <a:srgbClr val="178DD5"/>
      </a:accent2>
      <a:accent3>
        <a:srgbClr val="20B6B1"/>
      </a:accent3>
      <a:accent4>
        <a:srgbClr val="14B96F"/>
      </a:accent4>
      <a:accent5>
        <a:srgbClr val="21BB35"/>
      </a:accent5>
      <a:accent6>
        <a:srgbClr val="44BB14"/>
      </a:accent6>
      <a:hlink>
        <a:srgbClr val="31944E"/>
      </a:hlink>
      <a:folHlink>
        <a:srgbClr val="7F7F7F"/>
      </a:folHlink>
    </a:clrScheme>
    <a:fontScheme name="Custom 3">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docProps/app.xml><?xml version="1.0" encoding="utf-8"?>
<Properties xmlns="http://schemas.openxmlformats.org/officeDocument/2006/extended-properties" xmlns:vt="http://schemas.openxmlformats.org/officeDocument/2006/docPropsVTypes">
  <TotalTime>0</TotalTime>
  <Words>2036</Words>
  <Application>Microsoft Office PowerPoint</Application>
  <PresentationFormat>Widescreen</PresentationFormat>
  <Paragraphs>175</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Century Gothic</vt:lpstr>
      <vt:lpstr>BrushVTI</vt:lpstr>
      <vt:lpstr>Monitoring SDG targets 6.2 and 6.3  Case studies from Bolivia, Jordan and Uganda </vt:lpstr>
      <vt:lpstr>Contents</vt:lpstr>
      <vt:lpstr>Study background</vt:lpstr>
      <vt:lpstr>Country highlights</vt:lpstr>
      <vt:lpstr>Sanitation coverage data</vt:lpstr>
      <vt:lpstr>Safely managed sanitation and wastewater treatment</vt:lpstr>
      <vt:lpstr>International engagement on monitoring</vt:lpstr>
      <vt:lpstr>WASH Institutional set-up</vt:lpstr>
      <vt:lpstr>Planning and target setting</vt:lpstr>
      <vt:lpstr>Targets</vt:lpstr>
      <vt:lpstr>Sector review, coordination and participation</vt:lpstr>
      <vt:lpstr>On monitoring SDG target 6.2</vt:lpstr>
      <vt:lpstr>On monitoring SDG target 6.3</vt:lpstr>
      <vt:lpstr>In summary</vt:lpstr>
      <vt:lpstr>Final thoughts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Monitoring SDG targets 6.2 and 6.3  Case studies from Bolivia, Jordan and Uganda </dc:title>
  <dc:creator>Carolien van der Voorden</dc:creator>
  <cp:lastModifiedBy>Carolien van der Voorden</cp:lastModifiedBy>
  <cp:revision>1</cp:revision>
  <dcterms:created xsi:type="dcterms:W3CDTF">2021-10-27T08:38:09Z</dcterms:created>
  <dcterms:modified xsi:type="dcterms:W3CDTF">2021-10-28T15:50:33Z</dcterms:modified>
</cp:coreProperties>
</file>