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7" r:id="rId2"/>
  </p:sldMasterIdLst>
  <p:notesMasterIdLst>
    <p:notesMasterId r:id="rId28"/>
  </p:notesMasterIdLst>
  <p:sldIdLst>
    <p:sldId id="497" r:id="rId3"/>
    <p:sldId id="498" r:id="rId4"/>
    <p:sldId id="504" r:id="rId5"/>
    <p:sldId id="505" r:id="rId6"/>
    <p:sldId id="506" r:id="rId7"/>
    <p:sldId id="516" r:id="rId8"/>
    <p:sldId id="507" r:id="rId9"/>
    <p:sldId id="564" r:id="rId10"/>
    <p:sldId id="515" r:id="rId11"/>
    <p:sldId id="508" r:id="rId12"/>
    <p:sldId id="509" r:id="rId13"/>
    <p:sldId id="510" r:id="rId14"/>
    <p:sldId id="512" r:id="rId15"/>
    <p:sldId id="513" r:id="rId16"/>
    <p:sldId id="514" r:id="rId17"/>
    <p:sldId id="563" r:id="rId18"/>
    <p:sldId id="565" r:id="rId19"/>
    <p:sldId id="566" r:id="rId20"/>
    <p:sldId id="574" r:id="rId21"/>
    <p:sldId id="575" r:id="rId22"/>
    <p:sldId id="577" r:id="rId23"/>
    <p:sldId id="578" r:id="rId24"/>
    <p:sldId id="579" r:id="rId25"/>
    <p:sldId id="580" r:id="rId26"/>
    <p:sldId id="587" r:id="rId27"/>
  </p:sldIdLst>
  <p:sldSz cx="9144000" cy="6858000" type="screen4x3"/>
  <p:notesSz cx="67818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ettner, Friederike GIZ" initials="GFG" lastIdx="7" clrIdx="0"/>
  <p:cmAuthor id="1" name="Huber, Magdalena GIZ" initials="HMG" lastIdx="4" clrIdx="1">
    <p:extLst>
      <p:ext uri="{19B8F6BF-5375-455C-9EA6-DF929625EA0E}">
        <p15:presenceInfo xmlns:p15="http://schemas.microsoft.com/office/powerpoint/2012/main" userId="S-1-5-21-3211005450-2565063988-1429816208-1608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6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2B716-D55C-4C1A-8ABB-84FA7DD271DA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7863" y="4711700"/>
            <a:ext cx="5426075" cy="44624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175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857A7-6DD6-46A8-8E3C-BD4094740B6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40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857A7-6DD6-46A8-8E3C-BD4094740B66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669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WG1_</a:t>
            </a:r>
            <a:r>
              <a:rPr lang="en-GB" baseline="0" dirty="0"/>
              <a:t> 11 interlinkages identified</a:t>
            </a:r>
          </a:p>
          <a:p>
            <a:r>
              <a:rPr lang="en-GB" baseline="0" dirty="0"/>
              <a:t>WG 6 and 7_ 10 interlinkages identified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857A7-6DD6-46A8-8E3C-BD4094740B66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307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857A7-6DD6-46A8-8E3C-BD4094740B66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416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sv-SE" dirty="0"/>
              <a:t>make link between WG fact sheet updates and the interlinkages document reflecting the SDGs and sanitation; </a:t>
            </a:r>
          </a:p>
          <a:p>
            <a:pPr lvl="1"/>
            <a:r>
              <a:rPr lang="sv-SE" dirty="0"/>
              <a:t>show links between WGs and other sectors;</a:t>
            </a:r>
          </a:p>
          <a:p>
            <a:endParaRPr lang="en-GB" dirty="0" smtClean="0"/>
          </a:p>
          <a:p>
            <a:r>
              <a:rPr lang="en-GB" dirty="0" smtClean="0"/>
              <a:t>*</a:t>
            </a:r>
            <a:r>
              <a:rPr lang="en-GB" baseline="0" dirty="0" smtClean="0"/>
              <a:t> Limited resources after the withdrawal of the Grant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857A7-6DD6-46A8-8E3C-BD4094740B66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649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itchFamily="34" charset="0"/>
            </a:endParaRPr>
          </a:p>
        </p:txBody>
      </p:sp>
      <p:sp>
        <p:nvSpPr>
          <p:cNvPr id="2160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DF6B082-31ED-450C-B584-D255E8C7DCE4}" type="slidenum">
              <a:rPr lang="de-DE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25</a:t>
            </a:fld>
            <a:endParaRPr lang="de-D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7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700808"/>
            <a:ext cx="7632848" cy="4608512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SzPct val="100000"/>
              <a:buFont typeface="Wingdings" pitchFamily="2" charset="2"/>
              <a:buChar char="§"/>
              <a:defRPr sz="2000" b="0"/>
            </a:lvl1pPr>
            <a:lvl2pPr>
              <a:spcBef>
                <a:spcPts val="300"/>
              </a:spcBef>
              <a:spcAft>
                <a:spcPts val="300"/>
              </a:spcAft>
              <a:buSzPct val="80000"/>
              <a:buFont typeface="Wingdings" pitchFamily="2" charset="2"/>
              <a:buChar char="Ø"/>
              <a:defRPr sz="1800" b="0"/>
            </a:lvl2pPr>
            <a:lvl3pPr>
              <a:spcBef>
                <a:spcPts val="300"/>
              </a:spcBef>
              <a:spcAft>
                <a:spcPts val="300"/>
              </a:spcAft>
              <a:defRPr sz="1600" b="0"/>
            </a:lvl3pPr>
            <a:lvl4pPr>
              <a:spcBef>
                <a:spcPts val="300"/>
              </a:spcBef>
              <a:spcAft>
                <a:spcPts val="300"/>
              </a:spcAft>
              <a:defRPr sz="1400" b="0"/>
            </a:lvl4pPr>
            <a:lvl5pPr>
              <a:spcBef>
                <a:spcPts val="300"/>
              </a:spcBef>
              <a:spcAft>
                <a:spcPts val="300"/>
              </a:spcAft>
              <a:defRPr sz="1200" b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1187624" y="908720"/>
            <a:ext cx="7632848" cy="576064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tabLst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7926" y="65516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21480-5A65-4983-84A9-E295889DD31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005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itle Placeholder 2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864096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r>
              <a:rPr lang="fr-CH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5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itle Placeholder 2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864096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r>
              <a:rPr lang="fr-CH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60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700808"/>
            <a:ext cx="7632848" cy="4608512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SzPct val="100000"/>
              <a:buFont typeface="Wingdings" pitchFamily="2" charset="2"/>
              <a:buChar char="§"/>
              <a:defRPr sz="2000" b="0"/>
            </a:lvl1pPr>
            <a:lvl2pPr>
              <a:spcBef>
                <a:spcPts val="300"/>
              </a:spcBef>
              <a:spcAft>
                <a:spcPts val="300"/>
              </a:spcAft>
              <a:buSzPct val="80000"/>
              <a:buFont typeface="Wingdings" pitchFamily="2" charset="2"/>
              <a:buChar char="Ø"/>
              <a:defRPr sz="1800" b="0"/>
            </a:lvl2pPr>
            <a:lvl3pPr>
              <a:spcBef>
                <a:spcPts val="300"/>
              </a:spcBef>
              <a:spcAft>
                <a:spcPts val="300"/>
              </a:spcAft>
              <a:defRPr sz="1600" b="0"/>
            </a:lvl3pPr>
            <a:lvl4pPr>
              <a:spcBef>
                <a:spcPts val="300"/>
              </a:spcBef>
              <a:spcAft>
                <a:spcPts val="300"/>
              </a:spcAft>
              <a:defRPr sz="1400" b="0"/>
            </a:lvl4pPr>
            <a:lvl5pPr>
              <a:spcBef>
                <a:spcPts val="300"/>
              </a:spcBef>
              <a:spcAft>
                <a:spcPts val="300"/>
              </a:spcAft>
              <a:defRPr sz="1200" b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1187624" y="908720"/>
            <a:ext cx="7632848" cy="576064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tabLst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15247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700808"/>
            <a:ext cx="7632848" cy="4608512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SzPct val="100000"/>
              <a:buFont typeface="Wingdings" pitchFamily="2" charset="2"/>
              <a:buChar char="§"/>
              <a:defRPr sz="2000" b="0"/>
            </a:lvl1pPr>
            <a:lvl2pPr>
              <a:spcBef>
                <a:spcPts val="300"/>
              </a:spcBef>
              <a:spcAft>
                <a:spcPts val="300"/>
              </a:spcAft>
              <a:buSzPct val="80000"/>
              <a:buFont typeface="Wingdings" pitchFamily="2" charset="2"/>
              <a:buChar char="Ø"/>
              <a:defRPr sz="1800" b="0"/>
            </a:lvl2pPr>
            <a:lvl3pPr>
              <a:spcBef>
                <a:spcPts val="300"/>
              </a:spcBef>
              <a:spcAft>
                <a:spcPts val="300"/>
              </a:spcAft>
              <a:defRPr sz="1600" b="0"/>
            </a:lvl3pPr>
            <a:lvl4pPr>
              <a:spcBef>
                <a:spcPts val="300"/>
              </a:spcBef>
              <a:spcAft>
                <a:spcPts val="300"/>
              </a:spcAft>
              <a:defRPr sz="1400" b="0"/>
            </a:lvl4pPr>
            <a:lvl5pPr>
              <a:spcBef>
                <a:spcPts val="300"/>
              </a:spcBef>
              <a:spcAft>
                <a:spcPts val="300"/>
              </a:spcAft>
              <a:defRPr sz="1200" b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1187624" y="908720"/>
            <a:ext cx="7632848" cy="576064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tabLst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7926" y="65516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21480-5A65-4983-84A9-E295889DD31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394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21480-5A65-4983-84A9-E295889DD319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16/12/2019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E5926-35E2-49ED-A9E2-234739C03F3A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965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ransition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228600" y="2875002"/>
            <a:ext cx="6400800" cy="553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28600" marR="0" lvl="0" indent="-22860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rgbClr val="3366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marR="0" lvl="1" indent="-22860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286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286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858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430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6002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574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266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700808"/>
            <a:ext cx="7632848" cy="4608512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SzPct val="100000"/>
              <a:buFont typeface="Wingdings" pitchFamily="2" charset="2"/>
              <a:buChar char="§"/>
              <a:defRPr sz="2000" b="0"/>
            </a:lvl1pPr>
            <a:lvl2pPr>
              <a:spcBef>
                <a:spcPts val="300"/>
              </a:spcBef>
              <a:spcAft>
                <a:spcPts val="300"/>
              </a:spcAft>
              <a:buSzPct val="80000"/>
              <a:buFont typeface="Wingdings" pitchFamily="2" charset="2"/>
              <a:buChar char="Ø"/>
              <a:defRPr sz="1800" b="0"/>
            </a:lvl2pPr>
            <a:lvl3pPr>
              <a:spcBef>
                <a:spcPts val="300"/>
              </a:spcBef>
              <a:spcAft>
                <a:spcPts val="300"/>
              </a:spcAft>
              <a:defRPr sz="1600" b="0"/>
            </a:lvl3pPr>
            <a:lvl4pPr>
              <a:spcBef>
                <a:spcPts val="300"/>
              </a:spcBef>
              <a:spcAft>
                <a:spcPts val="300"/>
              </a:spcAft>
              <a:defRPr sz="1400" b="0"/>
            </a:lvl4pPr>
            <a:lvl5pPr>
              <a:spcBef>
                <a:spcPts val="300"/>
              </a:spcBef>
              <a:spcAft>
                <a:spcPts val="300"/>
              </a:spcAft>
              <a:defRPr sz="1200" b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1187624" y="908720"/>
            <a:ext cx="7632848" cy="576064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tabLst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7926" y="65516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3921480-5A65-4983-84A9-E295889DD319}" type="datetimeFigureOut">
              <a:rPr lang="en-GB" smtClean="0">
                <a:solidFill>
                  <a:prstClr val="black"/>
                </a:solidFill>
              </a:rPr>
              <a:pPr/>
              <a:t>16/12/2019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6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700808"/>
            <a:ext cx="7632848" cy="4608512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SzPct val="100000"/>
              <a:buFont typeface="Wingdings" pitchFamily="2" charset="2"/>
              <a:buChar char="§"/>
              <a:defRPr sz="2000" b="0"/>
            </a:lvl1pPr>
            <a:lvl2pPr>
              <a:spcBef>
                <a:spcPts val="300"/>
              </a:spcBef>
              <a:spcAft>
                <a:spcPts val="300"/>
              </a:spcAft>
              <a:buSzPct val="80000"/>
              <a:buFont typeface="Wingdings" pitchFamily="2" charset="2"/>
              <a:buChar char="Ø"/>
              <a:defRPr sz="1800" b="0"/>
            </a:lvl2pPr>
            <a:lvl3pPr>
              <a:spcBef>
                <a:spcPts val="300"/>
              </a:spcBef>
              <a:spcAft>
                <a:spcPts val="300"/>
              </a:spcAft>
              <a:defRPr sz="1600" b="0"/>
            </a:lvl3pPr>
            <a:lvl4pPr>
              <a:spcBef>
                <a:spcPts val="300"/>
              </a:spcBef>
              <a:spcAft>
                <a:spcPts val="300"/>
              </a:spcAft>
              <a:defRPr sz="1400" b="0"/>
            </a:lvl4pPr>
            <a:lvl5pPr>
              <a:spcBef>
                <a:spcPts val="300"/>
              </a:spcBef>
              <a:spcAft>
                <a:spcPts val="300"/>
              </a:spcAft>
              <a:defRPr sz="1200" b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1187624" y="908720"/>
            <a:ext cx="7632848" cy="576064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tabLst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7926" y="65516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3921480-5A65-4983-84A9-E295889DD319}" type="datetimeFigureOut">
              <a:rPr lang="en-GB" smtClean="0">
                <a:solidFill>
                  <a:prstClr val="black"/>
                </a:solidFill>
              </a:rPr>
              <a:pPr/>
              <a:t>16/12/2019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62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21480-5A65-4983-84A9-E295889DD319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16/12/2019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E5926-35E2-49ED-A9E2-234739C03F3A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215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19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21480-5A65-4983-84A9-E295889DD319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16/12/2019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E5926-35E2-49ED-A9E2-234739C03F3A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899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7"/>
          <p:cNvGrpSpPr>
            <a:grpSpLocks/>
          </p:cNvGrpSpPr>
          <p:nvPr userDrawn="1"/>
        </p:nvGrpSpPr>
        <p:grpSpPr bwMode="auto">
          <a:xfrm>
            <a:off x="0" y="2844800"/>
            <a:ext cx="9144000" cy="1657350"/>
            <a:chOff x="0" y="3497626"/>
            <a:chExt cx="9144000" cy="1656184"/>
          </a:xfrm>
        </p:grpSpPr>
        <p:pic>
          <p:nvPicPr>
            <p:cNvPr id="7" name="Picture 75" descr="ppt_title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97626"/>
              <a:ext cx="7020272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5" descr="ppt_title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528" y="3497626"/>
              <a:ext cx="4248472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3000364" y="3214686"/>
            <a:ext cx="5357850" cy="914400"/>
          </a:xfrm>
        </p:spPr>
        <p:txBody>
          <a:bodyPr anchor="ctr"/>
          <a:lstStyle>
            <a:lvl1pPr>
              <a:buNone/>
              <a:defRPr/>
            </a:lvl1pPr>
            <a:lvl5pPr marL="228600" indent="-228600" algn="l">
              <a:buNone/>
              <a:defRPr sz="2400" b="1" baseline="0">
                <a:latin typeface="+mj-lt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3000364" y="4572008"/>
            <a:ext cx="5736700" cy="2143140"/>
          </a:xfrm>
        </p:spPr>
        <p:txBody>
          <a:bodyPr/>
          <a:lstStyle>
            <a:lvl1pPr algn="r"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Zástupný symbol pro obsah 18"/>
          <p:cNvSpPr>
            <a:spLocks noGrp="1"/>
          </p:cNvSpPr>
          <p:nvPr>
            <p:ph sz="quarter" idx="12"/>
          </p:nvPr>
        </p:nvSpPr>
        <p:spPr>
          <a:xfrm>
            <a:off x="377176" y="5214950"/>
            <a:ext cx="2194560" cy="571514"/>
          </a:xfrm>
        </p:spPr>
        <p:txBody>
          <a:bodyPr/>
          <a:lstStyle>
            <a:lvl1pPr marL="0" indent="0" algn="ctr">
              <a:buNone/>
              <a:defRPr sz="2000" b="1" u="sng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57473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527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700808"/>
            <a:ext cx="7632848" cy="4608512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SzPct val="100000"/>
              <a:buFont typeface="Wingdings" pitchFamily="2" charset="2"/>
              <a:buChar char="§"/>
              <a:defRPr sz="2000" b="0"/>
            </a:lvl1pPr>
            <a:lvl2pPr>
              <a:spcBef>
                <a:spcPts val="300"/>
              </a:spcBef>
              <a:spcAft>
                <a:spcPts val="300"/>
              </a:spcAft>
              <a:buSzPct val="80000"/>
              <a:buFont typeface="Wingdings" pitchFamily="2" charset="2"/>
              <a:buChar char="Ø"/>
              <a:defRPr sz="1800" b="0"/>
            </a:lvl2pPr>
            <a:lvl3pPr>
              <a:spcBef>
                <a:spcPts val="300"/>
              </a:spcBef>
              <a:spcAft>
                <a:spcPts val="300"/>
              </a:spcAft>
              <a:defRPr sz="1600" b="0"/>
            </a:lvl3pPr>
            <a:lvl4pPr>
              <a:spcBef>
                <a:spcPts val="300"/>
              </a:spcBef>
              <a:spcAft>
                <a:spcPts val="300"/>
              </a:spcAft>
              <a:defRPr sz="1400" b="0"/>
            </a:lvl4pPr>
            <a:lvl5pPr>
              <a:spcBef>
                <a:spcPts val="300"/>
              </a:spcBef>
              <a:spcAft>
                <a:spcPts val="300"/>
              </a:spcAft>
              <a:defRPr sz="1200" b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1187624" y="908720"/>
            <a:ext cx="7632848" cy="576064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tabLst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0987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ransition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228600" y="2875002"/>
            <a:ext cx="6400800" cy="553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28600" marR="0" lvl="0" indent="-22860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rgbClr val="3366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marR="0" lvl="1" indent="-22860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286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286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858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430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6002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574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683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700808"/>
            <a:ext cx="7632848" cy="4608512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SzPct val="100000"/>
              <a:buFont typeface="Wingdings" pitchFamily="2" charset="2"/>
              <a:buChar char="§"/>
              <a:defRPr sz="2000" b="0"/>
            </a:lvl1pPr>
            <a:lvl2pPr>
              <a:spcBef>
                <a:spcPts val="300"/>
              </a:spcBef>
              <a:spcAft>
                <a:spcPts val="300"/>
              </a:spcAft>
              <a:buSzPct val="80000"/>
              <a:buFont typeface="Wingdings" pitchFamily="2" charset="2"/>
              <a:buChar char="Ø"/>
              <a:defRPr sz="1800" b="0"/>
            </a:lvl2pPr>
            <a:lvl3pPr>
              <a:spcBef>
                <a:spcPts val="300"/>
              </a:spcBef>
              <a:spcAft>
                <a:spcPts val="300"/>
              </a:spcAft>
              <a:defRPr sz="1600" b="0"/>
            </a:lvl3pPr>
            <a:lvl4pPr>
              <a:spcBef>
                <a:spcPts val="300"/>
              </a:spcBef>
              <a:spcAft>
                <a:spcPts val="300"/>
              </a:spcAft>
              <a:defRPr sz="1400" b="0"/>
            </a:lvl4pPr>
            <a:lvl5pPr>
              <a:spcBef>
                <a:spcPts val="300"/>
              </a:spcBef>
              <a:spcAft>
                <a:spcPts val="300"/>
              </a:spcAft>
              <a:defRPr sz="1200" b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1187624" y="908720"/>
            <a:ext cx="7632848" cy="576064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tabLst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7926" y="65516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3921480-5A65-4983-84A9-E295889DD319}" type="datetimeFigureOut">
              <a:rPr lang="en-GB" smtClean="0">
                <a:solidFill>
                  <a:prstClr val="black"/>
                </a:solidFill>
              </a:rPr>
              <a:pPr/>
              <a:t>16/12/2019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9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700808"/>
            <a:ext cx="7632848" cy="4608512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SzPct val="100000"/>
              <a:buFont typeface="Wingdings" pitchFamily="2" charset="2"/>
              <a:buChar char="§"/>
              <a:defRPr sz="2000" b="0"/>
            </a:lvl1pPr>
            <a:lvl2pPr>
              <a:spcBef>
                <a:spcPts val="300"/>
              </a:spcBef>
              <a:spcAft>
                <a:spcPts val="300"/>
              </a:spcAft>
              <a:buSzPct val="80000"/>
              <a:buFont typeface="Wingdings" pitchFamily="2" charset="2"/>
              <a:buChar char="Ø"/>
              <a:defRPr sz="1800" b="0"/>
            </a:lvl2pPr>
            <a:lvl3pPr>
              <a:spcBef>
                <a:spcPts val="300"/>
              </a:spcBef>
              <a:spcAft>
                <a:spcPts val="300"/>
              </a:spcAft>
              <a:defRPr sz="1600" b="0"/>
            </a:lvl3pPr>
            <a:lvl4pPr>
              <a:spcBef>
                <a:spcPts val="300"/>
              </a:spcBef>
              <a:spcAft>
                <a:spcPts val="300"/>
              </a:spcAft>
              <a:defRPr sz="1400" b="0"/>
            </a:lvl4pPr>
            <a:lvl5pPr>
              <a:spcBef>
                <a:spcPts val="300"/>
              </a:spcBef>
              <a:spcAft>
                <a:spcPts val="300"/>
              </a:spcAft>
              <a:defRPr sz="1200" b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1187624" y="908720"/>
            <a:ext cx="7632848" cy="576064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tabLst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7926" y="65516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3921480-5A65-4983-84A9-E295889DD319}" type="datetimeFigureOut">
              <a:rPr lang="en-GB" smtClean="0">
                <a:solidFill>
                  <a:prstClr val="black"/>
                </a:solidFill>
              </a:rPr>
              <a:pPr/>
              <a:t>16/12/2019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48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21480-5A65-4983-84A9-E295889DD319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16/12/2019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E5926-35E2-49ED-A9E2-234739C03F3A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30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76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700808"/>
            <a:ext cx="7632848" cy="4608512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SzPct val="100000"/>
              <a:buFont typeface="Wingdings" pitchFamily="2" charset="2"/>
              <a:buChar char="§"/>
              <a:defRPr sz="2000" b="0"/>
            </a:lvl1pPr>
            <a:lvl2pPr>
              <a:spcBef>
                <a:spcPts val="300"/>
              </a:spcBef>
              <a:spcAft>
                <a:spcPts val="300"/>
              </a:spcAft>
              <a:buSzPct val="80000"/>
              <a:buFont typeface="Wingdings" pitchFamily="2" charset="2"/>
              <a:buChar char="Ø"/>
              <a:defRPr sz="1800" b="0"/>
            </a:lvl2pPr>
            <a:lvl3pPr>
              <a:spcBef>
                <a:spcPts val="300"/>
              </a:spcBef>
              <a:spcAft>
                <a:spcPts val="300"/>
              </a:spcAft>
              <a:defRPr sz="1600" b="0"/>
            </a:lvl3pPr>
            <a:lvl4pPr>
              <a:spcBef>
                <a:spcPts val="300"/>
              </a:spcBef>
              <a:spcAft>
                <a:spcPts val="300"/>
              </a:spcAft>
              <a:defRPr sz="1400" b="0"/>
            </a:lvl4pPr>
            <a:lvl5pPr>
              <a:spcBef>
                <a:spcPts val="300"/>
              </a:spcBef>
              <a:spcAft>
                <a:spcPts val="300"/>
              </a:spcAft>
              <a:defRPr sz="1200" b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1187624" y="908720"/>
            <a:ext cx="7632848" cy="576064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tabLst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2438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22610"/>
            <a:ext cx="8295258" cy="850206"/>
          </a:xfrm>
        </p:spPr>
        <p:txBody>
          <a:bodyPr/>
          <a:lstStyle>
            <a:lvl1pPr>
              <a:defRPr b="1"/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5"/>
            <a:ext cx="8284914" cy="4351759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buFont typeface="Arial"/>
              <a:buChar char="•"/>
              <a:defRPr sz="1800"/>
            </a:lvl2pPr>
            <a:lvl3pPr marL="1257300" indent="-342900">
              <a:buFont typeface="Arial"/>
              <a:buChar char="•"/>
              <a:defRPr/>
            </a:lvl3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187450" y="116632"/>
            <a:ext cx="6624638" cy="575518"/>
          </a:xfrm>
        </p:spPr>
        <p:txBody>
          <a:bodyPr anchor="ctr"/>
          <a:lstStyle>
            <a:lvl1pPr algn="ctr">
              <a:spcAft>
                <a:spcPts val="0"/>
              </a:spcAft>
              <a:defRPr sz="2400" b="1"/>
            </a:lvl1pPr>
            <a:lvl2pPr algn="ctr">
              <a:defRPr sz="2400"/>
            </a:lvl2pPr>
            <a:lvl3pPr algn="ctr">
              <a:defRPr sz="2400"/>
            </a:lvl3pPr>
            <a:lvl4pPr algn="ctr">
              <a:defRPr sz="2400"/>
            </a:lvl4pPr>
            <a:lvl5pPr algn="ctr">
              <a:defRPr sz="2400"/>
            </a:lvl5pPr>
          </a:lstStyle>
          <a:p>
            <a:pPr lvl="0"/>
            <a:r>
              <a:rPr lang="fr-CH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77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21480-5A65-4983-84A9-E295889DD319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16/12/2019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E5926-35E2-49ED-A9E2-234739C03F3A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bgerundetes Rechteck 6"/>
          <p:cNvSpPr/>
          <p:nvPr userDrawn="1"/>
        </p:nvSpPr>
        <p:spPr bwMode="auto">
          <a:xfrm>
            <a:off x="220675" y="6528093"/>
            <a:ext cx="912676" cy="30051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f der gleichen Seite des Rechtecks liegende Ecken abrunden 7"/>
          <p:cNvSpPr/>
          <p:nvPr userDrawn="1"/>
        </p:nvSpPr>
        <p:spPr bwMode="auto">
          <a:xfrm rot="5400000" flipV="1">
            <a:off x="5003707" y="2697465"/>
            <a:ext cx="324037" cy="7956552"/>
          </a:xfrm>
          <a:prstGeom prst="round2SameRect">
            <a:avLst/>
          </a:prstGeom>
          <a:solidFill>
            <a:srgbClr val="BAD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uf der gleichen Seite des Rechtecks liegende Ecken abrunden 8"/>
          <p:cNvSpPr/>
          <p:nvPr userDrawn="1"/>
        </p:nvSpPr>
        <p:spPr bwMode="auto">
          <a:xfrm rot="16200000" flipV="1">
            <a:off x="-227931" y="357264"/>
            <a:ext cx="648074" cy="166810"/>
          </a:xfrm>
          <a:prstGeom prst="round2SameRect">
            <a:avLst/>
          </a:prstGeom>
          <a:solidFill>
            <a:srgbClr val="BAD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uf der gleichen Seite des Rechtecks liegende Ecken abrunden 9"/>
          <p:cNvSpPr/>
          <p:nvPr userDrawn="1"/>
        </p:nvSpPr>
        <p:spPr bwMode="auto">
          <a:xfrm rot="5400000" flipV="1">
            <a:off x="4841688" y="-3537606"/>
            <a:ext cx="648074" cy="7956550"/>
          </a:xfrm>
          <a:prstGeom prst="round2SameRect">
            <a:avLst>
              <a:gd name="adj1" fmla="val 7349"/>
              <a:gd name="adj2" fmla="val 0"/>
            </a:avLst>
          </a:prstGeom>
          <a:solidFill>
            <a:srgbClr val="BAD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C:\Users\seoane_ant\NaSa\FSM4 Flyer\susana_logotype_cmyk_print_1200dpi-1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01" y="116632"/>
            <a:ext cx="854050" cy="64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f der gleichen Seite des Rechtecks liegende Ecken abrunden 11"/>
          <p:cNvSpPr/>
          <p:nvPr userDrawn="1"/>
        </p:nvSpPr>
        <p:spPr bwMode="auto">
          <a:xfrm rot="16200000" flipV="1">
            <a:off x="-67499" y="6597181"/>
            <a:ext cx="324037" cy="166812"/>
          </a:xfrm>
          <a:prstGeom prst="round2SameRect">
            <a:avLst/>
          </a:prstGeom>
          <a:solidFill>
            <a:srgbClr val="BAD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39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6" r:id="rId7"/>
    <p:sldLayoutId id="2147483657" r:id="rId8"/>
    <p:sldLayoutId id="2147483661" r:id="rId9"/>
    <p:sldLayoutId id="2147483674" r:id="rId10"/>
    <p:sldLayoutId id="2147483675" r:id="rId11"/>
    <p:sldLayoutId id="2147483676" r:id="rId1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21480-5A65-4983-84A9-E295889DD319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16/12/2019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E5926-35E2-49ED-A9E2-234739C03F3A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bgerundetes Rechteck 6"/>
          <p:cNvSpPr/>
          <p:nvPr userDrawn="1"/>
        </p:nvSpPr>
        <p:spPr bwMode="auto">
          <a:xfrm>
            <a:off x="220675" y="6528093"/>
            <a:ext cx="912676" cy="30051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f der gleichen Seite des Rechtecks liegende Ecken abrunden 7"/>
          <p:cNvSpPr/>
          <p:nvPr userDrawn="1"/>
        </p:nvSpPr>
        <p:spPr bwMode="auto">
          <a:xfrm rot="5400000" flipV="1">
            <a:off x="5003707" y="2697465"/>
            <a:ext cx="324037" cy="7956552"/>
          </a:xfrm>
          <a:prstGeom prst="round2SameRect">
            <a:avLst/>
          </a:prstGeom>
          <a:solidFill>
            <a:srgbClr val="BAD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uf der gleichen Seite des Rechtecks liegende Ecken abrunden 8"/>
          <p:cNvSpPr/>
          <p:nvPr userDrawn="1"/>
        </p:nvSpPr>
        <p:spPr bwMode="auto">
          <a:xfrm rot="16200000" flipV="1">
            <a:off x="-227931" y="357264"/>
            <a:ext cx="648074" cy="166810"/>
          </a:xfrm>
          <a:prstGeom prst="round2SameRect">
            <a:avLst/>
          </a:prstGeom>
          <a:solidFill>
            <a:srgbClr val="BAD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uf der gleichen Seite des Rechtecks liegende Ecken abrunden 9"/>
          <p:cNvSpPr/>
          <p:nvPr userDrawn="1"/>
        </p:nvSpPr>
        <p:spPr bwMode="auto">
          <a:xfrm rot="5400000" flipV="1">
            <a:off x="4841688" y="-3537606"/>
            <a:ext cx="648074" cy="7956550"/>
          </a:xfrm>
          <a:prstGeom prst="round2SameRect">
            <a:avLst>
              <a:gd name="adj1" fmla="val 7349"/>
              <a:gd name="adj2" fmla="val 0"/>
            </a:avLst>
          </a:prstGeom>
          <a:solidFill>
            <a:srgbClr val="BAD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C:\Users\seoane_ant\NaSa\FSM4 Flyer\susana_logotype_cmyk_print_1200dpi-1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01" y="116632"/>
            <a:ext cx="854050" cy="64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f der gleichen Seite des Rechtecks liegende Ecken abrunden 11"/>
          <p:cNvSpPr/>
          <p:nvPr userDrawn="1"/>
        </p:nvSpPr>
        <p:spPr bwMode="auto">
          <a:xfrm rot="16200000" flipV="1">
            <a:off x="-67499" y="6597181"/>
            <a:ext cx="324037" cy="166812"/>
          </a:xfrm>
          <a:prstGeom prst="round2SameRect">
            <a:avLst/>
          </a:prstGeom>
          <a:solidFill>
            <a:srgbClr val="BAD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20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ashmatters.wateraid.org/blog/sanitation" TargetMode="External"/><Relationship Id="rId3" Type="http://schemas.openxmlformats.org/officeDocument/2006/relationships/hyperlink" Target="https://sanitationupdates.blog/" TargetMode="External"/><Relationship Id="rId7" Type="http://schemas.openxmlformats.org/officeDocument/2006/relationships/hyperlink" Target="https://news.watsan.eu/p/i/?a=normal&amp;get=c_3" TargetMode="External"/><Relationship Id="rId2" Type="http://schemas.openxmlformats.org/officeDocument/2006/relationships/hyperlink" Target="http://www.unwater.org/water-facts/water-sanitation-and-hygiene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dg6data.org/" TargetMode="External"/><Relationship Id="rId5" Type="http://schemas.openxmlformats.org/officeDocument/2006/relationships/hyperlink" Target="https://washdata.org/" TargetMode="External"/><Relationship Id="rId10" Type="http://schemas.openxmlformats.org/officeDocument/2006/relationships/hyperlink" Target="https://commons.wikimedia.org/wiki/Category:Sanitation" TargetMode="External"/><Relationship Id="rId4" Type="http://schemas.openxmlformats.org/officeDocument/2006/relationships/hyperlink" Target="https://www.ircwash.org/news" TargetMode="External"/><Relationship Id="rId9" Type="http://schemas.openxmlformats.org/officeDocument/2006/relationships/hyperlink" Target="https://washeconomics.com/blo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419475" y="1916113"/>
            <a:ext cx="1800225" cy="504825"/>
          </a:xfrm>
        </p:spPr>
        <p:txBody>
          <a:bodyPr>
            <a:normAutofit lnSpcReduction="10000"/>
          </a:bodyPr>
          <a:lstStyle/>
          <a:p>
            <a:pPr>
              <a:buFont typeface="Times" charset="0"/>
              <a:buNone/>
            </a:pPr>
            <a:r>
              <a:rPr lang="de-DE" altLang="en-US" dirty="0" smtClean="0"/>
              <a:t>11. Annex</a:t>
            </a:r>
          </a:p>
        </p:txBody>
      </p:sp>
    </p:spTree>
    <p:extLst>
      <p:ext uri="{BB962C8B-B14F-4D97-AF65-F5344CB8AC3E}">
        <p14:creationId xmlns:p14="http://schemas.microsoft.com/office/powerpoint/2010/main" val="223548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Inhaltsplatzhalter 1"/>
          <p:cNvSpPr>
            <a:spLocks noGrp="1"/>
          </p:cNvSpPr>
          <p:nvPr>
            <p:ph idx="1"/>
          </p:nvPr>
        </p:nvSpPr>
        <p:spPr>
          <a:xfrm>
            <a:off x="250825" y="1052513"/>
            <a:ext cx="4752975" cy="5689600"/>
          </a:xfrm>
        </p:spPr>
        <p:txBody>
          <a:bodyPr>
            <a:normAutofit/>
          </a:bodyPr>
          <a:lstStyle/>
          <a:p>
            <a:r>
              <a:rPr lang="en-GB" altLang="en-US" sz="1800" dirty="0" smtClean="0"/>
              <a:t>Two goals: </a:t>
            </a:r>
          </a:p>
          <a:p>
            <a:r>
              <a:rPr lang="en-GB" altLang="en-US" sz="1800" dirty="0" smtClean="0"/>
              <a:t>Strengthening water, sanitation and hygiene in schools and other institutions within community structures </a:t>
            </a:r>
            <a:endParaRPr lang="en-GB" altLang="en-US" sz="1600" dirty="0">
              <a:solidFill>
                <a:srgbClr val="FF0000"/>
              </a:solidFill>
            </a:endParaRPr>
          </a:p>
          <a:p>
            <a:r>
              <a:rPr lang="en-US" dirty="0" smtClean="0"/>
              <a:t>Mainstreaming of gender into sanitation programs and the involvement of men and women into sanitation projects.</a:t>
            </a:r>
          </a:p>
          <a:p>
            <a:r>
              <a:rPr lang="en-US" dirty="0" smtClean="0"/>
              <a:t>WASH in schools is an example of a multi-sector approach and can serve as role model for cooperation with other sectors.</a:t>
            </a:r>
          </a:p>
          <a:p>
            <a:r>
              <a:rPr lang="en-US" dirty="0"/>
              <a:t>B</a:t>
            </a:r>
            <a:r>
              <a:rPr lang="en-US" dirty="0" smtClean="0"/>
              <a:t>uild </a:t>
            </a:r>
            <a:r>
              <a:rPr lang="en-US" dirty="0"/>
              <a:t>on its past activities in the area of WASH in schools, which as of now will remain the focus of its work</a:t>
            </a:r>
            <a:r>
              <a:rPr lang="en-US" dirty="0" smtClean="0"/>
              <a:t> </a:t>
            </a:r>
            <a:endParaRPr lang="de-DE" dirty="0"/>
          </a:p>
          <a:p>
            <a:endParaRPr lang="en-GB" alt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126979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87450" y="115888"/>
            <a:ext cx="6624638" cy="576262"/>
          </a:xfrm>
        </p:spPr>
        <p:txBody>
          <a:bodyPr>
            <a:normAutofit/>
          </a:bodyPr>
          <a:lstStyle/>
          <a:p>
            <a:pPr algn="ctr">
              <a:buFont typeface="Times" charset="0"/>
              <a:buNone/>
            </a:pPr>
            <a:r>
              <a:rPr lang="de-DE" altLang="en-US" sz="2000" dirty="0" smtClean="0"/>
              <a:t>WG 7: </a:t>
            </a:r>
            <a:r>
              <a:rPr lang="de-DE" altLang="en-US" sz="2000" dirty="0" err="1" smtClean="0"/>
              <a:t>Sustainable</a:t>
            </a:r>
            <a:r>
              <a:rPr lang="de-DE" altLang="en-US" sz="2000" dirty="0" smtClean="0"/>
              <a:t> WASH in </a:t>
            </a:r>
            <a:r>
              <a:rPr lang="de-DE" altLang="en-US" sz="2000" dirty="0" err="1"/>
              <a:t>I</a:t>
            </a:r>
            <a:r>
              <a:rPr lang="de-DE" altLang="en-US" sz="2000" dirty="0" err="1" smtClean="0"/>
              <a:t>nstitutions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and</a:t>
            </a:r>
            <a:r>
              <a:rPr lang="de-DE" altLang="en-US" sz="2000" dirty="0" smtClean="0"/>
              <a:t> </a:t>
            </a:r>
            <a:r>
              <a:rPr lang="de-DE" altLang="en-US" sz="2000" dirty="0"/>
              <a:t>G</a:t>
            </a:r>
            <a:r>
              <a:rPr lang="de-DE" altLang="en-US" sz="2000" dirty="0" smtClean="0"/>
              <a:t>ender </a:t>
            </a:r>
            <a:r>
              <a:rPr lang="de-DE" altLang="en-US" sz="2000" dirty="0" err="1"/>
              <a:t>E</a:t>
            </a:r>
            <a:r>
              <a:rPr lang="de-DE" altLang="en-US" sz="2000" dirty="0" err="1" smtClean="0"/>
              <a:t>quality</a:t>
            </a:r>
            <a:endParaRPr lang="en-GB" altLang="en-US" sz="2000" dirty="0" smtClean="0"/>
          </a:p>
        </p:txBody>
      </p:sp>
      <p:pic>
        <p:nvPicPr>
          <p:cNvPr id="126980" name="Grafik 3" descr="fs7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765175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3716338"/>
            <a:ext cx="233997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8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Inhaltsplatzhalter 1"/>
          <p:cNvSpPr>
            <a:spLocks noGrp="1"/>
          </p:cNvSpPr>
          <p:nvPr>
            <p:ph idx="1"/>
          </p:nvPr>
        </p:nvSpPr>
        <p:spPr>
          <a:xfrm>
            <a:off x="250825" y="908050"/>
            <a:ext cx="4897438" cy="3097213"/>
          </a:xfrm>
        </p:spPr>
        <p:txBody>
          <a:bodyPr/>
          <a:lstStyle/>
          <a:p>
            <a:r>
              <a:rPr lang="en-GB" altLang="en-US" dirty="0" smtClean="0">
                <a:solidFill>
                  <a:srgbClr val="FF0000"/>
                </a:solidFill>
              </a:rPr>
              <a:t>Gender equality is an integral part of sustainable sanitation</a:t>
            </a:r>
          </a:p>
          <a:p>
            <a:pPr lvl="1"/>
            <a:r>
              <a:rPr lang="en-GB" altLang="en-US" dirty="0" smtClean="0">
                <a:solidFill>
                  <a:srgbClr val="FF0000"/>
                </a:solidFill>
              </a:rPr>
              <a:t>Requires comprehensive information about the gender specific local context.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GB" altLang="en-US" dirty="0" smtClean="0"/>
          </a:p>
          <a:p>
            <a:r>
              <a:rPr lang="en-GB" altLang="en-US" dirty="0" smtClean="0">
                <a:solidFill>
                  <a:srgbClr val="FF0000"/>
                </a:solidFill>
              </a:rPr>
              <a:t>Widespread lack of suitable sanitation facilities increases female vulnerability to violence and impacts health, wellbeing and dignity.</a:t>
            </a:r>
          </a:p>
        </p:txBody>
      </p:sp>
      <p:sp>
        <p:nvSpPr>
          <p:cNvPr id="12800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87450" y="115888"/>
            <a:ext cx="6624638" cy="576262"/>
          </a:xfrm>
        </p:spPr>
        <p:txBody>
          <a:bodyPr>
            <a:normAutofit fontScale="92500" lnSpcReduction="20000"/>
          </a:bodyPr>
          <a:lstStyle/>
          <a:p>
            <a:pPr algn="ctr">
              <a:buFont typeface="Times" charset="0"/>
              <a:buNone/>
            </a:pPr>
            <a:r>
              <a:rPr lang="en-GB" altLang="en-US" sz="2000" smtClean="0"/>
              <a:t>WG 7b: Integrating a gender perspective in sustainable sanitation </a:t>
            </a:r>
          </a:p>
        </p:txBody>
      </p:sp>
      <p:pic>
        <p:nvPicPr>
          <p:cNvPr id="128004" name="Grafik 5" descr="fs7b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3789363"/>
            <a:ext cx="411003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5" name="Rechteck 6"/>
          <p:cNvSpPr>
            <a:spLocks noChangeArrowheads="1"/>
          </p:cNvSpPr>
          <p:nvPr/>
        </p:nvSpPr>
        <p:spPr bwMode="auto">
          <a:xfrm>
            <a:off x="107950" y="4149725"/>
            <a:ext cx="53276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spcBef>
                <a:spcPts val="300"/>
              </a:spcBef>
              <a:spcAft>
                <a:spcPts val="300"/>
              </a:spcAft>
              <a:buClr>
                <a:schemeClr val="folHlink"/>
              </a:buClr>
              <a:buSzPct val="120000"/>
              <a:buFont typeface="Times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300"/>
              </a:spcBef>
              <a:spcAft>
                <a:spcPts val="300"/>
              </a:spcAft>
              <a:buClr>
                <a:schemeClr val="folHlink"/>
              </a:buClr>
              <a:buSzPct val="120000"/>
              <a:buFont typeface="Times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</a:pPr>
            <a:r>
              <a:rPr lang="en-GB" altLang="en-US" sz="2000" dirty="0" smtClean="0">
                <a:solidFill>
                  <a:srgbClr val="FF0000"/>
                </a:solidFill>
              </a:rPr>
              <a:t>Special needs of menstruating girls and women have to be considered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None/>
            </a:pPr>
            <a:r>
              <a:rPr lang="en-GB" altLang="en-US" sz="2000" dirty="0" smtClean="0">
                <a:solidFill>
                  <a:srgbClr val="FF0000"/>
                </a:solidFill>
                <a:sym typeface="Wingdings" pitchFamily="2" charset="2"/>
              </a:rPr>
              <a:t>	</a:t>
            </a:r>
            <a:r>
              <a:rPr lang="en-GB" altLang="en-US" sz="2000" dirty="0" smtClean="0">
                <a:solidFill>
                  <a:srgbClr val="FF0000"/>
                </a:solidFill>
              </a:rPr>
              <a:t> provision  and safe disposal of female hygiene materials is necessary</a:t>
            </a:r>
            <a:endParaRPr lang="en-GB" altLang="en-US" sz="2000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None/>
            </a:pPr>
            <a:endParaRPr lang="en-GB" altLang="en-US" sz="2000" dirty="0">
              <a:solidFill>
                <a:srgbClr val="FF0000"/>
              </a:solidFill>
            </a:endParaRPr>
          </a:p>
        </p:txBody>
      </p:sp>
      <p:pic>
        <p:nvPicPr>
          <p:cNvPr id="128006" name="Grafik 7" descr="5741029004_894f781437_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92150"/>
            <a:ext cx="29718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74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Inhaltsplatzhalter 1"/>
          <p:cNvSpPr>
            <a:spLocks noGrp="1"/>
          </p:cNvSpPr>
          <p:nvPr>
            <p:ph idx="1"/>
          </p:nvPr>
        </p:nvSpPr>
        <p:spPr>
          <a:xfrm>
            <a:off x="250825" y="981075"/>
            <a:ext cx="4710113" cy="54721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1900" dirty="0" smtClean="0"/>
              <a:t>Sanitation solutions must be robust to buffer the risks of certain challenging environments</a:t>
            </a:r>
          </a:p>
          <a:p>
            <a:pPr>
              <a:lnSpc>
                <a:spcPct val="90000"/>
              </a:lnSpc>
            </a:pPr>
            <a:endParaRPr lang="en-GB" altLang="en-US" sz="1900" dirty="0" smtClean="0"/>
          </a:p>
          <a:p>
            <a:pPr>
              <a:lnSpc>
                <a:spcPct val="90000"/>
              </a:lnSpc>
            </a:pPr>
            <a:r>
              <a:rPr lang="en-GB" altLang="en-US" sz="1900" dirty="0" smtClean="0"/>
              <a:t>Systems need to be adapted to groups with special needs (children, women, elderly, injured, the disabled)</a:t>
            </a:r>
          </a:p>
          <a:p>
            <a:pPr>
              <a:lnSpc>
                <a:spcPct val="90000"/>
              </a:lnSpc>
            </a:pPr>
            <a:endParaRPr lang="en-GB" altLang="en-US" sz="1900" dirty="0" smtClean="0"/>
          </a:p>
          <a:p>
            <a:pPr>
              <a:lnSpc>
                <a:spcPct val="90000"/>
              </a:lnSpc>
            </a:pPr>
            <a:r>
              <a:rPr lang="en-GB" altLang="en-US" sz="1900" dirty="0" smtClean="0"/>
              <a:t>Recommendations:</a:t>
            </a:r>
          </a:p>
          <a:p>
            <a:pPr lvl="1">
              <a:lnSpc>
                <a:spcPct val="90000"/>
              </a:lnSpc>
            </a:pPr>
            <a:r>
              <a:rPr lang="en-GB" altLang="en-US" sz="1900" dirty="0" smtClean="0"/>
              <a:t>Apply immediate sanitation solutions that can become permanent and sustainable in later phases</a:t>
            </a:r>
          </a:p>
          <a:p>
            <a:pPr lvl="1">
              <a:lnSpc>
                <a:spcPct val="90000"/>
              </a:lnSpc>
            </a:pPr>
            <a:r>
              <a:rPr lang="en-GB" altLang="en-US" sz="1900" dirty="0" smtClean="0"/>
              <a:t>Incorporate risk reducing measures in local and urban planning </a:t>
            </a:r>
            <a:r>
              <a:rPr lang="en-GB" altLang="en-US" sz="1900" dirty="0" smtClean="0">
                <a:sym typeface="Wingdings" pitchFamily="2" charset="2"/>
              </a:rPr>
              <a:t> Be prepared for the next time!</a:t>
            </a:r>
            <a:endParaRPr lang="en-GB" altLang="en-US" sz="1900" dirty="0" smtClean="0"/>
          </a:p>
          <a:p>
            <a:pPr lvl="1">
              <a:lnSpc>
                <a:spcPct val="90000"/>
              </a:lnSpc>
            </a:pPr>
            <a:r>
              <a:rPr lang="en-GB" altLang="en-US" sz="1900" dirty="0" smtClean="0"/>
              <a:t>Engage in learning activities and experiments to increase innovation of options</a:t>
            </a:r>
          </a:p>
        </p:txBody>
      </p:sp>
      <p:sp>
        <p:nvSpPr>
          <p:cNvPr id="129027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87450" y="96838"/>
            <a:ext cx="6624638" cy="576262"/>
          </a:xfrm>
        </p:spPr>
        <p:txBody>
          <a:bodyPr>
            <a:normAutofit/>
          </a:bodyPr>
          <a:lstStyle/>
          <a:p>
            <a:pPr algn="ctr">
              <a:buFont typeface="Times" charset="0"/>
              <a:buNone/>
            </a:pPr>
            <a:r>
              <a:rPr lang="en-GB" altLang="en-US" sz="2000" dirty="0" smtClean="0"/>
              <a:t>WG 8: Emergency and reconstruction situations</a:t>
            </a:r>
          </a:p>
        </p:txBody>
      </p:sp>
      <p:pic>
        <p:nvPicPr>
          <p:cNvPr id="129028" name="Grafik 3" descr="fs8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3851275"/>
            <a:ext cx="400367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9" name="Grafik 4" descr="SAM_01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765175"/>
            <a:ext cx="39370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98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7" name="Inhaltsplatzhalter 1"/>
          <p:cNvSpPr>
            <a:spLocks noGrp="1"/>
          </p:cNvSpPr>
          <p:nvPr>
            <p:ph idx="1"/>
          </p:nvPr>
        </p:nvSpPr>
        <p:spPr>
          <a:xfrm>
            <a:off x="250825" y="836613"/>
            <a:ext cx="5113338" cy="5688012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SzPct val="100000"/>
              <a:buFont typeface="Wingdings" pitchFamily="2" charset="2"/>
              <a:buChar char="§"/>
            </a:pPr>
            <a:r>
              <a:rPr lang="en-GB" altLang="en-US" sz="2000" dirty="0" smtClean="0"/>
              <a:t>Sanitation can be a viable business opportunity and has the potential to provide multiple benefits to the poor.</a:t>
            </a:r>
          </a:p>
          <a:p>
            <a:pPr marL="342900" lvl="1" indent="-342900">
              <a:lnSpc>
                <a:spcPct val="90000"/>
              </a:lnSpc>
              <a:buSzPct val="100000"/>
              <a:buFont typeface="Wingdings" pitchFamily="2" charset="2"/>
              <a:buChar char="§"/>
            </a:pPr>
            <a:endParaRPr lang="en-GB" altLang="en-US" sz="2000" dirty="0" smtClean="0"/>
          </a:p>
          <a:p>
            <a:pPr marL="342900" lvl="1" indent="-342900">
              <a:lnSpc>
                <a:spcPct val="90000"/>
              </a:lnSpc>
              <a:buSzPct val="100000"/>
              <a:buFont typeface="Wingdings" pitchFamily="2" charset="2"/>
              <a:buChar char="§"/>
            </a:pPr>
            <a:r>
              <a:rPr lang="en-GB" altLang="en-US" sz="2000" dirty="0" smtClean="0"/>
              <a:t>Financial sustainability is improved by market-based approaches</a:t>
            </a:r>
          </a:p>
          <a:p>
            <a:pPr marL="342900" lvl="1" indent="-342900">
              <a:lnSpc>
                <a:spcPct val="90000"/>
              </a:lnSpc>
              <a:buSzPct val="100000"/>
              <a:buFont typeface="Wingdings" pitchFamily="2" charset="2"/>
              <a:buChar char="§"/>
            </a:pPr>
            <a:endParaRPr lang="en-GB" altLang="en-US" sz="2000" dirty="0" smtClean="0"/>
          </a:p>
          <a:p>
            <a:pPr marL="342900" lvl="1" indent="-342900">
              <a:lnSpc>
                <a:spcPct val="90000"/>
              </a:lnSpc>
              <a:buSzPct val="100000"/>
              <a:buFont typeface="Wingdings" pitchFamily="2" charset="2"/>
              <a:buChar char="§"/>
            </a:pPr>
            <a:r>
              <a:rPr lang="en-GB" altLang="en-US" sz="2000" dirty="0" smtClean="0"/>
              <a:t>The challenge:</a:t>
            </a:r>
          </a:p>
          <a:p>
            <a:pPr marL="742950" lvl="2" indent="-342900">
              <a:lnSpc>
                <a:spcPct val="90000"/>
              </a:lnSpc>
              <a:buSzPct val="100000"/>
              <a:buFont typeface="Wingdings" pitchFamily="2" charset="2"/>
              <a:buChar char="§"/>
            </a:pPr>
            <a:r>
              <a:rPr lang="en-GB" altLang="en-US" sz="1800" dirty="0" smtClean="0"/>
              <a:t>Identify effective, scalable, and sustainable sanitation solutions with economic potential </a:t>
            </a:r>
          </a:p>
          <a:p>
            <a:pPr marL="742950" lvl="2" indent="-342900">
              <a:lnSpc>
                <a:spcPct val="90000"/>
              </a:lnSpc>
              <a:buSzPct val="100000"/>
              <a:buFont typeface="Wingdings" pitchFamily="2" charset="2"/>
              <a:buChar char="§"/>
            </a:pPr>
            <a:r>
              <a:rPr lang="en-GB" altLang="en-US" sz="1800" dirty="0" smtClean="0"/>
              <a:t>Allocate investment capital and funding to implement on a large scale. </a:t>
            </a:r>
          </a:p>
          <a:p>
            <a:pPr marL="742950" lvl="2" indent="-342900">
              <a:lnSpc>
                <a:spcPct val="90000"/>
              </a:lnSpc>
              <a:buSzPct val="100000"/>
              <a:buFont typeface="Wingdings" pitchFamily="2" charset="2"/>
              <a:buChar char="§"/>
            </a:pPr>
            <a:endParaRPr lang="en-GB" altLang="en-US" dirty="0" smtClean="0"/>
          </a:p>
          <a:p>
            <a:pPr marL="342900" lvl="1" indent="-342900">
              <a:lnSpc>
                <a:spcPct val="90000"/>
              </a:lnSpc>
              <a:buSzPct val="100000"/>
              <a:buFont typeface="Wingdings" pitchFamily="2" charset="2"/>
              <a:buChar char="§"/>
            </a:pPr>
            <a:r>
              <a:rPr lang="en-GB" altLang="en-US" sz="2000" dirty="0" smtClean="0"/>
              <a:t>Process of identifying solutions needs to be a collaborative effort between experts in marketing, design and engineering, supported by national and local governmental agencies and NGOs.</a:t>
            </a:r>
          </a:p>
        </p:txBody>
      </p:sp>
      <p:sp>
        <p:nvSpPr>
          <p:cNvPr id="13107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87450" y="115888"/>
            <a:ext cx="4321175" cy="5762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altLang="en-US" sz="2000" dirty="0" smtClean="0"/>
              <a:t>WG 9a: </a:t>
            </a:r>
            <a:r>
              <a:rPr lang="en-GB" altLang="en-US" sz="2000" dirty="0"/>
              <a:t>Public awareness, advocacy and civil society engagement </a:t>
            </a:r>
          </a:p>
        </p:txBody>
      </p:sp>
      <p:pic>
        <p:nvPicPr>
          <p:cNvPr id="131075" name="Grafik 3" descr="fs9a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2492375"/>
            <a:ext cx="345122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-26988"/>
            <a:ext cx="364807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1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Inhaltsplatzhalter 1"/>
          <p:cNvSpPr>
            <a:spLocks noGrp="1"/>
          </p:cNvSpPr>
          <p:nvPr>
            <p:ph idx="1"/>
          </p:nvPr>
        </p:nvSpPr>
        <p:spPr>
          <a:xfrm>
            <a:off x="250825" y="765175"/>
            <a:ext cx="5834063" cy="2159000"/>
          </a:xfrm>
        </p:spPr>
        <p:txBody>
          <a:bodyPr/>
          <a:lstStyle/>
          <a:p>
            <a:pPr algn="just"/>
            <a:r>
              <a:rPr lang="en-GB" altLang="en-US" dirty="0" smtClean="0"/>
              <a:t>Taboos surrounding the toilet and human excreta hinder global progress</a:t>
            </a:r>
          </a:p>
          <a:p>
            <a:pPr algn="just">
              <a:buClr>
                <a:srgbClr val="99CC00"/>
              </a:buClr>
            </a:pPr>
            <a:r>
              <a:rPr lang="en-GB" altLang="en-US" dirty="0" smtClean="0">
                <a:solidFill>
                  <a:srgbClr val="000000"/>
                </a:solidFill>
              </a:rPr>
              <a:t>Awareness raising and sanitation marketing lay the groundwork for successful advocacy and highlight business opportunities in sanitation</a:t>
            </a:r>
          </a:p>
        </p:txBody>
      </p:sp>
      <p:sp>
        <p:nvSpPr>
          <p:cNvPr id="132099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87450" y="201613"/>
            <a:ext cx="5113338" cy="504825"/>
          </a:xfrm>
        </p:spPr>
        <p:txBody>
          <a:bodyPr>
            <a:normAutofit fontScale="77500" lnSpcReduction="20000"/>
          </a:bodyPr>
          <a:lstStyle/>
          <a:p>
            <a:pPr algn="ctr">
              <a:buFont typeface="Times" charset="0"/>
              <a:buNone/>
            </a:pPr>
            <a:r>
              <a:rPr lang="en-GB" altLang="en-US" sz="2000" dirty="0" smtClean="0"/>
              <a:t>WG 9b: Public awareness, advocacy and civil society engagement </a:t>
            </a:r>
          </a:p>
        </p:txBody>
      </p:sp>
      <p:pic>
        <p:nvPicPr>
          <p:cNvPr id="132100" name="Grafik 3" descr="fs9b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-26988"/>
            <a:ext cx="2663825" cy="339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179388" y="2492375"/>
            <a:ext cx="5184775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spcAft>
                <a:spcPts val="300"/>
              </a:spcAft>
              <a:buClr>
                <a:schemeClr val="folHlink"/>
              </a:buClr>
              <a:buSzPct val="120000"/>
              <a:buFont typeface="Times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3275" indent="-346075" eaLnBrk="0" hangingPunct="0">
              <a:spcBef>
                <a:spcPts val="300"/>
              </a:spcBef>
              <a:spcAft>
                <a:spcPts val="300"/>
              </a:spcAft>
              <a:buClr>
                <a:schemeClr val="folHlink"/>
              </a:buClr>
              <a:buSzPct val="120000"/>
              <a:buFont typeface="Times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000" dirty="0" smtClean="0"/>
              <a:t>Four key approaches to awareness raising</a:t>
            </a:r>
          </a:p>
          <a:p>
            <a:pPr lvl="1" algn="just" eaLnBrk="1" fontAlgn="base" hangingPunct="1">
              <a:buClr>
                <a:srgbClr val="99CC00"/>
              </a:buClr>
              <a:buSzTx/>
              <a:buFont typeface="Arial" pitchFamily="34" charset="0"/>
              <a:buAutoNum type="arabicPeriod"/>
            </a:pPr>
            <a:r>
              <a:rPr lang="en-GB" altLang="en-US" sz="1900" dirty="0" smtClean="0"/>
              <a:t>Raising overall public awareness </a:t>
            </a:r>
          </a:p>
          <a:p>
            <a:pPr lvl="1" algn="just" eaLnBrk="1" fontAlgn="base" hangingPunct="1">
              <a:buClr>
                <a:srgbClr val="99CC00"/>
              </a:buClr>
              <a:buSzTx/>
              <a:buFont typeface="Arial" pitchFamily="34" charset="0"/>
              <a:buAutoNum type="arabicPeriod"/>
            </a:pPr>
            <a:r>
              <a:rPr lang="en-GB" altLang="en-US" sz="1900" dirty="0" smtClean="0"/>
              <a:t>Professional marketing of sanitation</a:t>
            </a:r>
          </a:p>
          <a:p>
            <a:pPr lvl="1" algn="just" eaLnBrk="1" fontAlgn="base" hangingPunct="1">
              <a:buClr>
                <a:srgbClr val="99CC00"/>
              </a:buClr>
              <a:buSzTx/>
              <a:buFont typeface="Arial" pitchFamily="34" charset="0"/>
              <a:buAutoNum type="arabicPeriod"/>
            </a:pPr>
            <a:r>
              <a:rPr lang="en-GB" altLang="en-US" sz="1900" dirty="0" smtClean="0"/>
              <a:t>Stimulating private sector interest</a:t>
            </a:r>
          </a:p>
          <a:p>
            <a:pPr lvl="1" algn="just" eaLnBrk="1" fontAlgn="base" hangingPunct="1">
              <a:buClr>
                <a:srgbClr val="99CC00"/>
              </a:buClr>
              <a:buSzTx/>
              <a:buFont typeface="Arial" pitchFamily="34" charset="0"/>
              <a:buAutoNum type="arabicPeriod"/>
            </a:pPr>
            <a:r>
              <a:rPr lang="en-GB" altLang="en-US" sz="1900" dirty="0" smtClean="0"/>
              <a:t>Advocating to decision makers in the public, private and civil sectors</a:t>
            </a:r>
          </a:p>
        </p:txBody>
      </p:sp>
      <p:pic>
        <p:nvPicPr>
          <p:cNvPr id="13210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4797425"/>
            <a:ext cx="3827462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3" name="Grafik 4" descr="fs9b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40188"/>
            <a:ext cx="3455988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 bwMode="auto">
          <a:xfrm>
            <a:off x="6761163" y="3357563"/>
            <a:ext cx="21320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kern="0" dirty="0">
                <a:solidFill>
                  <a:prstClr val="black"/>
                </a:solidFill>
              </a:rPr>
              <a:t>WASH United – using sports</a:t>
            </a:r>
          </a:p>
        </p:txBody>
      </p:sp>
      <p:sp>
        <p:nvSpPr>
          <p:cNvPr id="9" name="Textfeld 8"/>
          <p:cNvSpPr txBox="1"/>
          <p:nvPr/>
        </p:nvSpPr>
        <p:spPr bwMode="auto">
          <a:xfrm>
            <a:off x="5940425" y="3789363"/>
            <a:ext cx="30956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kern="0" dirty="0">
                <a:solidFill>
                  <a:prstClr val="black"/>
                </a:solidFill>
              </a:rPr>
              <a:t>Jack Sim, WTO Singapore – using </a:t>
            </a:r>
            <a:r>
              <a:rPr lang="de-DE" sz="1200" kern="0" dirty="0" err="1">
                <a:solidFill>
                  <a:prstClr val="black"/>
                </a:solidFill>
              </a:rPr>
              <a:t>humour</a:t>
            </a:r>
            <a:endParaRPr lang="de-DE" sz="12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Inhaltsplatzhalter 1"/>
          <p:cNvSpPr>
            <a:spLocks noGrp="1"/>
          </p:cNvSpPr>
          <p:nvPr>
            <p:ph idx="1"/>
          </p:nvPr>
        </p:nvSpPr>
        <p:spPr>
          <a:xfrm>
            <a:off x="179388" y="908050"/>
            <a:ext cx="4679950" cy="5400675"/>
          </a:xfrm>
        </p:spPr>
        <p:txBody>
          <a:bodyPr/>
          <a:lstStyle/>
          <a:p>
            <a:r>
              <a:rPr lang="en-GB" altLang="en-US" sz="2100" dirty="0" smtClean="0"/>
              <a:t>Effective and efficient O&amp;M is crucial for sustainable implementation of sanitation systems.</a:t>
            </a:r>
          </a:p>
          <a:p>
            <a:endParaRPr lang="en-GB" altLang="en-US" sz="2100" dirty="0" smtClean="0"/>
          </a:p>
          <a:p>
            <a:r>
              <a:rPr lang="en-GB" altLang="en-US" sz="2100" dirty="0" smtClean="0"/>
              <a:t>Guiding principles for design of sustainable O&amp;M services: </a:t>
            </a:r>
          </a:p>
          <a:p>
            <a:pPr lvl="1"/>
            <a:r>
              <a:rPr lang="en-GB" altLang="en-US" sz="1900" dirty="0" smtClean="0"/>
              <a:t>Level of O&amp;M is closely linked to ownership of facility, and  understanding of technology</a:t>
            </a:r>
          </a:p>
          <a:p>
            <a:pPr lvl="1"/>
            <a:r>
              <a:rPr lang="en-GB" altLang="en-US" sz="1900" dirty="0" smtClean="0"/>
              <a:t>Clearly defined roles and accountabilities and appropriate support and training are needed</a:t>
            </a:r>
          </a:p>
          <a:p>
            <a:pPr lvl="1"/>
            <a:r>
              <a:rPr lang="en-GB" altLang="en-US" sz="1900" dirty="0" smtClean="0"/>
              <a:t>Institutional responsibilities and effective mechanisms for cost recovery are needed</a:t>
            </a:r>
          </a:p>
        </p:txBody>
      </p:sp>
      <p:sp>
        <p:nvSpPr>
          <p:cNvPr id="13312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87450" y="188119"/>
            <a:ext cx="6624638" cy="504825"/>
          </a:xfrm>
        </p:spPr>
        <p:txBody>
          <a:bodyPr>
            <a:normAutofit/>
          </a:bodyPr>
          <a:lstStyle/>
          <a:p>
            <a:pPr algn="ctr">
              <a:buFont typeface="Times" charset="0"/>
              <a:buNone/>
            </a:pPr>
            <a:r>
              <a:rPr lang="en-GB" altLang="en-US" sz="2000" dirty="0" smtClean="0"/>
              <a:t>WG 10: Operation, maintenance and sustainable services</a:t>
            </a:r>
          </a:p>
        </p:txBody>
      </p:sp>
      <p:pic>
        <p:nvPicPr>
          <p:cNvPr id="133124" name="Grafik 3" descr="fs10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765175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5" name="Grafik 4" descr="4427167810_e88db963de_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3933825"/>
            <a:ext cx="390048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7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Inhaltsplatzhalter 1"/>
          <p:cNvSpPr>
            <a:spLocks noGrp="1"/>
          </p:cNvSpPr>
          <p:nvPr>
            <p:ph idx="1"/>
          </p:nvPr>
        </p:nvSpPr>
        <p:spPr>
          <a:xfrm>
            <a:off x="250825" y="836613"/>
            <a:ext cx="5113338" cy="5616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dirty="0" smtClean="0"/>
              <a:t>Accessible and safe sanitation and good groundwater are critical elements of sustained development of communities</a:t>
            </a:r>
          </a:p>
          <a:p>
            <a:pPr>
              <a:lnSpc>
                <a:spcPct val="90000"/>
              </a:lnSpc>
            </a:pPr>
            <a:endParaRPr lang="en-GB" altLang="en-US" dirty="0" smtClean="0"/>
          </a:p>
          <a:p>
            <a:pPr>
              <a:lnSpc>
                <a:spcPct val="90000"/>
              </a:lnSpc>
            </a:pPr>
            <a:r>
              <a:rPr lang="en-GB" altLang="en-US" dirty="0" smtClean="0"/>
              <a:t>Contaminating groundwater with inappropriate sanitation solutions endangers the economic growth potential of a region</a:t>
            </a:r>
          </a:p>
          <a:p>
            <a:pPr lvl="1">
              <a:lnSpc>
                <a:spcPct val="90000"/>
              </a:lnSpc>
            </a:pPr>
            <a:r>
              <a:rPr lang="en-GB" altLang="en-US" dirty="0" smtClean="0"/>
              <a:t>Reduced overall economic output due to increasing costs in health, labour and production sectors. </a:t>
            </a:r>
          </a:p>
          <a:p>
            <a:pPr>
              <a:lnSpc>
                <a:spcPct val="90000"/>
              </a:lnSpc>
            </a:pPr>
            <a:endParaRPr lang="en-GB" altLang="en-US" dirty="0" smtClean="0"/>
          </a:p>
          <a:p>
            <a:pPr>
              <a:lnSpc>
                <a:spcPct val="90000"/>
              </a:lnSpc>
            </a:pPr>
            <a:r>
              <a:rPr lang="en-GB" altLang="en-US" dirty="0" smtClean="0"/>
              <a:t>To assure good groundwater quality, policy and legal support systems have to be effective including the development of:</a:t>
            </a:r>
          </a:p>
          <a:p>
            <a:pPr lvl="1">
              <a:lnSpc>
                <a:spcPct val="90000"/>
              </a:lnSpc>
            </a:pPr>
            <a:r>
              <a:rPr lang="en-GB" altLang="en-US" dirty="0" smtClean="0"/>
              <a:t>Educational curricula focussing on groundwater and sanitation</a:t>
            </a:r>
          </a:p>
          <a:p>
            <a:pPr lvl="1">
              <a:lnSpc>
                <a:spcPct val="90000"/>
              </a:lnSpc>
            </a:pPr>
            <a:r>
              <a:rPr lang="en-GB" altLang="en-US" dirty="0" smtClean="0"/>
              <a:t>Institutional capacity building programmes </a:t>
            </a:r>
          </a:p>
        </p:txBody>
      </p:sp>
      <p:sp>
        <p:nvSpPr>
          <p:cNvPr id="13005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16013" y="92075"/>
            <a:ext cx="6769100" cy="692150"/>
          </a:xfrm>
        </p:spPr>
        <p:txBody>
          <a:bodyPr>
            <a:normAutofit/>
          </a:bodyPr>
          <a:lstStyle/>
          <a:p>
            <a:pPr algn="ctr">
              <a:buFont typeface="Times" charset="0"/>
              <a:buNone/>
            </a:pPr>
            <a:r>
              <a:rPr lang="en-GB" altLang="en-US" sz="2000" dirty="0" smtClean="0"/>
              <a:t>WG 11:  Groundwater protection</a:t>
            </a:r>
          </a:p>
        </p:txBody>
      </p:sp>
      <p:pic>
        <p:nvPicPr>
          <p:cNvPr id="130052" name="Grafik 3" descr="fs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836613"/>
            <a:ext cx="36353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3" name="Grafik 4" descr="fs11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860800"/>
            <a:ext cx="3635375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9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Inhaltsplatzhalter 1"/>
          <p:cNvSpPr>
            <a:spLocks noGrp="1"/>
          </p:cNvSpPr>
          <p:nvPr>
            <p:ph idx="1"/>
          </p:nvPr>
        </p:nvSpPr>
        <p:spPr>
          <a:xfrm>
            <a:off x="250824" y="836613"/>
            <a:ext cx="8893176" cy="2592387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SuSanA Working Group on WASH and Nutrition will therefore also consider the impact that </a:t>
            </a:r>
            <a:r>
              <a:rPr lang="en-US" dirty="0" err="1"/>
              <a:t>faecally</a:t>
            </a:r>
            <a:r>
              <a:rPr lang="en-US" dirty="0"/>
              <a:t>-related infections other than diarrhea can have on the nutritional status of children and other vulnerable groups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Raise awareness for the links and integration means between WASH and Nutrition (including health and other relevant sectors) by providing space for discussion of practitioners from both fields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13005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16013" y="44450"/>
            <a:ext cx="6769100" cy="692150"/>
          </a:xfrm>
        </p:spPr>
        <p:txBody>
          <a:bodyPr>
            <a:normAutofit/>
          </a:bodyPr>
          <a:lstStyle/>
          <a:p>
            <a:pPr algn="ctr">
              <a:buFont typeface="Times" charset="0"/>
              <a:buNone/>
            </a:pPr>
            <a:r>
              <a:rPr lang="en-GB" altLang="en-US" sz="2000" dirty="0" smtClean="0"/>
              <a:t>WG 12:  WASH and nutrition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172314"/>
            <a:ext cx="4067944" cy="194610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47601" y="3140968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Exchange on latest projects, research, guidance, policies, tools and events relevant to WASH and Nutrition and foster networking and collaboration among members to ensure capacity building on WASH &amp; Nutrition integration.</a:t>
            </a:r>
          </a:p>
        </p:txBody>
      </p:sp>
    </p:spTree>
    <p:extLst>
      <p:ext uri="{BB962C8B-B14F-4D97-AF65-F5344CB8AC3E}">
        <p14:creationId xmlns:p14="http://schemas.microsoft.com/office/powerpoint/2010/main" val="37515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Inhaltsplatzhalter 1"/>
          <p:cNvSpPr>
            <a:spLocks noGrp="1"/>
          </p:cNvSpPr>
          <p:nvPr>
            <p:ph idx="1"/>
          </p:nvPr>
        </p:nvSpPr>
        <p:spPr>
          <a:xfrm>
            <a:off x="250824" y="836613"/>
            <a:ext cx="8893175" cy="5616575"/>
          </a:xfrm>
        </p:spPr>
        <p:txBody>
          <a:bodyPr>
            <a:normAutofit/>
          </a:bodyPr>
          <a:lstStyle/>
          <a:p>
            <a:r>
              <a:rPr lang="en-US" dirty="0"/>
              <a:t>Working Group 13 aims at fostering learning about </a:t>
            </a:r>
            <a:r>
              <a:rPr lang="en-US" dirty="0" err="1"/>
              <a:t>Behaviour</a:t>
            </a:r>
            <a:r>
              <a:rPr lang="en-US" dirty="0"/>
              <a:t> Change amongst SuSanA members, promoting collaboration and synergies amongst those working in </a:t>
            </a:r>
            <a:r>
              <a:rPr lang="en-US" dirty="0" err="1"/>
              <a:t>Behaviour</a:t>
            </a:r>
            <a:r>
              <a:rPr lang="en-US" dirty="0"/>
              <a:t> Change, and raising the profile of the importance of addressing </a:t>
            </a:r>
            <a:r>
              <a:rPr lang="en-US" dirty="0" err="1"/>
              <a:t>Behaviour</a:t>
            </a:r>
            <a:r>
              <a:rPr lang="en-US" dirty="0"/>
              <a:t> Change in relation to sanitation goals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Promoting </a:t>
            </a:r>
            <a:r>
              <a:rPr lang="en-US" dirty="0"/>
              <a:t>collaboration and synergies amongst those working in </a:t>
            </a:r>
            <a:r>
              <a:rPr lang="en-US" dirty="0" err="1"/>
              <a:t>Behaviour</a:t>
            </a:r>
            <a:r>
              <a:rPr lang="en-US" dirty="0"/>
              <a:t> Change</a:t>
            </a:r>
            <a:r>
              <a:rPr lang="en-US" dirty="0" smtClean="0"/>
              <a:t>.</a:t>
            </a:r>
          </a:p>
          <a:p>
            <a:endParaRPr lang="en-US" altLang="en-US" dirty="0"/>
          </a:p>
          <a:p>
            <a:r>
              <a:rPr lang="en-US" dirty="0"/>
              <a:t>Existing and new SuSanA members are welcomed to get involved in the </a:t>
            </a:r>
            <a:r>
              <a:rPr lang="en-US" dirty="0" smtClean="0"/>
              <a:t>WG by signing-up </a:t>
            </a:r>
            <a:r>
              <a:rPr lang="en-US" dirty="0"/>
              <a:t>for the WG email list to stay </a:t>
            </a:r>
            <a:r>
              <a:rPr lang="en-US" dirty="0" smtClean="0"/>
              <a:t>updated</a:t>
            </a:r>
          </a:p>
          <a:p>
            <a:pPr marL="0" indent="0">
              <a:buNone/>
            </a:pPr>
            <a:r>
              <a:rPr lang="de-DE" dirty="0"/>
              <a:t/>
            </a:r>
            <a:br>
              <a:rPr lang="de-DE" dirty="0"/>
            </a:br>
            <a:endParaRPr lang="en-GB" altLang="en-US" dirty="0" smtClean="0"/>
          </a:p>
        </p:txBody>
      </p:sp>
      <p:sp>
        <p:nvSpPr>
          <p:cNvPr id="13005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16013" y="44450"/>
            <a:ext cx="6769100" cy="692150"/>
          </a:xfrm>
        </p:spPr>
        <p:txBody>
          <a:bodyPr>
            <a:normAutofit/>
          </a:bodyPr>
          <a:lstStyle/>
          <a:p>
            <a:pPr algn="ctr">
              <a:buFont typeface="Times" charset="0"/>
              <a:buNone/>
            </a:pPr>
            <a:r>
              <a:rPr lang="en-GB" altLang="en-US" sz="2000" dirty="0" smtClean="0"/>
              <a:t>WG 13: Behaviour change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04" y="3933056"/>
            <a:ext cx="7143209" cy="252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important links…</a:t>
            </a:r>
          </a:p>
        </p:txBody>
      </p:sp>
      <p:sp>
        <p:nvSpPr>
          <p:cNvPr id="15" name="textruta 14"/>
          <p:cNvSpPr txBox="1"/>
          <p:nvPr/>
        </p:nvSpPr>
        <p:spPr bwMode="auto">
          <a:xfrm>
            <a:off x="4800158" y="1948474"/>
            <a:ext cx="17862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b="1" kern="0" dirty="0" err="1">
                <a:solidFill>
                  <a:srgbClr val="D6353C"/>
                </a:solidFill>
                <a:ea typeface="MS PGothic" pitchFamily="34" charset="-128"/>
              </a:rPr>
              <a:t>Referenced</a:t>
            </a:r>
            <a:r>
              <a:rPr lang="sv-SE" b="1" kern="0" dirty="0">
                <a:solidFill>
                  <a:srgbClr val="D6353C"/>
                </a:solidFill>
                <a:ea typeface="MS PGothic" pitchFamily="34" charset="-128"/>
              </a:rPr>
              <a:t> </a:t>
            </a:r>
            <a:r>
              <a:rPr lang="sv-SE" b="1" kern="0" dirty="0" err="1">
                <a:solidFill>
                  <a:srgbClr val="D6353C"/>
                </a:solidFill>
                <a:ea typeface="MS PGothic" pitchFamily="34" charset="-128"/>
              </a:rPr>
              <a:t>links</a:t>
            </a:r>
            <a:r>
              <a:rPr lang="sv-SE" b="1" kern="0" dirty="0">
                <a:solidFill>
                  <a:srgbClr val="D6353C"/>
                </a:solidFill>
                <a:ea typeface="MS PGothic" pitchFamily="34" charset="-128"/>
              </a:rPr>
              <a:t> </a:t>
            </a:r>
          </a:p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b="1" kern="0" dirty="0">
                <a:solidFill>
                  <a:srgbClr val="D6353C"/>
                </a:solidFill>
                <a:ea typeface="MS PGothic" pitchFamily="34" charset="-128"/>
              </a:rPr>
              <a:t>!!!</a:t>
            </a:r>
          </a:p>
        </p:txBody>
      </p:sp>
      <p:sp>
        <p:nvSpPr>
          <p:cNvPr id="17" name="textruta 16"/>
          <p:cNvSpPr txBox="1"/>
          <p:nvPr/>
        </p:nvSpPr>
        <p:spPr bwMode="auto">
          <a:xfrm>
            <a:off x="341732" y="4546282"/>
            <a:ext cx="864096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Useful for: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kern="0" dirty="0">
                <a:latin typeface="+mj-lt"/>
                <a:ea typeface="MS PGothic" pitchFamily="34" charset="-128"/>
                <a:cs typeface="+mj-cs"/>
              </a:rPr>
              <a:t>Source of inspiration for our sector;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kern="0" dirty="0">
                <a:latin typeface="+mj-lt"/>
                <a:ea typeface="MS PGothic" pitchFamily="34" charset="-128"/>
                <a:cs typeface="+mj-cs"/>
              </a:rPr>
              <a:t>Advocacy for sustainable sanitation in general;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kern="0" dirty="0">
                <a:latin typeface="+mj-lt"/>
                <a:ea typeface="MS PGothic" pitchFamily="34" charset="-128"/>
                <a:cs typeface="+mj-cs"/>
              </a:rPr>
              <a:t>Inspiration to the sanitation sector in general and to SuSanA in particular to seek and develop cross-sectoral cooperation.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18" name="textruta 17"/>
          <p:cNvSpPr txBox="1"/>
          <p:nvPr/>
        </p:nvSpPr>
        <p:spPr bwMode="auto">
          <a:xfrm>
            <a:off x="7092280" y="1948475"/>
            <a:ext cx="15841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b="1" kern="0" dirty="0">
                <a:solidFill>
                  <a:srgbClr val="D6353C"/>
                </a:solidFill>
                <a:ea typeface="MS PGothic" pitchFamily="34" charset="-128"/>
              </a:rPr>
              <a:t>Source of inspiration !!!</a:t>
            </a:r>
          </a:p>
        </p:txBody>
      </p:sp>
      <p:sp>
        <p:nvSpPr>
          <p:cNvPr id="19" name="Höger 18"/>
          <p:cNvSpPr/>
          <p:nvPr/>
        </p:nvSpPr>
        <p:spPr bwMode="auto">
          <a:xfrm rot="5790715">
            <a:off x="14831499" y="2288770"/>
            <a:ext cx="748969" cy="295125"/>
          </a:xfrm>
          <a:prstGeom prst="rightArrow">
            <a:avLst/>
          </a:prstGeom>
          <a:solidFill>
            <a:srgbClr val="37BBD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A0986DAB-F277-4F5C-9E54-9626B4002816}"/>
              </a:ext>
            </a:extLst>
          </p:cNvPr>
          <p:cNvSpPr txBox="1">
            <a:spLocks/>
          </p:cNvSpPr>
          <p:nvPr/>
        </p:nvSpPr>
        <p:spPr bwMode="auto">
          <a:xfrm>
            <a:off x="1331640" y="134369"/>
            <a:ext cx="763284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tabLst/>
              <a:defRPr sz="2800" b="1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3pPr>
            <a:lvl4pPr marL="16002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4pPr>
            <a:lvl5pPr marL="20574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Re-cap of the Interlinkages document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023" y="3050246"/>
            <a:ext cx="6830481" cy="112770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411760" y="1853119"/>
            <a:ext cx="1990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b="1" kern="0" dirty="0">
                <a:solidFill>
                  <a:srgbClr val="D6353C"/>
                </a:solidFill>
                <a:ea typeface="MS PGothic" pitchFamily="34" charset="-128"/>
              </a:rPr>
              <a:t>49 targets relevant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b="1" kern="0" dirty="0">
                <a:solidFill>
                  <a:srgbClr val="D6353C"/>
                </a:solidFill>
                <a:ea typeface="MS PGothic" pitchFamily="34" charset="-128"/>
              </a:rPr>
              <a:t>to sustainable sanitation</a:t>
            </a:r>
          </a:p>
        </p:txBody>
      </p:sp>
      <p:pic>
        <p:nvPicPr>
          <p:cNvPr id="12" name="Picture 2" descr="ss2_new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1802"/>
          <a:stretch>
            <a:fillRect/>
          </a:stretch>
        </p:blipFill>
        <p:spPr bwMode="auto">
          <a:xfrm>
            <a:off x="76641" y="3083780"/>
            <a:ext cx="1512167" cy="137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Höger 8"/>
          <p:cNvSpPr/>
          <p:nvPr/>
        </p:nvSpPr>
        <p:spPr bwMode="auto">
          <a:xfrm>
            <a:off x="1671513" y="3578751"/>
            <a:ext cx="560749" cy="454359"/>
          </a:xfrm>
          <a:prstGeom prst="rightArrow">
            <a:avLst/>
          </a:prstGeom>
          <a:noFill/>
          <a:ln w="9525" cap="flat" cmpd="sng" algn="ctr">
            <a:solidFill>
              <a:srgbClr val="D6353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369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u="sng" dirty="0">
                <a:hlinkClick r:id="rId2"/>
              </a:rPr>
              <a:t>http://www.unwater.org/water-facts/water-sanitation-and-hygiene</a:t>
            </a:r>
            <a:r>
              <a:rPr lang="de-DE" u="sng" dirty="0" smtClean="0">
                <a:hlinkClick r:id="rId2"/>
              </a:rPr>
              <a:t>/</a:t>
            </a:r>
            <a:endParaRPr lang="de-DE" u="sng" dirty="0" smtClean="0"/>
          </a:p>
          <a:p>
            <a:r>
              <a:rPr lang="de-DE" u="sng" dirty="0">
                <a:hlinkClick r:id="rId3"/>
              </a:rPr>
              <a:t>https://sanitationupdates.blog/</a:t>
            </a:r>
            <a:endParaRPr lang="de-DE" dirty="0"/>
          </a:p>
          <a:p>
            <a:r>
              <a:rPr lang="de-DE" u="sng" dirty="0">
                <a:hlinkClick r:id="rId4"/>
              </a:rPr>
              <a:t>https://</a:t>
            </a:r>
            <a:r>
              <a:rPr lang="de-DE" u="sng" dirty="0" smtClean="0">
                <a:hlinkClick r:id="rId4"/>
              </a:rPr>
              <a:t>www.ircwash.org/news</a:t>
            </a:r>
            <a:endParaRPr lang="de-DE" u="sng" dirty="0" smtClean="0"/>
          </a:p>
          <a:p>
            <a:r>
              <a:rPr lang="de-DE" dirty="0">
                <a:hlinkClick r:id="rId5"/>
              </a:rPr>
              <a:t>https://washdata.org</a:t>
            </a:r>
            <a:r>
              <a:rPr lang="de-DE" dirty="0" smtClean="0">
                <a:hlinkClick r:id="rId5"/>
              </a:rPr>
              <a:t>/</a:t>
            </a:r>
            <a:endParaRPr lang="de-DE" dirty="0" smtClean="0"/>
          </a:p>
          <a:p>
            <a:r>
              <a:rPr lang="en-US" u="sng" dirty="0">
                <a:hlinkClick r:id="rId6"/>
              </a:rPr>
              <a:t>http://www.sdg6data.org/</a:t>
            </a:r>
            <a:endParaRPr lang="de-DE" dirty="0"/>
          </a:p>
          <a:p>
            <a:r>
              <a:rPr lang="de-DE" u="sng" dirty="0">
                <a:hlinkClick r:id="rId7"/>
              </a:rPr>
              <a:t>https://news.watsan.eu/p/i/?a=normal&amp;get=c_3</a:t>
            </a:r>
            <a:endParaRPr lang="de-DE" dirty="0"/>
          </a:p>
          <a:p>
            <a:r>
              <a:rPr lang="de-DE" u="sng" dirty="0">
                <a:hlinkClick r:id="rId8"/>
              </a:rPr>
              <a:t>https://washmatters.wateraid.org/blog/sanitation</a:t>
            </a:r>
            <a:endParaRPr lang="de-DE" dirty="0"/>
          </a:p>
          <a:p>
            <a:r>
              <a:rPr lang="de-DE" u="sng" dirty="0">
                <a:hlinkClick r:id="rId9"/>
              </a:rPr>
              <a:t>https://washeconomics.com/blog/</a:t>
            </a:r>
            <a:endParaRPr lang="de-DE" dirty="0"/>
          </a:p>
          <a:p>
            <a:r>
              <a:rPr lang="de-DE" u="sng" dirty="0">
                <a:hlinkClick r:id="rId10"/>
              </a:rPr>
              <a:t>https://commons.wikimedia.org/wiki/Category:Sanitation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>
              <a:buFont typeface="Wingdings" pitchFamily="2" charset="2"/>
              <a:buNone/>
            </a:pPr>
            <a:endParaRPr lang="en-GB" altLang="en-US" dirty="0" smtClean="0"/>
          </a:p>
          <a:p>
            <a:endParaRPr lang="en-US" altLang="en-US" dirty="0" smtClean="0"/>
          </a:p>
          <a:p>
            <a:endParaRPr lang="en-GB" altLang="en-US" dirty="0" smtClean="0"/>
          </a:p>
        </p:txBody>
      </p:sp>
      <p:sp>
        <p:nvSpPr>
          <p:cNvPr id="116739" name="Textplatzhalt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Times" charset="0"/>
              <a:buNone/>
            </a:pPr>
            <a:r>
              <a:rPr lang="en-GB" altLang="en-US" dirty="0" smtClean="0"/>
              <a:t>WASH Facts can be found here:</a:t>
            </a:r>
          </a:p>
        </p:txBody>
      </p:sp>
    </p:spTree>
    <p:extLst>
      <p:ext uri="{BB962C8B-B14F-4D97-AF65-F5344CB8AC3E}">
        <p14:creationId xmlns:p14="http://schemas.microsoft.com/office/powerpoint/2010/main" val="258749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text 2">
            <a:extLst>
              <a:ext uri="{FF2B5EF4-FFF2-40B4-BE49-F238E27FC236}">
                <a16:creationId xmlns:a16="http://schemas.microsoft.com/office/drawing/2014/main" id="{03DE4AE1-396D-4199-B8D8-737E972BCF94}"/>
              </a:ext>
            </a:extLst>
          </p:cNvPr>
          <p:cNvSpPr txBox="1">
            <a:spLocks/>
          </p:cNvSpPr>
          <p:nvPr/>
        </p:nvSpPr>
        <p:spPr>
          <a:xfrm>
            <a:off x="1287315" y="188639"/>
            <a:ext cx="763284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3pPr>
            <a:lvl4pPr marL="16002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4pPr>
            <a:lvl5pPr marL="20574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sv-SE" sz="2800" b="1" kern="0" dirty="0" err="1"/>
              <a:t>Infographics</a:t>
            </a:r>
            <a:r>
              <a:rPr lang="sv-SE" sz="2800" b="1" kern="0" dirty="0"/>
              <a:t> – WGs and the SDGs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43363"/>
            <a:ext cx="4176464" cy="597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05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560840" cy="5468357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04E9234-CDAB-436C-9358-07741C31BED3}"/>
              </a:ext>
            </a:extLst>
          </p:cNvPr>
          <p:cNvSpPr txBox="1">
            <a:spLocks/>
          </p:cNvSpPr>
          <p:nvPr/>
        </p:nvSpPr>
        <p:spPr>
          <a:xfrm>
            <a:off x="1259632" y="116632"/>
            <a:ext cx="763284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3pPr>
            <a:lvl4pPr marL="16002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4pPr>
            <a:lvl5pPr marL="20574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b="1" kern="0" dirty="0"/>
              <a:t>Infographics – Sustainable Sanitation and SDG target interlinkages</a:t>
            </a:r>
          </a:p>
        </p:txBody>
      </p:sp>
    </p:spTree>
    <p:extLst>
      <p:ext uri="{BB962C8B-B14F-4D97-AF65-F5344CB8AC3E}">
        <p14:creationId xmlns:p14="http://schemas.microsoft.com/office/powerpoint/2010/main" val="724841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" b="1831"/>
          <a:stretch/>
        </p:blipFill>
        <p:spPr>
          <a:xfrm>
            <a:off x="431828" y="836713"/>
            <a:ext cx="8460652" cy="5616624"/>
          </a:xfrm>
          <a:prstGeom prst="rect">
            <a:avLst/>
          </a:prstGeom>
        </p:spPr>
      </p:pic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A8FB2BC3-B120-4B82-9753-108CF0024387}"/>
              </a:ext>
            </a:extLst>
          </p:cNvPr>
          <p:cNvSpPr txBox="1">
            <a:spLocks/>
          </p:cNvSpPr>
          <p:nvPr/>
        </p:nvSpPr>
        <p:spPr>
          <a:xfrm>
            <a:off x="1259632" y="188640"/>
            <a:ext cx="763284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3pPr>
            <a:lvl4pPr marL="16002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4pPr>
            <a:lvl5pPr marL="20574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b="1" kern="0" dirty="0"/>
              <a:t>Infographics – WG 1 and associated SDG targets</a:t>
            </a:r>
          </a:p>
        </p:txBody>
      </p:sp>
    </p:spTree>
    <p:extLst>
      <p:ext uri="{BB962C8B-B14F-4D97-AF65-F5344CB8AC3E}">
        <p14:creationId xmlns:p14="http://schemas.microsoft.com/office/powerpoint/2010/main" val="2720020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1EBFE963-C04E-4302-B1A0-CF6F37F93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31205"/>
            <a:ext cx="2712301" cy="2034226"/>
          </a:xfr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8992020-FB05-4C84-A918-2FA168EA37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1640" y="134369"/>
            <a:ext cx="7632848" cy="576064"/>
          </a:xfrm>
        </p:spPr>
        <p:txBody>
          <a:bodyPr/>
          <a:lstStyle/>
          <a:p>
            <a:r>
              <a:rPr lang="en-US" sz="2000" dirty="0"/>
              <a:t>Core group meeting in Jan 2017…</a:t>
            </a:r>
          </a:p>
        </p:txBody>
      </p:sp>
      <p:sp>
        <p:nvSpPr>
          <p:cNvPr id="7" name="Platshållare för innehåll 1">
            <a:extLst>
              <a:ext uri="{FF2B5EF4-FFF2-40B4-BE49-F238E27FC236}">
                <a16:creationId xmlns:a16="http://schemas.microsoft.com/office/drawing/2014/main" id="{B9B65CDF-B774-4BD5-9935-8F9E7716310E}"/>
              </a:ext>
            </a:extLst>
          </p:cNvPr>
          <p:cNvSpPr txBox="1">
            <a:spLocks/>
          </p:cNvSpPr>
          <p:nvPr/>
        </p:nvSpPr>
        <p:spPr bwMode="auto">
          <a:xfrm>
            <a:off x="191181" y="1121260"/>
            <a:ext cx="403127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0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80000"/>
              <a:buFont typeface="Wingdings" pitchFamily="2" charset="2"/>
              <a:buChar char="Ø"/>
              <a:defRPr sz="1800" b="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600" b="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3pPr>
            <a:lvl4pPr marL="16002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400" b="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4pPr>
            <a:lvl5pPr marL="20574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200" b="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… generation and prioritization of activities for the WGs;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F536DE4-6A3D-40BB-9556-DD858C4B8B31}"/>
              </a:ext>
            </a:extLst>
          </p:cNvPr>
          <p:cNvSpPr txBox="1"/>
          <p:nvPr/>
        </p:nvSpPr>
        <p:spPr bwMode="auto">
          <a:xfrm>
            <a:off x="4222460" y="1250758"/>
            <a:ext cx="41764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Example</a:t>
            </a:r>
            <a:r>
              <a:rPr kumimoji="0" lang="sv-SE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WG 1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C45A7AA-5E1E-4C0F-BFAD-0F4DC9A9C591}"/>
              </a:ext>
            </a:extLst>
          </p:cNvPr>
          <p:cNvSpPr txBox="1"/>
          <p:nvPr/>
        </p:nvSpPr>
        <p:spPr bwMode="auto">
          <a:xfrm>
            <a:off x="214845" y="4199761"/>
            <a:ext cx="3637075" cy="21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Sectors of relevance to WG1: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Health, education, agriculture, city planning, city services, economy, environment…</a:t>
            </a:r>
          </a:p>
        </p:txBody>
      </p:sp>
      <p:graphicFrame>
        <p:nvGraphicFramePr>
          <p:cNvPr id="11" name="Platshållare för innehåll 3">
            <a:extLst>
              <a:ext uri="{FF2B5EF4-FFF2-40B4-BE49-F238E27FC236}">
                <a16:creationId xmlns:a16="http://schemas.microsoft.com/office/drawing/2014/main" id="{4AEB046A-10D6-4247-96A7-B9C2694B238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163616" y="1772815"/>
          <a:ext cx="4656992" cy="460851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488031">
                  <a:extLst>
                    <a:ext uri="{9D8B030D-6E8A-4147-A177-3AD203B41FA5}">
                      <a16:colId xmlns:a16="http://schemas.microsoft.com/office/drawing/2014/main" val="2924700164"/>
                    </a:ext>
                  </a:extLst>
                </a:gridCol>
                <a:gridCol w="1168961">
                  <a:extLst>
                    <a:ext uri="{9D8B030D-6E8A-4147-A177-3AD203B41FA5}">
                      <a16:colId xmlns:a16="http://schemas.microsoft.com/office/drawing/2014/main" val="764641999"/>
                    </a:ext>
                  </a:extLst>
                </a:gridCol>
              </a:tblGrid>
              <a:tr h="261585"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600" b="1" u="none" strike="noStrike" dirty="0" err="1">
                          <a:effectLst/>
                        </a:rPr>
                        <a:t>Topic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8000" algn="ctr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600" b="1" u="none" strike="noStrike" dirty="0" err="1">
                          <a:effectLst/>
                        </a:rPr>
                        <a:t>Votes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06728653"/>
                  </a:ext>
                </a:extLst>
              </a:tr>
              <a:tr h="767105"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How to communicate with and involve the "wastewater" sector on sustainable sanitation?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8000" algn="ctr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600" u="none" strike="noStrike" dirty="0">
                          <a:effectLst/>
                        </a:rPr>
                        <a:t>6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1421085"/>
                  </a:ext>
                </a:extLst>
              </a:tr>
              <a:tr h="511403"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Building capacities of businesses and entrepreneurs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8000" algn="ctr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600" u="none" strike="noStrike" dirty="0">
                          <a:effectLst/>
                        </a:rPr>
                        <a:t>3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0838102"/>
                  </a:ext>
                </a:extLst>
              </a:tr>
              <a:tr h="255702"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600" u="none" strike="noStrike">
                          <a:effectLst/>
                        </a:rPr>
                        <a:t>Vocational training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8000" algn="ctr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600" u="none" strike="noStrike" dirty="0">
                          <a:effectLst/>
                        </a:rPr>
                        <a:t>2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558901"/>
                  </a:ext>
                </a:extLst>
              </a:tr>
              <a:tr h="1022806"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Identify capacity gaps for different categories of SuSanA members/partners and developing work plans on how to address these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8000" algn="ctr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600" u="none" strike="noStrike" dirty="0">
                          <a:effectLst/>
                        </a:rPr>
                        <a:t>2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73815044"/>
                  </a:ext>
                </a:extLst>
              </a:tr>
              <a:tr h="767105"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Strengthening civil society, particularly human rights and implications for practice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8000" algn="ctr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600" u="none" strike="noStrike" dirty="0">
                          <a:effectLst/>
                        </a:rPr>
                        <a:t>1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2161543"/>
                  </a:ext>
                </a:extLst>
              </a:tr>
              <a:tr h="255702"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600" u="none" strike="noStrike" dirty="0">
                          <a:effectLst/>
                        </a:rPr>
                        <a:t>WASH and Nutrition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8000" algn="ctr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600" u="none" strike="noStrike" dirty="0">
                          <a:effectLst/>
                        </a:rPr>
                        <a:t>1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56227794"/>
                  </a:ext>
                </a:extLst>
              </a:tr>
              <a:tr h="767105"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Consider different levels of capacity development (from the individual to institutional)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8000" algn="ctr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600" u="none" strike="noStrike" dirty="0">
                          <a:effectLst/>
                        </a:rPr>
                        <a:t>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6858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787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CDC8A43-062A-478C-A5FD-998D27B12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916832"/>
            <a:ext cx="8029400" cy="4176464"/>
          </a:xfrm>
        </p:spPr>
        <p:txBody>
          <a:bodyPr/>
          <a:lstStyle/>
          <a:p>
            <a:r>
              <a:rPr lang="en-US" dirty="0"/>
              <a:t>Info-graphics</a:t>
            </a:r>
          </a:p>
          <a:p>
            <a:pPr lvl="1"/>
            <a:r>
              <a:rPr lang="en-US" dirty="0"/>
              <a:t>SDG 6 and the WGs</a:t>
            </a:r>
          </a:p>
          <a:p>
            <a:pPr lvl="1"/>
            <a:r>
              <a:rPr lang="en-US" dirty="0"/>
              <a:t>The WGs and the SDGs</a:t>
            </a:r>
          </a:p>
          <a:p>
            <a:pPr lvl="1"/>
            <a:r>
              <a:rPr lang="en-US" dirty="0"/>
              <a:t>Sustainable sanitation and the SDG targets</a:t>
            </a:r>
          </a:p>
          <a:p>
            <a:pPr lvl="1"/>
            <a:r>
              <a:rPr lang="en-US" dirty="0"/>
              <a:t>WG and SDG targets</a:t>
            </a:r>
          </a:p>
          <a:p>
            <a:r>
              <a:rPr lang="en-US" dirty="0"/>
              <a:t>The interlinkages document, explaining in text the links between sustainable sanitation and the SDG targets.</a:t>
            </a:r>
          </a:p>
          <a:p>
            <a:r>
              <a:rPr lang="en-US" dirty="0"/>
              <a:t>An Excel file with the suggestion and prioritization of actions per working group, as defined by the Core Group in Jan 2017.</a:t>
            </a:r>
          </a:p>
          <a:p>
            <a:r>
              <a:rPr lang="en-US" b="1" dirty="0"/>
              <a:t>Is this enough to inspire WG fact sheet updates and WGs linkages with other sectors? If not, </a:t>
            </a:r>
            <a:r>
              <a:rPr lang="en-US" b="1" dirty="0" smtClean="0"/>
              <a:t>what else would be helpful?</a:t>
            </a:r>
            <a:endParaRPr lang="en-US" b="1" dirty="0"/>
          </a:p>
          <a:p>
            <a:pPr lvl="1"/>
            <a:endParaRPr lang="en-US" dirty="0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B3E82636-7239-40E1-97D4-C78457FCC2A6}"/>
              </a:ext>
            </a:extLst>
          </p:cNvPr>
          <p:cNvSpPr txBox="1">
            <a:spLocks/>
          </p:cNvSpPr>
          <p:nvPr/>
        </p:nvSpPr>
        <p:spPr bwMode="auto">
          <a:xfrm>
            <a:off x="737828" y="980728"/>
            <a:ext cx="763284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tabLst/>
              <a:defRPr sz="2800" b="1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3pPr>
            <a:lvl4pPr marL="16002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4pPr>
            <a:lvl5pPr marL="20574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Tools available for WGs to move forward with updating of fact sheets and link to other sectors</a:t>
            </a:r>
          </a:p>
        </p:txBody>
      </p:sp>
    </p:spTree>
    <p:extLst>
      <p:ext uri="{BB962C8B-B14F-4D97-AF65-F5344CB8AC3E}">
        <p14:creationId xmlns:p14="http://schemas.microsoft.com/office/powerpoint/2010/main" val="2894282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Inhaltsplatzhalter 1"/>
          <p:cNvSpPr>
            <a:spLocks noGrp="1"/>
          </p:cNvSpPr>
          <p:nvPr>
            <p:ph idx="1"/>
          </p:nvPr>
        </p:nvSpPr>
        <p:spPr>
          <a:xfrm>
            <a:off x="827584" y="5301208"/>
            <a:ext cx="7632700" cy="115212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de-DE" altLang="en-US" dirty="0" smtClean="0"/>
              <a:t>Last </a:t>
            </a:r>
            <a:r>
              <a:rPr lang="en-US" altLang="en-US" dirty="0" smtClean="0"/>
              <a:t>updated</a:t>
            </a:r>
            <a:r>
              <a:rPr lang="de-DE" altLang="en-US" dirty="0" smtClean="0"/>
              <a:t> </a:t>
            </a:r>
            <a:r>
              <a:rPr lang="en-US" altLang="en-US" dirty="0" smtClean="0"/>
              <a:t>by</a:t>
            </a:r>
            <a:r>
              <a:rPr lang="de-DE" altLang="en-US" dirty="0" smtClean="0"/>
              <a:t> </a:t>
            </a:r>
          </a:p>
          <a:p>
            <a:pPr marL="0" indent="0" algn="ctr">
              <a:buFont typeface="Wingdings" pitchFamily="2" charset="2"/>
              <a:buNone/>
            </a:pPr>
            <a:r>
              <a:rPr lang="de-DE" altLang="en-US" dirty="0" smtClean="0"/>
              <a:t>SuSanA Secretariat, </a:t>
            </a:r>
            <a:r>
              <a:rPr lang="de-DE" altLang="en-US" dirty="0" err="1" smtClean="0"/>
              <a:t>based</a:t>
            </a:r>
            <a:r>
              <a:rPr lang="de-DE" altLang="en-US" dirty="0" smtClean="0"/>
              <a:t> at GIZ</a:t>
            </a:r>
          </a:p>
          <a:p>
            <a:pPr marL="0" indent="0" algn="ctr">
              <a:buFont typeface="Wingdings" pitchFamily="2" charset="2"/>
              <a:buNone/>
            </a:pPr>
            <a:r>
              <a:rPr lang="de-DE" altLang="en-US" dirty="0" smtClean="0"/>
              <a:t>Date: 25 November 2019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7122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Inhaltsplatzhalter 1"/>
          <p:cNvSpPr>
            <a:spLocks noGrp="1"/>
          </p:cNvSpPr>
          <p:nvPr>
            <p:ph idx="1"/>
          </p:nvPr>
        </p:nvSpPr>
        <p:spPr>
          <a:xfrm>
            <a:off x="1349856" y="2615208"/>
            <a:ext cx="6525782" cy="5261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altLang="en-US" sz="4400" b="1" dirty="0" err="1" smtClean="0"/>
              <a:t>Compilation</a:t>
            </a:r>
            <a:r>
              <a:rPr lang="de-DE" altLang="en-US" sz="4400" b="1" dirty="0" smtClean="0"/>
              <a:t> </a:t>
            </a:r>
            <a:r>
              <a:rPr lang="de-DE" altLang="en-US" sz="4400" b="1" dirty="0" err="1" smtClean="0"/>
              <a:t>of</a:t>
            </a:r>
            <a:r>
              <a:rPr lang="de-DE" altLang="en-US" sz="4400" b="1" dirty="0" smtClean="0"/>
              <a:t> </a:t>
            </a:r>
            <a:r>
              <a:rPr lang="de-DE" altLang="en-US" sz="4400" b="1" dirty="0" err="1" smtClean="0"/>
              <a:t>factsheets</a:t>
            </a:r>
            <a:r>
              <a:rPr lang="de-DE" altLang="en-US" sz="4400" b="1" dirty="0" smtClean="0"/>
              <a:t> </a:t>
            </a:r>
            <a:r>
              <a:rPr lang="en-GB" altLang="en-US" sz="4400" b="1" dirty="0" smtClean="0"/>
              <a:t>1 slide per WG</a:t>
            </a:r>
            <a:endParaRPr lang="de-DE" altLang="en-US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31069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Inhaltsplatzhalter 1"/>
          <p:cNvSpPr>
            <a:spLocks noGrp="1"/>
          </p:cNvSpPr>
          <p:nvPr>
            <p:ph idx="1"/>
          </p:nvPr>
        </p:nvSpPr>
        <p:spPr>
          <a:xfrm>
            <a:off x="250825" y="836613"/>
            <a:ext cx="4608513" cy="5472112"/>
          </a:xfrm>
        </p:spPr>
        <p:txBody>
          <a:bodyPr/>
          <a:lstStyle/>
          <a:p>
            <a:r>
              <a:rPr lang="fr-CH" altLang="en-US" dirty="0" err="1" smtClean="0"/>
              <a:t>Capacity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development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is</a:t>
            </a:r>
            <a:r>
              <a:rPr lang="fr-CH" altLang="en-US" dirty="0" smtClean="0"/>
              <a:t> multi-</a:t>
            </a:r>
            <a:r>
              <a:rPr lang="fr-CH" altLang="en-US" dirty="0" err="1" smtClean="0"/>
              <a:t>dimensional</a:t>
            </a:r>
            <a:r>
              <a:rPr lang="fr-CH" altLang="en-US" dirty="0" smtClean="0"/>
              <a:t>:</a:t>
            </a:r>
          </a:p>
          <a:p>
            <a:pPr lvl="1"/>
            <a:r>
              <a:rPr lang="fr-CH" altLang="en-US" dirty="0" smtClean="0"/>
              <a:t>It </a:t>
            </a:r>
            <a:r>
              <a:rPr lang="fr-CH" altLang="en-US" dirty="0" err="1" smtClean="0"/>
              <a:t>takes</a:t>
            </a:r>
            <a:r>
              <a:rPr lang="fr-CH" altLang="en-US" dirty="0" smtClean="0"/>
              <a:t> place at </a:t>
            </a:r>
            <a:r>
              <a:rPr lang="fr-CH" altLang="en-US" dirty="0" err="1" smtClean="0"/>
              <a:t>different</a:t>
            </a:r>
            <a:r>
              <a:rPr lang="fr-CH" altLang="en-US" dirty="0" smtClean="0"/>
              <a:t> </a:t>
            </a:r>
            <a:r>
              <a:rPr lang="fr-CH" altLang="en-US" dirty="0" err="1" smtClean="0">
                <a:solidFill>
                  <a:srgbClr val="92D050"/>
                </a:solidFill>
              </a:rPr>
              <a:t>levels</a:t>
            </a:r>
            <a:r>
              <a:rPr lang="fr-CH" altLang="en-US" dirty="0" smtClean="0"/>
              <a:t>, </a:t>
            </a:r>
            <a:r>
              <a:rPr lang="fr-CH" altLang="en-US" dirty="0" err="1" smtClean="0"/>
              <a:t>individuals</a:t>
            </a:r>
            <a:r>
              <a:rPr lang="fr-CH" altLang="en-US" dirty="0" smtClean="0"/>
              <a:t>, organisations and institutions</a:t>
            </a:r>
          </a:p>
          <a:p>
            <a:pPr lvl="1"/>
            <a:r>
              <a:rPr lang="fr-CH" altLang="en-US" dirty="0" smtClean="0"/>
              <a:t>It </a:t>
            </a:r>
            <a:r>
              <a:rPr lang="fr-CH" altLang="en-US" dirty="0" err="1" smtClean="0"/>
              <a:t>requires</a:t>
            </a:r>
            <a:r>
              <a:rPr lang="fr-CH" altLang="en-US" dirty="0" smtClean="0"/>
              <a:t> cross-</a:t>
            </a:r>
            <a:r>
              <a:rPr lang="fr-CH" altLang="en-US" dirty="0" err="1" smtClean="0"/>
              <a:t>sectoral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cooperation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within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different</a:t>
            </a:r>
            <a:r>
              <a:rPr lang="fr-CH" altLang="en-US" dirty="0" smtClean="0"/>
              <a:t> </a:t>
            </a:r>
            <a:r>
              <a:rPr lang="fr-CH" altLang="en-US" dirty="0" smtClean="0">
                <a:solidFill>
                  <a:srgbClr val="92D050"/>
                </a:solidFill>
              </a:rPr>
              <a:t>disciplines</a:t>
            </a:r>
            <a:r>
              <a:rPr lang="fr-CH" altLang="en-US" dirty="0" smtClean="0"/>
              <a:t>: </a:t>
            </a:r>
            <a:r>
              <a:rPr lang="fr-CH" altLang="en-US" dirty="0" err="1" smtClean="0"/>
              <a:t>health</a:t>
            </a:r>
            <a:r>
              <a:rPr lang="fr-CH" altLang="en-US" dirty="0" smtClean="0"/>
              <a:t>, infrastructure, water, </a:t>
            </a:r>
            <a:r>
              <a:rPr lang="fr-CH" altLang="en-US" dirty="0" err="1" smtClean="0"/>
              <a:t>environment</a:t>
            </a:r>
            <a:r>
              <a:rPr lang="fr-CH" altLang="en-US" dirty="0" smtClean="0"/>
              <a:t>, </a:t>
            </a:r>
            <a:r>
              <a:rPr lang="fr-CH" altLang="en-US" dirty="0" err="1" smtClean="0"/>
              <a:t>education</a:t>
            </a:r>
            <a:r>
              <a:rPr lang="fr-CH" altLang="en-US" dirty="0" smtClean="0"/>
              <a:t>, </a:t>
            </a:r>
            <a:r>
              <a:rPr lang="fr-CH" altLang="en-US" dirty="0" err="1" smtClean="0"/>
              <a:t>economic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development</a:t>
            </a:r>
            <a:r>
              <a:rPr lang="fr-CH" altLang="en-US" dirty="0" smtClean="0"/>
              <a:t>, agriculture, etc.</a:t>
            </a:r>
          </a:p>
          <a:p>
            <a:pPr lvl="1"/>
            <a:r>
              <a:rPr lang="fr-CH" altLang="en-US" dirty="0" err="1" smtClean="0"/>
              <a:t>Different</a:t>
            </a:r>
            <a:r>
              <a:rPr lang="fr-CH" altLang="en-US" dirty="0" smtClean="0"/>
              <a:t> </a:t>
            </a:r>
            <a:r>
              <a:rPr lang="fr-CH" altLang="en-US" dirty="0" err="1" smtClean="0">
                <a:solidFill>
                  <a:srgbClr val="92D050"/>
                </a:solidFill>
              </a:rPr>
              <a:t>sectors</a:t>
            </a:r>
            <a:r>
              <a:rPr lang="fr-CH" altLang="en-US" dirty="0" smtClean="0"/>
              <a:t>: </a:t>
            </a:r>
            <a:r>
              <a:rPr lang="fr-CH" altLang="en-US" dirty="0" err="1" smtClean="0"/>
              <a:t>private</a:t>
            </a:r>
            <a:r>
              <a:rPr lang="fr-CH" altLang="en-US" dirty="0" smtClean="0"/>
              <a:t>, public and </a:t>
            </a:r>
            <a:r>
              <a:rPr lang="fr-CH" altLang="en-US" dirty="0" err="1" smtClean="0"/>
              <a:t>academia</a:t>
            </a:r>
            <a:endParaRPr lang="en-GB" altLang="en-US" dirty="0" smtClean="0"/>
          </a:p>
          <a:p>
            <a:r>
              <a:rPr lang="fr-CH" altLang="en-US" dirty="0" smtClean="0"/>
              <a:t>It </a:t>
            </a:r>
            <a:r>
              <a:rPr lang="fr-CH" altLang="en-US" dirty="0" err="1" smtClean="0"/>
              <a:t>includes</a:t>
            </a:r>
            <a:r>
              <a:rPr lang="fr-CH" altLang="en-US" dirty="0" smtClean="0"/>
              <a:t> a </a:t>
            </a:r>
            <a:r>
              <a:rPr lang="fr-CH" altLang="en-US" dirty="0" err="1" smtClean="0"/>
              <a:t>variety</a:t>
            </a:r>
            <a:r>
              <a:rPr lang="fr-CH" altLang="en-US" dirty="0" smtClean="0"/>
              <a:t> of </a:t>
            </a:r>
            <a:r>
              <a:rPr lang="fr-CH" altLang="en-US" dirty="0" err="1" smtClean="0"/>
              <a:t>methods</a:t>
            </a:r>
            <a:r>
              <a:rPr lang="fr-CH" altLang="en-US" dirty="0" smtClean="0"/>
              <a:t>, </a:t>
            </a:r>
            <a:r>
              <a:rPr lang="fr-CH" altLang="en-US" dirty="0" err="1" smtClean="0"/>
              <a:t>e.g</a:t>
            </a:r>
            <a:r>
              <a:rPr lang="fr-CH" altLang="en-US" dirty="0" smtClean="0"/>
              <a:t>. </a:t>
            </a:r>
            <a:r>
              <a:rPr lang="fr-CH" altLang="en-US" dirty="0" err="1" smtClean="0"/>
              <a:t>education</a:t>
            </a:r>
            <a:r>
              <a:rPr lang="fr-CH" altLang="en-US" dirty="0" smtClean="0"/>
              <a:t>, </a:t>
            </a:r>
            <a:r>
              <a:rPr lang="fr-CH" altLang="en-US" dirty="0" err="1" smtClean="0"/>
              <a:t>professional</a:t>
            </a:r>
            <a:r>
              <a:rPr lang="fr-CH" altLang="en-US" dirty="0" smtClean="0"/>
              <a:t> training; documentation, sharing and management of explicite and </a:t>
            </a:r>
            <a:r>
              <a:rPr lang="fr-CH" altLang="en-US" dirty="0" err="1" smtClean="0"/>
              <a:t>tacit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knowledge</a:t>
            </a:r>
            <a:endParaRPr lang="de-DE" altLang="en-US" dirty="0" smtClean="0"/>
          </a:p>
          <a:p>
            <a:endParaRPr lang="en-GB" altLang="en-US" dirty="0" smtClean="0">
              <a:solidFill>
                <a:srgbClr val="FF0000"/>
              </a:solidFill>
            </a:endParaRPr>
          </a:p>
          <a:p>
            <a:endParaRPr lang="en-GB" altLang="en-US" dirty="0" smtClean="0"/>
          </a:p>
        </p:txBody>
      </p:sp>
      <p:sp>
        <p:nvSpPr>
          <p:cNvPr id="123907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87450" y="44450"/>
            <a:ext cx="6624638" cy="692150"/>
          </a:xfrm>
        </p:spPr>
        <p:txBody>
          <a:bodyPr/>
          <a:lstStyle/>
          <a:p>
            <a:pPr algn="ctr">
              <a:buFont typeface="Times" charset="0"/>
              <a:buNone/>
            </a:pPr>
            <a:r>
              <a:rPr lang="en-GB" altLang="en-US" sz="2000" dirty="0" smtClean="0"/>
              <a:t>WG 1: Capacity development</a:t>
            </a:r>
          </a:p>
        </p:txBody>
      </p:sp>
      <p:pic>
        <p:nvPicPr>
          <p:cNvPr id="123908" name="Picture 2" descr="Figure2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92150"/>
            <a:ext cx="4284662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4298950"/>
            <a:ext cx="3548062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32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Inhaltsplatzhalter 1"/>
          <p:cNvSpPr>
            <a:spLocks noGrp="1"/>
          </p:cNvSpPr>
          <p:nvPr>
            <p:ph idx="1"/>
          </p:nvPr>
        </p:nvSpPr>
        <p:spPr>
          <a:xfrm>
            <a:off x="323850" y="1196975"/>
            <a:ext cx="4679950" cy="5472113"/>
          </a:xfrm>
        </p:spPr>
        <p:txBody>
          <a:bodyPr/>
          <a:lstStyle/>
          <a:p>
            <a:r>
              <a:rPr lang="en-GB" altLang="en-US" dirty="0" smtClean="0"/>
              <a:t>Financial and economic analyses have major implications for the programming and design of sanitation projects. </a:t>
            </a:r>
          </a:p>
          <a:p>
            <a:r>
              <a:rPr lang="en-GB" altLang="en-US" dirty="0" smtClean="0"/>
              <a:t>Costs and benefit analyses are key for investment decisions</a:t>
            </a:r>
          </a:p>
          <a:p>
            <a:r>
              <a:rPr lang="en-GB" altLang="en-US" dirty="0" smtClean="0"/>
              <a:t>Financial analyses only take into account costs and benefits which have direct  financial implications</a:t>
            </a:r>
          </a:p>
          <a:p>
            <a:r>
              <a:rPr lang="en-GB" altLang="en-US" dirty="0" smtClean="0"/>
              <a:t>Economic analyses include all broader costs and benefits, such as: costs for premature death and deficient productivity due to illnesses.</a:t>
            </a:r>
          </a:p>
        </p:txBody>
      </p:sp>
      <p:sp>
        <p:nvSpPr>
          <p:cNvPr id="12493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87450" y="115888"/>
            <a:ext cx="6624638" cy="576262"/>
          </a:xfrm>
        </p:spPr>
        <p:txBody>
          <a:bodyPr/>
          <a:lstStyle/>
          <a:p>
            <a:pPr algn="ctr">
              <a:buFont typeface="Times" charset="0"/>
              <a:buNone/>
            </a:pPr>
            <a:r>
              <a:rPr lang="en-GB" altLang="en-US" sz="2000" dirty="0" smtClean="0"/>
              <a:t>WG 2: Market development</a:t>
            </a:r>
          </a:p>
        </p:txBody>
      </p:sp>
      <p:pic>
        <p:nvPicPr>
          <p:cNvPr id="124932" name="Grafik 4" descr="f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9"/>
          <a:stretch>
            <a:fillRect/>
          </a:stretch>
        </p:blipFill>
        <p:spPr bwMode="auto">
          <a:xfrm>
            <a:off x="5267325" y="1125538"/>
            <a:ext cx="3895725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6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Inhaltsplatzhalter 1"/>
          <p:cNvSpPr>
            <a:spLocks noGrp="1"/>
          </p:cNvSpPr>
          <p:nvPr>
            <p:ph idx="1"/>
          </p:nvPr>
        </p:nvSpPr>
        <p:spPr>
          <a:xfrm>
            <a:off x="250825" y="836613"/>
            <a:ext cx="5041900" cy="2520950"/>
          </a:xfrm>
        </p:spPr>
        <p:txBody>
          <a:bodyPr/>
          <a:lstStyle/>
          <a:p>
            <a:r>
              <a:rPr lang="en-GB" altLang="en-US" sz="2200" dirty="0" smtClean="0"/>
              <a:t>Sustainable sanitation can achieve:</a:t>
            </a:r>
          </a:p>
          <a:p>
            <a:pPr lvl="1"/>
            <a:r>
              <a:rPr lang="en-GB" altLang="en-US" sz="2000" dirty="0" smtClean="0"/>
              <a:t>Climate change mitigation through energy and/or nutrient recovery</a:t>
            </a:r>
          </a:p>
          <a:p>
            <a:pPr lvl="1"/>
            <a:r>
              <a:rPr lang="en-GB" altLang="en-US" sz="2000" dirty="0" smtClean="0"/>
              <a:t>Climate change adaptation through innovative sanitation systems and wastewater management.</a:t>
            </a:r>
          </a:p>
        </p:txBody>
      </p:sp>
      <p:sp>
        <p:nvSpPr>
          <p:cNvPr id="13517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87450" y="57150"/>
            <a:ext cx="6624638" cy="765175"/>
          </a:xfrm>
        </p:spPr>
        <p:txBody>
          <a:bodyPr/>
          <a:lstStyle/>
          <a:p>
            <a:pPr algn="ctr">
              <a:buFont typeface="Times" charset="0"/>
              <a:buNone/>
            </a:pPr>
            <a:r>
              <a:rPr lang="en-GB" altLang="en-US" sz="2000" dirty="0" smtClean="0"/>
              <a:t>WG 3: Renewable energies and climate change</a:t>
            </a:r>
          </a:p>
        </p:txBody>
      </p:sp>
      <p:pic>
        <p:nvPicPr>
          <p:cNvPr id="135172" name="Grafik 3" descr="f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908050"/>
            <a:ext cx="3703638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860800"/>
            <a:ext cx="3703638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250825" y="2890838"/>
            <a:ext cx="5041900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300"/>
              </a:spcBef>
              <a:spcAft>
                <a:spcPts val="300"/>
              </a:spcAft>
              <a:buClr>
                <a:schemeClr val="folHlink"/>
              </a:buClr>
              <a:buSzPct val="120000"/>
              <a:buFont typeface="Times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300"/>
              </a:spcBef>
              <a:spcAft>
                <a:spcPts val="300"/>
              </a:spcAft>
              <a:buClr>
                <a:schemeClr val="folHlink"/>
              </a:buClr>
              <a:buSzPct val="120000"/>
              <a:buFont typeface="Times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buClr>
                <a:srgbClr val="99CC00"/>
              </a:buClr>
              <a:buSzPct val="100000"/>
              <a:buFont typeface="Wingdings" pitchFamily="2" charset="2"/>
              <a:buChar char="§"/>
            </a:pPr>
            <a:r>
              <a:rPr lang="en-GB" altLang="en-US" dirty="0" smtClean="0">
                <a:solidFill>
                  <a:srgbClr val="000000"/>
                </a:solidFill>
              </a:rPr>
              <a:t>Renewable energy production:</a:t>
            </a:r>
          </a:p>
          <a:p>
            <a:pPr lvl="1" fontAlgn="base">
              <a:buClr>
                <a:srgbClr val="99CC00"/>
              </a:buClr>
              <a:buSzPct val="80000"/>
              <a:buFont typeface="Wingdings" pitchFamily="2" charset="2"/>
              <a:buChar char="Ø"/>
            </a:pPr>
            <a:r>
              <a:rPr lang="en-GB" altLang="en-US" sz="2000" dirty="0" smtClean="0">
                <a:solidFill>
                  <a:srgbClr val="000000"/>
                </a:solidFill>
              </a:rPr>
              <a:t>Biogas production from wastewater</a:t>
            </a:r>
          </a:p>
          <a:p>
            <a:pPr lvl="1" fontAlgn="base">
              <a:buClr>
                <a:srgbClr val="99CC00"/>
              </a:buClr>
              <a:buSzPct val="80000"/>
              <a:buFont typeface="Wingdings" pitchFamily="2" charset="2"/>
              <a:buChar char="Ø"/>
            </a:pPr>
            <a:r>
              <a:rPr lang="en-GB" altLang="en-US" sz="2000" dirty="0" smtClean="0">
                <a:solidFill>
                  <a:srgbClr val="000000"/>
                </a:solidFill>
              </a:rPr>
              <a:t>Biomass production through wastewater use for Short Rotation Plantations.</a:t>
            </a:r>
            <a:endParaRPr lang="en-GB" altLang="en-US" sz="1500" dirty="0" smtClean="0">
              <a:solidFill>
                <a:srgbClr val="000000"/>
              </a:solidFill>
            </a:endParaRPr>
          </a:p>
          <a:p>
            <a:pPr fontAlgn="base">
              <a:buClr>
                <a:srgbClr val="99CC00"/>
              </a:buClr>
              <a:buSzPct val="100000"/>
              <a:buFont typeface="Wingdings" pitchFamily="2" charset="2"/>
              <a:buChar char="§"/>
            </a:pPr>
            <a:r>
              <a:rPr lang="en-GB" altLang="en-US" dirty="0" smtClean="0">
                <a:solidFill>
                  <a:srgbClr val="000000"/>
                </a:solidFill>
              </a:rPr>
              <a:t>Nutrient recovery:</a:t>
            </a:r>
          </a:p>
          <a:p>
            <a:pPr lvl="1" fontAlgn="base">
              <a:buClr>
                <a:srgbClr val="99CC00"/>
              </a:buClr>
              <a:buSzPct val="80000"/>
              <a:buFont typeface="Wingdings" pitchFamily="2" charset="2"/>
              <a:buChar char="Ø"/>
            </a:pPr>
            <a:r>
              <a:rPr lang="en-GB" altLang="en-US" sz="2000" dirty="0" smtClean="0">
                <a:solidFill>
                  <a:srgbClr val="000000"/>
                </a:solidFill>
              </a:rPr>
              <a:t>Primarily nitrogen reuse. </a:t>
            </a:r>
          </a:p>
          <a:p>
            <a:pPr lvl="1" fontAlgn="base">
              <a:buClr>
                <a:srgbClr val="99CC00"/>
              </a:buClr>
              <a:buSzPct val="80000"/>
              <a:buFont typeface="Wingdings" pitchFamily="2" charset="2"/>
              <a:buChar char="Ø"/>
            </a:pPr>
            <a:endParaRPr lang="en-GB" altLang="en-US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Inhaltsplatzhalter 1"/>
          <p:cNvSpPr>
            <a:spLocks noGrp="1"/>
          </p:cNvSpPr>
          <p:nvPr>
            <p:ph idx="1"/>
          </p:nvPr>
        </p:nvSpPr>
        <p:spPr>
          <a:xfrm>
            <a:off x="250825" y="908050"/>
            <a:ext cx="4681538" cy="5400675"/>
          </a:xfrm>
        </p:spPr>
        <p:txBody>
          <a:bodyPr/>
          <a:lstStyle/>
          <a:p>
            <a:pPr marL="342900" lvl="1" indent="-342900">
              <a:buSzPct val="100000"/>
              <a:buFont typeface="Wingdings" pitchFamily="2" charset="2"/>
              <a:buChar char="§"/>
            </a:pPr>
            <a:r>
              <a:rPr lang="en-GB" altLang="en-US" sz="2000" dirty="0" smtClean="0"/>
              <a:t>Many innovations and technologies exist for different settings </a:t>
            </a:r>
            <a:r>
              <a:rPr lang="en-GB" altLang="en-US" sz="2000" dirty="0" smtClean="0">
                <a:sym typeface="Wingdings" pitchFamily="2" charset="2"/>
              </a:rPr>
              <a:t> need to improve knowledge dissemination.</a:t>
            </a:r>
            <a:endParaRPr lang="en-GB" altLang="en-US" sz="2000" dirty="0" smtClean="0"/>
          </a:p>
          <a:p>
            <a:pPr marL="342900" lvl="1" indent="-342900">
              <a:buSzPct val="100000"/>
              <a:buFont typeface="Wingdings" pitchFamily="2" charset="2"/>
              <a:buChar char="§"/>
            </a:pPr>
            <a:endParaRPr lang="en-GB" altLang="en-US" sz="2000" dirty="0" smtClean="0"/>
          </a:p>
          <a:p>
            <a:pPr marL="342900" lvl="1" indent="-342900">
              <a:buSzPct val="100000"/>
              <a:buFont typeface="Wingdings" pitchFamily="2" charset="2"/>
              <a:buChar char="§"/>
            </a:pPr>
            <a:r>
              <a:rPr lang="en-GB" altLang="en-US" sz="2000" dirty="0" smtClean="0"/>
              <a:t>Sanitation technologies are categorised based on “product-process” characteristics.</a:t>
            </a:r>
          </a:p>
          <a:p>
            <a:pPr marL="342900" lvl="1" indent="-342900">
              <a:buSzPct val="100000"/>
              <a:buFont typeface="Wingdings" pitchFamily="2" charset="2"/>
              <a:buChar char="§"/>
            </a:pPr>
            <a:endParaRPr lang="en-GB" altLang="en-US" sz="2000" dirty="0" smtClean="0"/>
          </a:p>
          <a:p>
            <a:pPr marL="342900" lvl="1" indent="-342900">
              <a:buSzPct val="100000"/>
              <a:buFont typeface="Wingdings" pitchFamily="2" charset="2"/>
              <a:buChar char="§"/>
            </a:pPr>
            <a:r>
              <a:rPr lang="en-GB" altLang="en-US" sz="2000" dirty="0" smtClean="0"/>
              <a:t>They are then linked into logical systems using a flow stream concept</a:t>
            </a:r>
          </a:p>
          <a:p>
            <a:pPr marL="342900" lvl="1" indent="-342900">
              <a:buSzPct val="100000"/>
              <a:buFont typeface="Wingdings" pitchFamily="2" charset="2"/>
              <a:buChar char="§"/>
            </a:pPr>
            <a:endParaRPr lang="en-GB" altLang="en-US" sz="2000" dirty="0" smtClean="0"/>
          </a:p>
          <a:p>
            <a:pPr marL="342900" lvl="1" indent="-342900">
              <a:buSzPct val="100000"/>
              <a:buFont typeface="Wingdings" pitchFamily="2" charset="2"/>
              <a:buChar char="§"/>
            </a:pPr>
            <a:r>
              <a:rPr lang="en-GB" altLang="en-US" sz="2000" dirty="0" smtClean="0"/>
              <a:t>This method for organising and defining sanitation systems helps facilitate informed decision making and consideration of an integrated approach.  </a:t>
            </a:r>
          </a:p>
        </p:txBody>
      </p:sp>
      <p:sp>
        <p:nvSpPr>
          <p:cNvPr id="12595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87450" y="115888"/>
            <a:ext cx="6624638" cy="576262"/>
          </a:xfrm>
        </p:spPr>
        <p:txBody>
          <a:bodyPr>
            <a:normAutofit/>
          </a:bodyPr>
          <a:lstStyle/>
          <a:p>
            <a:pPr algn="ctr">
              <a:buFont typeface="Times" charset="0"/>
              <a:buNone/>
            </a:pPr>
            <a:r>
              <a:rPr lang="en-GB" altLang="en-US" sz="2000" dirty="0" smtClean="0"/>
              <a:t>WG 4: Sanitation systems and technology options</a:t>
            </a:r>
          </a:p>
        </p:txBody>
      </p:sp>
      <p:pic>
        <p:nvPicPr>
          <p:cNvPr id="125956" name="Picture 2" descr="http://farm8.staticflickr.com/7172/6730198271_aa5fddae41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908050"/>
            <a:ext cx="396081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7" name="Grafik 4" descr="fs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317875"/>
            <a:ext cx="3960812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31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Inhaltsplatzhalter 1"/>
          <p:cNvSpPr>
            <a:spLocks noGrp="1"/>
          </p:cNvSpPr>
          <p:nvPr>
            <p:ph idx="1"/>
          </p:nvPr>
        </p:nvSpPr>
        <p:spPr>
          <a:xfrm>
            <a:off x="250825" y="836613"/>
            <a:ext cx="5113338" cy="2663825"/>
          </a:xfrm>
        </p:spPr>
        <p:txBody>
          <a:bodyPr/>
          <a:lstStyle/>
          <a:p>
            <a:pPr algn="just"/>
            <a:r>
              <a:rPr lang="en-GB" altLang="en-US" dirty="0" smtClean="0"/>
              <a:t>Productive sanitation systems contribute to food security by:</a:t>
            </a:r>
          </a:p>
          <a:p>
            <a:pPr lvl="1" algn="just"/>
            <a:r>
              <a:rPr lang="en-GB" altLang="en-US" dirty="0" smtClean="0"/>
              <a:t>Recovery of nutrients, organic matter, energy and water from household wastewater</a:t>
            </a:r>
          </a:p>
          <a:p>
            <a:pPr lvl="1" algn="just"/>
            <a:r>
              <a:rPr lang="en-GB" altLang="en-US" dirty="0" smtClean="0"/>
              <a:t>Thereby these systems support the conservation of soil fertility and agricultural productivity</a:t>
            </a:r>
          </a:p>
        </p:txBody>
      </p:sp>
      <p:sp>
        <p:nvSpPr>
          <p:cNvPr id="13619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258888" y="115888"/>
            <a:ext cx="6553200" cy="576262"/>
          </a:xfrm>
        </p:spPr>
        <p:txBody>
          <a:bodyPr/>
          <a:lstStyle/>
          <a:p>
            <a:pPr algn="ctr">
              <a:buFont typeface="Times" charset="0"/>
              <a:buNone/>
            </a:pPr>
            <a:r>
              <a:rPr lang="en-GB" altLang="en-US" sz="2000" dirty="0" smtClean="0"/>
              <a:t>WG 5: Food security and productive sanitation systems</a:t>
            </a:r>
          </a:p>
        </p:txBody>
      </p:sp>
      <p:pic>
        <p:nvPicPr>
          <p:cNvPr id="136196" name="Grafik 3" descr="fs5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908050"/>
            <a:ext cx="3311525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7" name="Grafik 4" descr="fs5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52813"/>
            <a:ext cx="2303463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8" name="Rechteck 5"/>
          <p:cNvSpPr>
            <a:spLocks noChangeArrowheads="1"/>
          </p:cNvSpPr>
          <p:nvPr/>
        </p:nvSpPr>
        <p:spPr bwMode="auto">
          <a:xfrm>
            <a:off x="3203575" y="3716338"/>
            <a:ext cx="576103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spcBef>
                <a:spcPts val="300"/>
              </a:spcBef>
              <a:spcAft>
                <a:spcPts val="300"/>
              </a:spcAft>
              <a:buClr>
                <a:schemeClr val="folHlink"/>
              </a:buClr>
              <a:buSzPct val="120000"/>
              <a:buFont typeface="Times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300"/>
              </a:spcBef>
              <a:spcAft>
                <a:spcPts val="300"/>
              </a:spcAft>
              <a:buClr>
                <a:schemeClr val="folHlink"/>
              </a:buClr>
              <a:buSzPct val="120000"/>
              <a:buFont typeface="Times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</a:pPr>
            <a:r>
              <a:rPr lang="en-GB" altLang="en-US" sz="1800" smtClean="0">
                <a:solidFill>
                  <a:srgbClr val="000000"/>
                </a:solidFill>
              </a:rPr>
              <a:t>Weak, non-existing and prohibitive legislation often inhibits successful implementation and scaling-up.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</a:pPr>
            <a:endParaRPr lang="en-GB" altLang="en-US" sz="1800" smtClean="0">
              <a:solidFill>
                <a:srgbClr val="00000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</a:pPr>
            <a:r>
              <a:rPr lang="en-GB" altLang="en-US" sz="1800" smtClean="0">
                <a:solidFill>
                  <a:srgbClr val="000000"/>
                </a:solidFill>
                <a:sym typeface="Wingdings" pitchFamily="2" charset="2"/>
              </a:rPr>
              <a:t>Requires awareness raising, advocacy and behavioural change measures</a:t>
            </a:r>
            <a:endParaRPr lang="en-GB" altLang="en-US" sz="1800" smtClean="0">
              <a:solidFill>
                <a:srgbClr val="00000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</a:pPr>
            <a:endParaRPr lang="en-GB" altLang="en-US" sz="1800" smtClean="0">
              <a:solidFill>
                <a:srgbClr val="00000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</a:pPr>
            <a:r>
              <a:rPr lang="en-GB" altLang="en-US" sz="1800" smtClean="0">
                <a:solidFill>
                  <a:srgbClr val="000000"/>
                </a:solidFill>
              </a:rPr>
              <a:t>Further research is required on risk management options between agriculture and sanitation to support policy dialogue at the local and national level.</a:t>
            </a:r>
          </a:p>
        </p:txBody>
      </p:sp>
    </p:spTree>
    <p:extLst>
      <p:ext uri="{BB962C8B-B14F-4D97-AF65-F5344CB8AC3E}">
        <p14:creationId xmlns:p14="http://schemas.microsoft.com/office/powerpoint/2010/main" val="10287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Inhaltsplatzhalter 1"/>
          <p:cNvSpPr>
            <a:spLocks noGrp="1"/>
          </p:cNvSpPr>
          <p:nvPr>
            <p:ph idx="1"/>
          </p:nvPr>
        </p:nvSpPr>
        <p:spPr>
          <a:xfrm>
            <a:off x="250825" y="981075"/>
            <a:ext cx="4681538" cy="3887788"/>
          </a:xfrm>
        </p:spPr>
        <p:txBody>
          <a:bodyPr/>
          <a:lstStyle/>
          <a:p>
            <a:r>
              <a:rPr lang="en-GB" altLang="en-US" dirty="0" smtClean="0"/>
              <a:t>Both sanitation systems and planning approaches must be context-specific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Innovations in sanitation planning are:</a:t>
            </a:r>
          </a:p>
          <a:p>
            <a:pPr lvl="1"/>
            <a:r>
              <a:rPr lang="en-GB" altLang="en-US" dirty="0" smtClean="0"/>
              <a:t>More integrated planning approaches</a:t>
            </a:r>
          </a:p>
          <a:p>
            <a:pPr lvl="1"/>
            <a:r>
              <a:rPr lang="en-GB" altLang="en-US" dirty="0" smtClean="0"/>
              <a:t>Greater emphasis on the actual needs and financial capacity of the users</a:t>
            </a:r>
          </a:p>
          <a:p>
            <a:pPr lvl="1"/>
            <a:r>
              <a:rPr lang="en-GB" altLang="en-US" dirty="0" smtClean="0"/>
              <a:t>Broad stakeholder involvement</a:t>
            </a:r>
          </a:p>
          <a:p>
            <a:pPr lvl="1"/>
            <a:r>
              <a:rPr lang="en-GB" altLang="en-US" dirty="0" smtClean="0"/>
              <a:t>And a systematic and holistic perspective on sanitation including all domains of a city (e.g. link to solid waste)</a:t>
            </a:r>
          </a:p>
        </p:txBody>
      </p:sp>
      <p:sp>
        <p:nvSpPr>
          <p:cNvPr id="134147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87450" y="115888"/>
            <a:ext cx="6624638" cy="576262"/>
          </a:xfrm>
        </p:spPr>
        <p:txBody>
          <a:bodyPr/>
          <a:lstStyle/>
          <a:p>
            <a:pPr algn="ctr">
              <a:buFont typeface="Times" charset="0"/>
              <a:buNone/>
            </a:pPr>
            <a:r>
              <a:rPr lang="en-GB" altLang="en-US" sz="2000" dirty="0" smtClean="0"/>
              <a:t>WG 6: Cities</a:t>
            </a:r>
          </a:p>
        </p:txBody>
      </p:sp>
      <p:pic>
        <p:nvPicPr>
          <p:cNvPr id="134148" name="Grafik 3" descr="fa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268413"/>
            <a:ext cx="3995737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0825" y="5005388"/>
            <a:ext cx="80660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00000"/>
              <a:buFont typeface="Wingdings" pitchFamily="2" charset="2"/>
              <a:buChar char="§"/>
              <a:defRPr/>
            </a:pPr>
            <a:r>
              <a:rPr lang="en-GB" sz="2000" kern="0" dirty="0">
                <a:solidFill>
                  <a:srgbClr val="000000"/>
                </a:solidFill>
              </a:rPr>
              <a:t>Improving sanitation for the urban poor means tackling vested interests and corrupt practices of regulatory authorities, the private sector and politicians.</a:t>
            </a:r>
          </a:p>
        </p:txBody>
      </p:sp>
    </p:spTree>
    <p:extLst>
      <p:ext uri="{BB962C8B-B14F-4D97-AF65-F5344CB8AC3E}">
        <p14:creationId xmlns:p14="http://schemas.microsoft.com/office/powerpoint/2010/main" val="4869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1604</Words>
  <Application>Microsoft Office PowerPoint</Application>
  <PresentationFormat>Bildschirmpräsentation (4:3)</PresentationFormat>
  <Paragraphs>189</Paragraphs>
  <Slides>25</Slides>
  <Notes>5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34" baseType="lpstr">
      <vt:lpstr>MS PGothic</vt:lpstr>
      <vt:lpstr>MS PGothic</vt:lpstr>
      <vt:lpstr>Arial</vt:lpstr>
      <vt:lpstr>Calibri</vt:lpstr>
      <vt:lpstr>Calibri Light</vt:lpstr>
      <vt:lpstr>Times</vt:lpstr>
      <vt:lpstr>Wingdings</vt:lpstr>
      <vt:lpstr>Office</vt:lpstr>
      <vt:lpstr>1_Office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Huber, Magdalena GIZ</dc:creator>
  <cp:lastModifiedBy>Dworak, Hans Christian GIZ</cp:lastModifiedBy>
  <cp:revision>128</cp:revision>
  <dcterms:modified xsi:type="dcterms:W3CDTF">2019-12-16T09:29:02Z</dcterms:modified>
</cp:coreProperties>
</file>