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7" r:id="rId2"/>
  </p:sldMasterIdLst>
  <p:notesMasterIdLst>
    <p:notesMasterId r:id="rId21"/>
  </p:notesMasterIdLst>
  <p:sldIdLst>
    <p:sldId id="400" r:id="rId3"/>
    <p:sldId id="401" r:id="rId4"/>
    <p:sldId id="403" r:id="rId5"/>
    <p:sldId id="404" r:id="rId6"/>
    <p:sldId id="405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594" r:id="rId17"/>
    <p:sldId id="420" r:id="rId18"/>
    <p:sldId id="406" r:id="rId19"/>
    <p:sldId id="409" r:id="rId20"/>
  </p:sldIdLst>
  <p:sldSz cx="9144000" cy="6858000" type="screen4x3"/>
  <p:notesSz cx="67818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ettner, Friederike GIZ" initials="GFG" lastIdx="7" clrIdx="0"/>
  <p:cmAuthor id="1" name="Huber, Magdalena GIZ" initials="HMG" lastIdx="4" clrIdx="1">
    <p:extLst>
      <p:ext uri="{19B8F6BF-5375-455C-9EA6-DF929625EA0E}">
        <p15:presenceInfo xmlns:p15="http://schemas.microsoft.com/office/powerpoint/2012/main" userId="S-1-5-21-3211005450-2565063988-1429816208-160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SuSanA case studies by region</a:t>
            </a:r>
          </a:p>
        </c:rich>
      </c:tx>
      <c:layout>
        <c:manualLayout>
          <c:xMode val="edge"/>
          <c:yMode val="edge"/>
          <c:x val="0.1468265428895468"/>
          <c:y val="5.0630181523141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7332-4378-84A2-E280F36551E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2-4378-84A2-E280F36551E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7332-4378-84A2-E280F36551E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2-4378-84A2-E280F36551E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7332-4378-84A2-E280F36551E2}"/>
              </c:ext>
            </c:extLst>
          </c:dPt>
          <c:cat>
            <c:strRef>
              <c:f>Tabelle1!$A$2:$A$6</c:f>
              <c:strCache>
                <c:ptCount val="5"/>
                <c:pt idx="0">
                  <c:v>Sub-Saharan Africa</c:v>
                </c:pt>
                <c:pt idx="1">
                  <c:v>Asia and Pacific</c:v>
                </c:pt>
                <c:pt idx="2">
                  <c:v>Europe, Caucasus and Central Asia</c:v>
                </c:pt>
                <c:pt idx="3">
                  <c:v>Latin America and Carribean</c:v>
                </c:pt>
                <c:pt idx="4">
                  <c:v>Middle East and North Africa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39</c:v>
                </c:pt>
                <c:pt idx="1">
                  <c:v>26</c:v>
                </c:pt>
                <c:pt idx="2">
                  <c:v>9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32-4378-84A2-E280F3655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83">
          <a:noFill/>
        </a:ln>
        <a:effectLst/>
      </c:spPr>
    </c:plotArea>
    <c:legend>
      <c:legendPos val="r"/>
      <c:layout>
        <c:manualLayout>
          <c:xMode val="edge"/>
          <c:yMode val="edge"/>
          <c:x val="0.66480091989044476"/>
          <c:y val="0.1887707446632618"/>
          <c:w val="0.32163238364156799"/>
          <c:h val="0.63685786733671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5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Sep 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Tabelle1!$A$3:$A$18</c:f>
              <c:strCache>
                <c:ptCount val="16"/>
                <c:pt idx="0">
                  <c:v>WG1</c:v>
                </c:pt>
                <c:pt idx="1">
                  <c:v>WG2</c:v>
                </c:pt>
                <c:pt idx="2">
                  <c:v>WG3</c:v>
                </c:pt>
                <c:pt idx="3">
                  <c:v>WG4</c:v>
                </c:pt>
                <c:pt idx="4">
                  <c:v>WG5</c:v>
                </c:pt>
                <c:pt idx="5">
                  <c:v>WG6</c:v>
                </c:pt>
                <c:pt idx="6">
                  <c:v>WG7</c:v>
                </c:pt>
                <c:pt idx="7">
                  <c:v>WG8</c:v>
                </c:pt>
                <c:pt idx="8">
                  <c:v>WG9</c:v>
                </c:pt>
                <c:pt idx="9">
                  <c:v>WG10</c:v>
                </c:pt>
                <c:pt idx="10">
                  <c:v>WG11</c:v>
                </c:pt>
                <c:pt idx="11">
                  <c:v>WG12</c:v>
                </c:pt>
                <c:pt idx="12">
                  <c:v>WG13</c:v>
                </c:pt>
                <c:pt idx="13">
                  <c:v>India</c:v>
                </c:pt>
                <c:pt idx="14">
                  <c:v>WANA region</c:v>
                </c:pt>
                <c:pt idx="15">
                  <c:v>Latin America</c:v>
                </c:pt>
              </c:strCache>
            </c:strRef>
          </c:cat>
          <c:val>
            <c:numRef>
              <c:f>Tabelle1!$B$3:$B$18</c:f>
              <c:numCache>
                <c:formatCode>General</c:formatCode>
                <c:ptCount val="16"/>
                <c:pt idx="0">
                  <c:v>674</c:v>
                </c:pt>
                <c:pt idx="1">
                  <c:v>348</c:v>
                </c:pt>
                <c:pt idx="2">
                  <c:v>538</c:v>
                </c:pt>
                <c:pt idx="3">
                  <c:v>801</c:v>
                </c:pt>
                <c:pt idx="4">
                  <c:v>432</c:v>
                </c:pt>
                <c:pt idx="5">
                  <c:v>439</c:v>
                </c:pt>
                <c:pt idx="6">
                  <c:v>737</c:v>
                </c:pt>
                <c:pt idx="7">
                  <c:v>430</c:v>
                </c:pt>
                <c:pt idx="8">
                  <c:v>793</c:v>
                </c:pt>
                <c:pt idx="9">
                  <c:v>455</c:v>
                </c:pt>
                <c:pt idx="10">
                  <c:v>318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3-4A0E-A06B-2237C70A13F9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Jul 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Tabelle1!$A$3:$A$18</c:f>
              <c:strCache>
                <c:ptCount val="16"/>
                <c:pt idx="0">
                  <c:v>WG1</c:v>
                </c:pt>
                <c:pt idx="1">
                  <c:v>WG2</c:v>
                </c:pt>
                <c:pt idx="2">
                  <c:v>WG3</c:v>
                </c:pt>
                <c:pt idx="3">
                  <c:v>WG4</c:v>
                </c:pt>
                <c:pt idx="4">
                  <c:v>WG5</c:v>
                </c:pt>
                <c:pt idx="5">
                  <c:v>WG6</c:v>
                </c:pt>
                <c:pt idx="6">
                  <c:v>WG7</c:v>
                </c:pt>
                <c:pt idx="7">
                  <c:v>WG8</c:v>
                </c:pt>
                <c:pt idx="8">
                  <c:v>WG9</c:v>
                </c:pt>
                <c:pt idx="9">
                  <c:v>WG10</c:v>
                </c:pt>
                <c:pt idx="10">
                  <c:v>WG11</c:v>
                </c:pt>
                <c:pt idx="11">
                  <c:v>WG12</c:v>
                </c:pt>
                <c:pt idx="12">
                  <c:v>WG13</c:v>
                </c:pt>
                <c:pt idx="13">
                  <c:v>India</c:v>
                </c:pt>
                <c:pt idx="14">
                  <c:v>WANA region</c:v>
                </c:pt>
                <c:pt idx="15">
                  <c:v>Latin America</c:v>
                </c:pt>
              </c:strCache>
            </c:strRef>
          </c:cat>
          <c:val>
            <c:numRef>
              <c:f>Tabelle1!$C$3:$C$18</c:f>
              <c:numCache>
                <c:formatCode>General</c:formatCode>
                <c:ptCount val="16"/>
                <c:pt idx="0">
                  <c:v>1389</c:v>
                </c:pt>
                <c:pt idx="1">
                  <c:v>735</c:v>
                </c:pt>
                <c:pt idx="2">
                  <c:v>1210</c:v>
                </c:pt>
                <c:pt idx="3">
                  <c:v>1824</c:v>
                </c:pt>
                <c:pt idx="4">
                  <c:v>889</c:v>
                </c:pt>
                <c:pt idx="5">
                  <c:v>946</c:v>
                </c:pt>
                <c:pt idx="6">
                  <c:v>1383</c:v>
                </c:pt>
                <c:pt idx="7">
                  <c:v>842</c:v>
                </c:pt>
                <c:pt idx="8">
                  <c:v>1953</c:v>
                </c:pt>
                <c:pt idx="9">
                  <c:v>965</c:v>
                </c:pt>
                <c:pt idx="10">
                  <c:v>895</c:v>
                </c:pt>
                <c:pt idx="11">
                  <c:v>625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03-4A0E-A06B-2237C70A13F9}"/>
            </c:ext>
          </c:extLst>
        </c:ser>
        <c:ser>
          <c:idx val="2"/>
          <c:order val="2"/>
          <c:tx>
            <c:strRef>
              <c:f>Tabelle1!$D$2</c:f>
              <c:strCache>
                <c:ptCount val="1"/>
                <c:pt idx="0">
                  <c:v>Jan 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Tabelle1!$A$3:$A$18</c:f>
              <c:strCache>
                <c:ptCount val="16"/>
                <c:pt idx="0">
                  <c:v>WG1</c:v>
                </c:pt>
                <c:pt idx="1">
                  <c:v>WG2</c:v>
                </c:pt>
                <c:pt idx="2">
                  <c:v>WG3</c:v>
                </c:pt>
                <c:pt idx="3">
                  <c:v>WG4</c:v>
                </c:pt>
                <c:pt idx="4">
                  <c:v>WG5</c:v>
                </c:pt>
                <c:pt idx="5">
                  <c:v>WG6</c:v>
                </c:pt>
                <c:pt idx="6">
                  <c:v>WG7</c:v>
                </c:pt>
                <c:pt idx="7">
                  <c:v>WG8</c:v>
                </c:pt>
                <c:pt idx="8">
                  <c:v>WG9</c:v>
                </c:pt>
                <c:pt idx="9">
                  <c:v>WG10</c:v>
                </c:pt>
                <c:pt idx="10">
                  <c:v>WG11</c:v>
                </c:pt>
                <c:pt idx="11">
                  <c:v>WG12</c:v>
                </c:pt>
                <c:pt idx="12">
                  <c:v>WG13</c:v>
                </c:pt>
                <c:pt idx="13">
                  <c:v>India</c:v>
                </c:pt>
                <c:pt idx="14">
                  <c:v>WANA region</c:v>
                </c:pt>
                <c:pt idx="15">
                  <c:v>Latin America</c:v>
                </c:pt>
              </c:strCache>
            </c:strRef>
          </c:cat>
          <c:val>
            <c:numRef>
              <c:f>Tabelle1!$D$3:$D$18</c:f>
              <c:numCache>
                <c:formatCode>General</c:formatCode>
                <c:ptCount val="16"/>
                <c:pt idx="0">
                  <c:v>4295</c:v>
                </c:pt>
                <c:pt idx="1">
                  <c:v>2472</c:v>
                </c:pt>
                <c:pt idx="2">
                  <c:v>3707</c:v>
                </c:pt>
                <c:pt idx="3">
                  <c:v>6917</c:v>
                </c:pt>
                <c:pt idx="4">
                  <c:v>3337</c:v>
                </c:pt>
                <c:pt idx="5">
                  <c:v>2932</c:v>
                </c:pt>
                <c:pt idx="6">
                  <c:v>4000</c:v>
                </c:pt>
                <c:pt idx="7">
                  <c:v>2411</c:v>
                </c:pt>
                <c:pt idx="8">
                  <c:v>4517</c:v>
                </c:pt>
                <c:pt idx="9">
                  <c:v>2984</c:v>
                </c:pt>
                <c:pt idx="10">
                  <c:v>3239</c:v>
                </c:pt>
                <c:pt idx="11">
                  <c:v>4213</c:v>
                </c:pt>
                <c:pt idx="12">
                  <c:v>1127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03-4A0E-A06B-2237C70A13F9}"/>
            </c:ext>
          </c:extLst>
        </c:ser>
        <c:ser>
          <c:idx val="3"/>
          <c:order val="3"/>
          <c:tx>
            <c:strRef>
              <c:f>Tabelle1!$E$2</c:f>
              <c:strCache>
                <c:ptCount val="1"/>
                <c:pt idx="0">
                  <c:v>Oct 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Tabelle1!$A$3:$A$18</c:f>
              <c:strCache>
                <c:ptCount val="16"/>
                <c:pt idx="0">
                  <c:v>WG1</c:v>
                </c:pt>
                <c:pt idx="1">
                  <c:v>WG2</c:v>
                </c:pt>
                <c:pt idx="2">
                  <c:v>WG3</c:v>
                </c:pt>
                <c:pt idx="3">
                  <c:v>WG4</c:v>
                </c:pt>
                <c:pt idx="4">
                  <c:v>WG5</c:v>
                </c:pt>
                <c:pt idx="5">
                  <c:v>WG6</c:v>
                </c:pt>
                <c:pt idx="6">
                  <c:v>WG7</c:v>
                </c:pt>
                <c:pt idx="7">
                  <c:v>WG8</c:v>
                </c:pt>
                <c:pt idx="8">
                  <c:v>WG9</c:v>
                </c:pt>
                <c:pt idx="9">
                  <c:v>WG10</c:v>
                </c:pt>
                <c:pt idx="10">
                  <c:v>WG11</c:v>
                </c:pt>
                <c:pt idx="11">
                  <c:v>WG12</c:v>
                </c:pt>
                <c:pt idx="12">
                  <c:v>WG13</c:v>
                </c:pt>
                <c:pt idx="13">
                  <c:v>India</c:v>
                </c:pt>
                <c:pt idx="14">
                  <c:v>WANA region</c:v>
                </c:pt>
                <c:pt idx="15">
                  <c:v>Latin America</c:v>
                </c:pt>
              </c:strCache>
            </c:strRef>
          </c:cat>
          <c:val>
            <c:numRef>
              <c:f>Tabelle1!$E$3:$E$18</c:f>
              <c:numCache>
                <c:formatCode>General</c:formatCode>
                <c:ptCount val="16"/>
                <c:pt idx="0">
                  <c:v>4710</c:v>
                </c:pt>
                <c:pt idx="1">
                  <c:v>2764</c:v>
                </c:pt>
                <c:pt idx="2">
                  <c:v>4117</c:v>
                </c:pt>
                <c:pt idx="3">
                  <c:v>7586</c:v>
                </c:pt>
                <c:pt idx="4">
                  <c:v>3660</c:v>
                </c:pt>
                <c:pt idx="5">
                  <c:v>3223</c:v>
                </c:pt>
                <c:pt idx="6">
                  <c:v>4508</c:v>
                </c:pt>
                <c:pt idx="7">
                  <c:v>2677</c:v>
                </c:pt>
                <c:pt idx="8">
                  <c:v>4885</c:v>
                </c:pt>
                <c:pt idx="9">
                  <c:v>3358</c:v>
                </c:pt>
                <c:pt idx="10">
                  <c:v>3584</c:v>
                </c:pt>
                <c:pt idx="11">
                  <c:v>4640</c:v>
                </c:pt>
                <c:pt idx="12">
                  <c:v>1419</c:v>
                </c:pt>
                <c:pt idx="13">
                  <c:v>2104</c:v>
                </c:pt>
                <c:pt idx="14">
                  <c:v>2125</c:v>
                </c:pt>
                <c:pt idx="15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03-4A0E-A06B-2237C70A1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697472"/>
        <c:axId val="436700424"/>
      </c:barChart>
      <c:catAx>
        <c:axId val="43669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6700424"/>
        <c:crosses val="autoZero"/>
        <c:auto val="1"/>
        <c:lblAlgn val="ctr"/>
        <c:lblOffset val="100"/>
        <c:noMultiLvlLbl val="0"/>
      </c:catAx>
      <c:valAx>
        <c:axId val="43670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669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0.11682</cdr:x>
      <cdr:y>0.37024</cdr:y>
    </cdr:from>
    <cdr:to>
      <cdr:x>0.21056</cdr:x>
      <cdr:y>0.43753</cdr:y>
    </cdr:to>
    <cdr:sp macro="" textlink="">
      <cdr:nvSpPr>
        <cdr:cNvPr id="2" name="Textfeld 1"/>
        <cdr:cNvSpPr txBox="1"/>
      </cdr:nvSpPr>
      <cdr:spPr bwMode="auto">
        <a:xfrm xmlns:a="http://schemas.openxmlformats.org/drawingml/2006/main">
          <a:off x="661234" y="1585185"/>
          <a:ext cx="50405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horz" wrap="square" lIns="91440" tIns="0" rIns="91440" bIns="0" numCol="1" rtlCol="0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rPr>
            <a:t>12</a:t>
          </a:r>
          <a:endParaRPr kumimoji="0" lang="en-GB" sz="200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MS PGothic" pitchFamily="34" charset="-128"/>
            <a:cs typeface="+mj-cs"/>
          </a:endParaRPr>
        </a:p>
      </cdr:txBody>
    </cdr:sp>
  </cdr:relSizeAnchor>
  <cdr:relSizeAnchor xmlns:cdr="http://schemas.openxmlformats.org/drawingml/2006/chartDrawing">
    <cdr:from>
      <cdr:x>0.0904</cdr:x>
      <cdr:y>0.55674</cdr:y>
    </cdr:from>
    <cdr:to>
      <cdr:x>0.14375</cdr:x>
      <cdr:y>0.62429</cdr:y>
    </cdr:to>
    <cdr:sp macro="" textlink="">
      <cdr:nvSpPr>
        <cdr:cNvPr id="4" name="Textfeld 1"/>
        <cdr:cNvSpPr txBox="1"/>
      </cdr:nvSpPr>
      <cdr:spPr bwMode="auto">
        <a:xfrm xmlns:a="http://schemas.openxmlformats.org/drawingml/2006/main">
          <a:off x="517218" y="2377273"/>
          <a:ext cx="288032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0" rIns="91440" bIns="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rPr>
            <a:t>9</a:t>
          </a:r>
          <a:endParaRPr kumimoji="0" lang="en-GB" sz="200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MS PGothic" pitchFamily="34" charset="-128"/>
            <a:cs typeface="+mj-cs"/>
          </a:endParaRPr>
        </a:p>
      </cdr:txBody>
    </cdr:sp>
  </cdr:relSizeAnchor>
  <cdr:relSizeAnchor xmlns:cdr="http://schemas.openxmlformats.org/drawingml/2006/chartDrawing">
    <cdr:from>
      <cdr:x>0.45037</cdr:x>
      <cdr:y>0.43928</cdr:y>
    </cdr:from>
    <cdr:to>
      <cdr:x>0.55582</cdr:x>
      <cdr:y>0.50683</cdr:y>
    </cdr:to>
    <cdr:sp macro="" textlink="">
      <cdr:nvSpPr>
        <cdr:cNvPr id="5" name="Textfeld 1"/>
        <cdr:cNvSpPr txBox="1"/>
      </cdr:nvSpPr>
      <cdr:spPr bwMode="auto">
        <a:xfrm xmlns:a="http://schemas.openxmlformats.org/drawingml/2006/main">
          <a:off x="2461434" y="1873217"/>
          <a:ext cx="576064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0" rIns="91440" bIns="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de-DE" sz="2000" dirty="0" smtClean="0">
              <a:solidFill>
                <a:schemeClr val="tx1"/>
              </a:solidFill>
              <a:latin typeface="+mj-lt"/>
              <a:ea typeface="MS PGothic" pitchFamily="34" charset="-128"/>
              <a:cs typeface="+mj-cs"/>
            </a:rPr>
            <a:t>39</a:t>
          </a:r>
        </a:p>
      </cdr:txBody>
    </cdr:sp>
  </cdr:relSizeAnchor>
  <cdr:relSizeAnchor xmlns:cdr="http://schemas.openxmlformats.org/drawingml/2006/chartDrawing">
    <cdr:from>
      <cdr:x>0.21281</cdr:x>
      <cdr:y>0.21876</cdr:y>
    </cdr:from>
    <cdr:to>
      <cdr:x>0.33196</cdr:x>
      <cdr:y>0.28656</cdr:y>
    </cdr:to>
    <cdr:sp macro="" textlink="">
      <cdr:nvSpPr>
        <cdr:cNvPr id="6" name="Textfeld 1"/>
        <cdr:cNvSpPr txBox="1"/>
      </cdr:nvSpPr>
      <cdr:spPr bwMode="auto">
        <a:xfrm xmlns:a="http://schemas.openxmlformats.org/drawingml/2006/main">
          <a:off x="1165290" y="937113"/>
          <a:ext cx="648072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0" rIns="91440" bIns="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rPr>
            <a:t>7</a:t>
          </a:r>
          <a:endParaRPr kumimoji="0" lang="en-GB" sz="200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MS PGothic" pitchFamily="34" charset="-128"/>
            <a:cs typeface="+mj-cs"/>
          </a:endParaRPr>
        </a:p>
      </cdr:txBody>
    </cdr:sp>
  </cdr:relSizeAnchor>
  <cdr:relSizeAnchor xmlns:cdr="http://schemas.openxmlformats.org/drawingml/2006/chartDrawing">
    <cdr:from>
      <cdr:x>0.22627</cdr:x>
      <cdr:y>0.77701</cdr:y>
    </cdr:from>
    <cdr:to>
      <cdr:x>0.33171</cdr:x>
      <cdr:y>0.84456</cdr:y>
    </cdr:to>
    <cdr:sp macro="" textlink="">
      <cdr:nvSpPr>
        <cdr:cNvPr id="7" name="Textfeld 1"/>
        <cdr:cNvSpPr txBox="1"/>
      </cdr:nvSpPr>
      <cdr:spPr bwMode="auto">
        <a:xfrm xmlns:a="http://schemas.openxmlformats.org/drawingml/2006/main">
          <a:off x="1237298" y="3313377"/>
          <a:ext cx="576064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0" rIns="91440" bIns="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rPr>
            <a:t>26</a:t>
          </a:r>
          <a:endParaRPr kumimoji="0" lang="en-GB" sz="200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MS PGothic" pitchFamily="34" charset="-128"/>
            <a:cs typeface="+mj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2B716-D55C-4C1A-8ABB-84FA7DD271D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857A7-6DD6-46A8-8E3C-BD4094740B6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0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D1C0-148E-4EDB-BD56-1246766BF08A}" type="slidenum">
              <a:rPr lang="de-DE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151555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74" tIns="45437" rIns="90874" bIns="45437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303D8AE-5970-41C7-9183-DE145E602A4F}" type="slidenum">
              <a:rPr lang="de-DE" alt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en-US" smtClean="0">
              <a:solidFill>
                <a:prstClr val="black"/>
              </a:solidFill>
            </a:endParaRPr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mtClean="0">
                <a:latin typeface="Arial" pitchFamily="34" charset="0"/>
              </a:rPr>
              <a:t>Updated 23 Aug. 2012</a:t>
            </a:r>
            <a:endParaRPr lang="en-GB" altLang="en-US" smtClean="0">
              <a:latin typeface="Arial" pitchFamily="34" charset="0"/>
            </a:endParaRPr>
          </a:p>
        </p:txBody>
      </p:sp>
      <p:sp>
        <p:nvSpPr>
          <p:cNvPr id="152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73A83B-9067-4328-A0A6-21FABB4A7377}" type="slidenum">
              <a:rPr lang="de-DE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mtClean="0">
                <a:latin typeface="Arial" pitchFamily="34" charset="0"/>
              </a:rPr>
              <a:t>Updated on 21.7.14</a:t>
            </a:r>
            <a:endParaRPr lang="en-GB" altLang="en-US" smtClean="0">
              <a:latin typeface="Arial" pitchFamily="34" charset="0"/>
            </a:endParaRPr>
          </a:p>
        </p:txBody>
      </p:sp>
      <p:sp>
        <p:nvSpPr>
          <p:cNvPr id="156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694C5B-B4E5-4BAE-8217-391C83AFF634}" type="slidenum">
              <a:rPr lang="de-DE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de-DE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157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94D4E1-CD0A-40A4-AAF5-8FA1B7C40696}" type="slidenum">
              <a:rPr lang="de-DE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de-DE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mtClean="0">
                <a:latin typeface="Arial" pitchFamily="34" charset="0"/>
              </a:rPr>
              <a:t>Updated 23 Aug. 2012</a:t>
            </a:r>
            <a:endParaRPr lang="en-GB" altLang="en-US" smtClean="0">
              <a:latin typeface="Arial" pitchFamily="34" charset="0"/>
            </a:endParaRPr>
          </a:p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153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00B808-A2B7-4B7D-AE83-2A19E265A933}" type="slidenum">
              <a:rPr lang="de-DE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de-DE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926" y="6551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00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22610"/>
            <a:ext cx="8295258" cy="850206"/>
          </a:xfrm>
        </p:spPr>
        <p:txBody>
          <a:bodyPr/>
          <a:lstStyle>
            <a:lvl1pPr>
              <a:defRPr b="1"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5"/>
            <a:ext cx="8284914" cy="435175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buFont typeface="Arial"/>
              <a:buChar char="•"/>
              <a:defRPr sz="1800"/>
            </a:lvl2pPr>
            <a:lvl3pPr marL="1257300" indent="-342900">
              <a:buFont typeface="Arial"/>
              <a:buChar char="•"/>
              <a:defRPr/>
            </a:lvl3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87450" y="116632"/>
            <a:ext cx="6624638" cy="575518"/>
          </a:xfrm>
        </p:spPr>
        <p:txBody>
          <a:bodyPr anchor="ctr"/>
          <a:lstStyle>
            <a:lvl1pPr algn="ctr">
              <a:spcAft>
                <a:spcPts val="0"/>
              </a:spcAft>
              <a:defRPr sz="2400" b="1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fr-CH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864096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5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864096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60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1524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926" y="6551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39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E5926-35E2-49ED-A9E2-234739C03F3A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6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ransition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28600" y="2875002"/>
            <a:ext cx="6400800" cy="553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22860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286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86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858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430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6002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574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266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926" y="6551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3921480-5A65-4983-84A9-E295889DD319}" type="datetimeFigureOut">
              <a:rPr lang="en-GB" smtClean="0">
                <a:solidFill>
                  <a:prstClr val="black"/>
                </a:solidFill>
              </a:rPr>
              <a:pPr/>
              <a:t>16/12/2019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926" y="6551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3921480-5A65-4983-84A9-E295889DD319}" type="datetimeFigureOut">
              <a:rPr lang="en-GB" smtClean="0">
                <a:solidFill>
                  <a:prstClr val="black"/>
                </a:solidFill>
              </a:rPr>
              <a:pPr/>
              <a:t>16/12/2019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E5926-35E2-49ED-A9E2-234739C03F3A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21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E5926-35E2-49ED-A9E2-234739C03F3A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899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19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7"/>
          <p:cNvGrpSpPr>
            <a:grpSpLocks/>
          </p:cNvGrpSpPr>
          <p:nvPr userDrawn="1"/>
        </p:nvGrpSpPr>
        <p:grpSpPr bwMode="auto">
          <a:xfrm>
            <a:off x="0" y="2844800"/>
            <a:ext cx="9144000" cy="1657350"/>
            <a:chOff x="0" y="3497626"/>
            <a:chExt cx="9144000" cy="1656184"/>
          </a:xfrm>
        </p:grpSpPr>
        <p:pic>
          <p:nvPicPr>
            <p:cNvPr id="7" name="Picture 75" descr="ppt_titl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97626"/>
              <a:ext cx="70202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5" descr="ppt_titl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528" y="3497626"/>
              <a:ext cx="42484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000364" y="3214686"/>
            <a:ext cx="5357850" cy="914400"/>
          </a:xfrm>
        </p:spPr>
        <p:txBody>
          <a:bodyPr anchor="ctr"/>
          <a:lstStyle>
            <a:lvl1pPr>
              <a:buNone/>
              <a:defRPr/>
            </a:lvl1pPr>
            <a:lvl5pPr marL="228600" indent="-228600" algn="l">
              <a:buNone/>
              <a:defRPr sz="2400" b="1" baseline="0">
                <a:latin typeface="+mj-lt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3000364" y="4572008"/>
            <a:ext cx="5736700" cy="2143140"/>
          </a:xfrm>
        </p:spPr>
        <p:txBody>
          <a:bodyPr/>
          <a:lstStyle>
            <a:lvl1pPr algn="r"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Zástupný symbol pro obsah 18"/>
          <p:cNvSpPr>
            <a:spLocks noGrp="1"/>
          </p:cNvSpPr>
          <p:nvPr>
            <p:ph sz="quarter" idx="12"/>
          </p:nvPr>
        </p:nvSpPr>
        <p:spPr>
          <a:xfrm>
            <a:off x="377176" y="5214950"/>
            <a:ext cx="2194560" cy="571514"/>
          </a:xfrm>
        </p:spPr>
        <p:txBody>
          <a:bodyPr/>
          <a:lstStyle>
            <a:lvl1pPr marL="0" indent="0" algn="ctr">
              <a:buNone/>
              <a:defRPr sz="2000" b="1" u="sng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57473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527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0987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ransition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28600" y="2875002"/>
            <a:ext cx="6400800" cy="553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22860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286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86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858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430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6002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574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83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926" y="6551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3921480-5A65-4983-84A9-E295889DD319}" type="datetimeFigureOut">
              <a:rPr lang="en-GB" smtClean="0">
                <a:solidFill>
                  <a:prstClr val="black"/>
                </a:solidFill>
              </a:rPr>
              <a:pPr/>
              <a:t>16/12/2019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9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926" y="6551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3921480-5A65-4983-84A9-E295889DD319}" type="datetimeFigureOut">
              <a:rPr lang="en-GB" smtClean="0">
                <a:solidFill>
                  <a:prstClr val="black"/>
                </a:solidFill>
              </a:rPr>
              <a:pPr/>
              <a:t>16/12/2019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4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E5926-35E2-49ED-A9E2-234739C03F3A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30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23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76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2438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E5926-35E2-49ED-A9E2-234739C03F3A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bgerundetes Rechteck 6"/>
          <p:cNvSpPr/>
          <p:nvPr userDrawn="1"/>
        </p:nvSpPr>
        <p:spPr bwMode="auto">
          <a:xfrm>
            <a:off x="220675" y="6528093"/>
            <a:ext cx="912676" cy="3005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f der gleichen Seite des Rechtecks liegende Ecken abrunden 7"/>
          <p:cNvSpPr/>
          <p:nvPr userDrawn="1"/>
        </p:nvSpPr>
        <p:spPr bwMode="auto">
          <a:xfrm rot="5400000" flipV="1">
            <a:off x="5003707" y="2697465"/>
            <a:ext cx="324037" cy="7956552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f der gleichen Seite des Rechtecks liegende Ecken abrunden 8"/>
          <p:cNvSpPr/>
          <p:nvPr userDrawn="1"/>
        </p:nvSpPr>
        <p:spPr bwMode="auto">
          <a:xfrm rot="16200000" flipV="1">
            <a:off x="-227931" y="357264"/>
            <a:ext cx="648074" cy="166810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f der gleichen Seite des Rechtecks liegende Ecken abrunden 9"/>
          <p:cNvSpPr/>
          <p:nvPr userDrawn="1"/>
        </p:nvSpPr>
        <p:spPr bwMode="auto">
          <a:xfrm rot="5400000" flipV="1">
            <a:off x="4841688" y="-3537606"/>
            <a:ext cx="648074" cy="7956550"/>
          </a:xfrm>
          <a:prstGeom prst="round2SameRect">
            <a:avLst>
              <a:gd name="adj1" fmla="val 7349"/>
              <a:gd name="adj2" fmla="val 0"/>
            </a:avLst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C:\Users\seoane_ant\NaSa\FSM4 Flyer\susana_logotype_cmyk_print_1200dpi-1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1" y="116632"/>
            <a:ext cx="854050" cy="6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f der gleichen Seite des Rechtecks liegende Ecken abrunden 11"/>
          <p:cNvSpPr/>
          <p:nvPr userDrawn="1"/>
        </p:nvSpPr>
        <p:spPr bwMode="auto">
          <a:xfrm rot="16200000" flipV="1">
            <a:off x="-67499" y="6597181"/>
            <a:ext cx="324037" cy="166812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3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6" r:id="rId8"/>
    <p:sldLayoutId id="2147483657" r:id="rId9"/>
    <p:sldLayoutId id="2147483661" r:id="rId10"/>
    <p:sldLayoutId id="2147483674" r:id="rId11"/>
    <p:sldLayoutId id="2147483675" r:id="rId12"/>
    <p:sldLayoutId id="2147483676" r:id="rId1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21480-5A65-4983-84A9-E295889DD31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E5926-35E2-49ED-A9E2-234739C03F3A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bgerundetes Rechteck 6"/>
          <p:cNvSpPr/>
          <p:nvPr userDrawn="1"/>
        </p:nvSpPr>
        <p:spPr bwMode="auto">
          <a:xfrm>
            <a:off x="220675" y="6528093"/>
            <a:ext cx="912676" cy="3005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f der gleichen Seite des Rechtecks liegende Ecken abrunden 7"/>
          <p:cNvSpPr/>
          <p:nvPr userDrawn="1"/>
        </p:nvSpPr>
        <p:spPr bwMode="auto">
          <a:xfrm rot="5400000" flipV="1">
            <a:off x="5003707" y="2697465"/>
            <a:ext cx="324037" cy="7956552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f der gleichen Seite des Rechtecks liegende Ecken abrunden 8"/>
          <p:cNvSpPr/>
          <p:nvPr userDrawn="1"/>
        </p:nvSpPr>
        <p:spPr bwMode="auto">
          <a:xfrm rot="16200000" flipV="1">
            <a:off x="-227931" y="357264"/>
            <a:ext cx="648074" cy="166810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f der gleichen Seite des Rechtecks liegende Ecken abrunden 9"/>
          <p:cNvSpPr/>
          <p:nvPr userDrawn="1"/>
        </p:nvSpPr>
        <p:spPr bwMode="auto">
          <a:xfrm rot="5400000" flipV="1">
            <a:off x="4841688" y="-3537606"/>
            <a:ext cx="648074" cy="7956550"/>
          </a:xfrm>
          <a:prstGeom prst="round2SameRect">
            <a:avLst>
              <a:gd name="adj1" fmla="val 7349"/>
              <a:gd name="adj2" fmla="val 0"/>
            </a:avLst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C:\Users\seoane_ant\NaSa\FSM4 Flyer\susana_logotype_cmyk_print_1200dpi-1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1" y="116632"/>
            <a:ext cx="854050" cy="6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f der gleichen Seite des Rechtecks liegende Ecken abrunden 11"/>
          <p:cNvSpPr/>
          <p:nvPr userDrawn="1"/>
        </p:nvSpPr>
        <p:spPr bwMode="auto">
          <a:xfrm rot="16200000" flipV="1">
            <a:off x="-67499" y="6597181"/>
            <a:ext cx="324037" cy="166812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20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usana.org/en/knowledge-hub/resources-and-publications/library?vbl_3%5B81%5D=81&amp;test" TargetMode="Externa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susana.org/en/knowledge-hub/resources-and-publications/library/details/3503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://www.susana.org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sana.org/en/knowledge-hub/resources-and-publications/library/details/122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usana@giz.d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1218476" y="1582401"/>
            <a:ext cx="66832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kern="0" dirty="0">
                <a:solidFill>
                  <a:prstClr val="black"/>
                </a:solidFill>
              </a:rPr>
              <a:t>3. The </a:t>
            </a:r>
            <a:r>
              <a:rPr lang="en-GB" sz="2800" b="1" kern="0" dirty="0" smtClean="0">
                <a:solidFill>
                  <a:prstClr val="black"/>
                </a:solidFill>
              </a:rPr>
              <a:t>Structure and Governance </a:t>
            </a:r>
            <a:r>
              <a:rPr lang="en-GB" sz="2800" b="1" kern="0" dirty="0">
                <a:solidFill>
                  <a:prstClr val="black"/>
                </a:solidFill>
              </a:rPr>
              <a:t>of SuSanA</a:t>
            </a:r>
          </a:p>
        </p:txBody>
      </p:sp>
      <p:sp>
        <p:nvSpPr>
          <p:cNvPr id="3" name="Textfeld 2"/>
          <p:cNvSpPr txBox="1"/>
          <p:nvPr/>
        </p:nvSpPr>
        <p:spPr bwMode="auto">
          <a:xfrm>
            <a:off x="3277585" y="2093318"/>
            <a:ext cx="25539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kern="0" dirty="0">
                <a:solidFill>
                  <a:prstClr val="black"/>
                </a:solidFill>
              </a:rPr>
              <a:t>The </a:t>
            </a:r>
            <a:r>
              <a:rPr lang="en-GB" sz="2000" b="1" kern="0" dirty="0" smtClean="0">
                <a:solidFill>
                  <a:prstClr val="black"/>
                </a:solidFill>
              </a:rPr>
              <a:t>4 </a:t>
            </a:r>
            <a:r>
              <a:rPr lang="en-GB" sz="2000" b="1" kern="0" dirty="0">
                <a:solidFill>
                  <a:prstClr val="black"/>
                </a:solidFill>
              </a:rPr>
              <a:t>roles of </a:t>
            </a:r>
            <a:r>
              <a:rPr lang="en-GB" sz="2000" b="1" kern="0" dirty="0" err="1">
                <a:solidFill>
                  <a:prstClr val="black"/>
                </a:solidFill>
              </a:rPr>
              <a:t>SuSanA</a:t>
            </a:r>
            <a:r>
              <a:rPr lang="en-GB" sz="2000" b="1" kern="0" dirty="0">
                <a:solidFill>
                  <a:prstClr val="black"/>
                </a:solidFill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kern="0" dirty="0">
                <a:solidFill>
                  <a:prstClr val="black"/>
                </a:solidFill>
              </a:rPr>
              <a:t>What is </a:t>
            </a:r>
            <a:r>
              <a:rPr lang="en-GB" sz="2000" b="1" kern="0" dirty="0" err="1">
                <a:solidFill>
                  <a:prstClr val="black"/>
                </a:solidFill>
              </a:rPr>
              <a:t>SuSanA</a:t>
            </a:r>
            <a:r>
              <a:rPr lang="en-GB" sz="2000" b="1" kern="0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81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Inhaltsplatzhalter 1"/>
          <p:cNvSpPr>
            <a:spLocks noGrp="1"/>
          </p:cNvSpPr>
          <p:nvPr>
            <p:ph idx="1"/>
          </p:nvPr>
        </p:nvSpPr>
        <p:spPr>
          <a:xfrm>
            <a:off x="1187450" y="1700213"/>
            <a:ext cx="3889375" cy="46085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en-US" smtClean="0"/>
              <a:t>It is an excellent entry point for experts in order to understand different disciplines involved in sanitation and to find out why a system approach to sanitation is crucial for sustainability.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de-DE" altLang="en-US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en-US" smtClean="0"/>
              <a:t>You will also find references of further readings, contact persons and institutions from  sectors which might not be your initial field of expertise.</a:t>
            </a:r>
          </a:p>
        </p:txBody>
      </p:sp>
      <p:sp>
        <p:nvSpPr>
          <p:cNvPr id="3072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de-DE" altLang="en-US" smtClean="0"/>
              <a:t>Why should I read it?</a:t>
            </a:r>
          </a:p>
        </p:txBody>
      </p:sp>
      <p:pic>
        <p:nvPicPr>
          <p:cNvPr id="30724" name="Grafik 3" descr="7152299919_9864c9a745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773238"/>
            <a:ext cx="38163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27088" y="944563"/>
            <a:ext cx="7632700" cy="576262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de-DE" altLang="en-US" smtClean="0"/>
              <a:t>Case Studies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014413"/>
            <a:ext cx="34925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715909"/>
              </p:ext>
            </p:extLst>
          </p:nvPr>
        </p:nvGraphicFramePr>
        <p:xfrm>
          <a:off x="163513" y="1406525"/>
          <a:ext cx="5230812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feld 5"/>
          <p:cNvSpPr txBox="1"/>
          <p:nvPr/>
        </p:nvSpPr>
        <p:spPr bwMode="auto">
          <a:xfrm>
            <a:off x="5010272" y="5913438"/>
            <a:ext cx="42803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kern="0" dirty="0">
                <a:solidFill>
                  <a:prstClr val="black"/>
                </a:solidFill>
              </a:rPr>
              <a:t>Date: 21 </a:t>
            </a:r>
            <a:r>
              <a:rPr lang="de-DE" sz="1200" b="1" kern="0" dirty="0" smtClean="0">
                <a:solidFill>
                  <a:prstClr val="black"/>
                </a:solidFill>
              </a:rPr>
              <a:t>November 2017</a:t>
            </a:r>
            <a:endParaRPr lang="de-DE" sz="1200" b="1" kern="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kern="0" dirty="0">
                <a:solidFill>
                  <a:prstClr val="black"/>
                </a:solidFill>
              </a:rPr>
              <a:t>Source: </a:t>
            </a:r>
            <a:r>
              <a:rPr lang="de-DE" sz="1200" b="1" kern="0" dirty="0">
                <a:hlinkClick r:id="rId5"/>
              </a:rPr>
              <a:t>https://</a:t>
            </a:r>
            <a:r>
              <a:rPr lang="de-DE" sz="1200" b="1" kern="0" dirty="0" smtClean="0">
                <a:hlinkClick r:id="rId5"/>
              </a:rPr>
              <a:t>www.susana.org/en/knowledge-hub/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kern="0" dirty="0" err="1" smtClean="0">
                <a:hlinkClick r:id="rId5"/>
              </a:rPr>
              <a:t>resources-and-publications</a:t>
            </a:r>
            <a:r>
              <a:rPr lang="de-DE" sz="1200" b="1" kern="0" dirty="0" smtClean="0">
                <a:hlinkClick r:id="rId5"/>
              </a:rPr>
              <a:t>/library?vbl_3%5B81%5D=81&amp;test</a:t>
            </a:r>
            <a:r>
              <a:rPr lang="de-DE" sz="1200" b="1" kern="0" dirty="0" smtClean="0"/>
              <a:t>=  </a:t>
            </a:r>
            <a:endParaRPr lang="de-DE" sz="1200" b="1" kern="0" dirty="0"/>
          </a:p>
        </p:txBody>
      </p:sp>
    </p:spTree>
    <p:extLst>
      <p:ext uri="{BB962C8B-B14F-4D97-AF65-F5344CB8AC3E}">
        <p14:creationId xmlns:p14="http://schemas.microsoft.com/office/powerpoint/2010/main" val="17699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6" y="908720"/>
            <a:ext cx="8866004" cy="49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GB" altLang="en-US" smtClean="0"/>
              <a:t>Costs and economics</a:t>
            </a:r>
          </a:p>
          <a:p>
            <a:pPr marL="857250" lvl="1" indent="-457200"/>
            <a:r>
              <a:rPr lang="en-GB" altLang="en-US" smtClean="0"/>
              <a:t>Investment, operation and maintenance costs</a:t>
            </a:r>
          </a:p>
          <a:p>
            <a:pPr marL="857250" lvl="1" indent="-457200"/>
            <a:r>
              <a:rPr lang="en-GB" altLang="en-US" smtClean="0"/>
              <a:t>Subsidies</a:t>
            </a:r>
          </a:p>
          <a:p>
            <a:pPr marL="857250" lvl="1" indent="-457200"/>
            <a:r>
              <a:rPr lang="en-GB" altLang="en-US" smtClean="0"/>
              <a:t>System of financing the collection-treatment-use chain</a:t>
            </a:r>
          </a:p>
          <a:p>
            <a:pPr marL="857250" lvl="1" indent="-457200"/>
            <a:endParaRPr lang="en-GB" altLang="en-US" smtClean="0"/>
          </a:p>
          <a:p>
            <a:pPr marL="457200" indent="-457200"/>
            <a:r>
              <a:rPr lang="en-GB" altLang="en-US" smtClean="0"/>
              <a:t>Operation and maintenance</a:t>
            </a:r>
          </a:p>
          <a:p>
            <a:pPr marL="857250" lvl="1" indent="-457200"/>
            <a:r>
              <a:rPr lang="en-GB" altLang="en-US" smtClean="0"/>
              <a:t>Management system</a:t>
            </a:r>
          </a:p>
          <a:p>
            <a:pPr marL="857250" lvl="1" indent="-457200"/>
            <a:r>
              <a:rPr lang="en-GB" altLang="en-US" smtClean="0"/>
              <a:t>Allocation of responsibilities</a:t>
            </a:r>
          </a:p>
          <a:p>
            <a:pPr marL="857250" lvl="1" indent="-457200"/>
            <a:r>
              <a:rPr lang="en-GB" altLang="en-US" smtClean="0"/>
              <a:t>Collection of fees</a:t>
            </a:r>
          </a:p>
          <a:p>
            <a:pPr marL="857250" lvl="1" indent="-457200"/>
            <a:r>
              <a:rPr lang="en-GB" altLang="en-US" smtClean="0"/>
              <a:t>Who performs the maintenance (women / men)</a:t>
            </a:r>
          </a:p>
          <a:p>
            <a:pPr marL="857250" lvl="1" indent="-457200"/>
            <a:r>
              <a:rPr lang="en-GB" altLang="en-US" smtClean="0"/>
              <a:t>How is the system used</a:t>
            </a:r>
          </a:p>
          <a:p>
            <a:pPr marL="857250" lvl="1" indent="-457200">
              <a:buFont typeface="Wingdings" pitchFamily="2" charset="2"/>
              <a:buNone/>
            </a:pPr>
            <a:endParaRPr lang="en-GB" altLang="en-US" smtClean="0"/>
          </a:p>
        </p:txBody>
      </p:sp>
      <p:sp>
        <p:nvSpPr>
          <p:cNvPr id="33795" name="Textplatzhalt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>
              <a:buFont typeface="Times" charset="0"/>
              <a:buNone/>
            </a:pPr>
            <a:r>
              <a:rPr lang="en-GB" altLang="en-US" smtClean="0"/>
              <a:t>Key points addressed in each SuSanA case study (1/2)</a:t>
            </a:r>
          </a:p>
        </p:txBody>
      </p:sp>
    </p:spTree>
    <p:extLst>
      <p:ext uri="{BB962C8B-B14F-4D97-AF65-F5344CB8AC3E}">
        <p14:creationId xmlns:p14="http://schemas.microsoft.com/office/powerpoint/2010/main" val="22851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GB" altLang="en-US" smtClean="0"/>
              <a:t>Practical experience and lessons learnt</a:t>
            </a:r>
          </a:p>
          <a:p>
            <a:pPr marL="857250" lvl="1" indent="-457200"/>
            <a:r>
              <a:rPr lang="en-GB" altLang="en-US" smtClean="0"/>
              <a:t>Acceptance, technical aspects, impact on stakeholders, gender issues, mistakes made, learning experiences</a:t>
            </a:r>
          </a:p>
          <a:p>
            <a:pPr marL="857250" lvl="1" indent="-457200"/>
            <a:r>
              <a:rPr lang="en-GB" altLang="en-US" smtClean="0"/>
              <a:t>Analysis of problems encountered and obstacles</a:t>
            </a:r>
          </a:p>
          <a:p>
            <a:pPr marL="857250" lvl="1" indent="-457200"/>
            <a:r>
              <a:rPr lang="en-GB" altLang="en-US" smtClean="0"/>
              <a:t>Improvement suggestions </a:t>
            </a:r>
          </a:p>
          <a:p>
            <a:pPr marL="857250" lvl="1" indent="-457200"/>
            <a:endParaRPr lang="en-GB" altLang="en-US" smtClean="0"/>
          </a:p>
          <a:p>
            <a:pPr marL="457200" indent="-457200"/>
            <a:r>
              <a:rPr lang="en-GB" altLang="en-US" smtClean="0"/>
              <a:t>Sustainability assessment and long-term impacts</a:t>
            </a:r>
          </a:p>
          <a:p>
            <a:pPr marL="857250" lvl="1" indent="-457200"/>
            <a:r>
              <a:rPr lang="en-GB" altLang="en-US" smtClean="0"/>
              <a:t>Qualitative assessment of sustainability based on the SuSanA five criteria for sustainability</a:t>
            </a:r>
          </a:p>
          <a:p>
            <a:pPr marL="857250" lvl="1" indent="-457200"/>
            <a:r>
              <a:rPr lang="en-GB" altLang="en-US" smtClean="0"/>
              <a:t>Rating for different areas of the sustainability chain (collection, transport, treatment, recovery)</a:t>
            </a:r>
          </a:p>
          <a:p>
            <a:pPr marL="857250" lvl="1" indent="-457200"/>
            <a:r>
              <a:rPr lang="en-GB" altLang="en-US" smtClean="0"/>
              <a:t>Simplified evaluation scheme</a:t>
            </a:r>
          </a:p>
          <a:p>
            <a:pPr marL="857250" lvl="1" indent="-457200">
              <a:buFont typeface="Wingdings" pitchFamily="2" charset="2"/>
              <a:buNone/>
            </a:pPr>
            <a:endParaRPr lang="en-GB" altLang="en-US" smtClean="0"/>
          </a:p>
        </p:txBody>
      </p:sp>
      <p:sp>
        <p:nvSpPr>
          <p:cNvPr id="34819" name="Textplatzhalt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Times" charset="0"/>
              <a:buNone/>
            </a:pPr>
            <a:r>
              <a:rPr lang="en-GB" altLang="en-US" smtClean="0"/>
              <a:t>Key questions to be asked in SuSanA case studies (2/2)</a:t>
            </a:r>
          </a:p>
        </p:txBody>
      </p:sp>
    </p:spTree>
    <p:extLst>
      <p:ext uri="{BB962C8B-B14F-4D97-AF65-F5344CB8AC3E}">
        <p14:creationId xmlns:p14="http://schemas.microsoft.com/office/powerpoint/2010/main" val="20426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Inhaltsplatzhalter 1"/>
          <p:cNvSpPr>
            <a:spLocks noGrp="1"/>
          </p:cNvSpPr>
          <p:nvPr>
            <p:ph idx="1"/>
          </p:nvPr>
        </p:nvSpPr>
        <p:spPr>
          <a:xfrm>
            <a:off x="607332" y="1560132"/>
            <a:ext cx="5485737" cy="4608512"/>
          </a:xfrm>
        </p:spPr>
        <p:txBody>
          <a:bodyPr/>
          <a:lstStyle/>
          <a:p>
            <a:pPr marL="457200" indent="-457200"/>
            <a:r>
              <a:rPr lang="en-GB" altLang="en-US" dirty="0" smtClean="0"/>
              <a:t>Selected sanitation projects reported on how SuSanA had influenced the work carried out</a:t>
            </a:r>
          </a:p>
          <a:p>
            <a:pPr marL="457200" indent="-457200"/>
            <a:r>
              <a:rPr lang="en-US" altLang="en-US" dirty="0" smtClean="0"/>
              <a:t>These indicated </a:t>
            </a:r>
            <a:r>
              <a:rPr lang="en-US" altLang="en-US" dirty="0"/>
              <a:t>that SuSanA can have a far-reaching effect providing expertise, </a:t>
            </a:r>
            <a:r>
              <a:rPr lang="en-US" altLang="en-US" dirty="0" err="1"/>
              <a:t>convenor</a:t>
            </a:r>
            <a:r>
              <a:rPr lang="en-US" altLang="en-US" dirty="0"/>
              <a:t> </a:t>
            </a:r>
            <a:r>
              <a:rPr lang="en-US" altLang="en-US" dirty="0" smtClean="0"/>
              <a:t>of </a:t>
            </a:r>
            <a:r>
              <a:rPr lang="en-US" altLang="en-US" dirty="0"/>
              <a:t>meetings, a source of online information, networked contacts, discussion platform and a place to disseminate reports and publications</a:t>
            </a:r>
            <a:r>
              <a:rPr lang="en-US" altLang="en-US" dirty="0" smtClean="0"/>
              <a:t>.</a:t>
            </a:r>
          </a:p>
          <a:p>
            <a:pPr marL="457200" indent="-457200"/>
            <a:r>
              <a:rPr lang="en-US" altLang="en-US" dirty="0"/>
              <a:t>All case stories can be found in the library: </a:t>
            </a:r>
            <a:r>
              <a:rPr lang="en-US" altLang="en-US" dirty="0">
                <a:hlinkClick r:id="rId2"/>
              </a:rPr>
              <a:t>https://</a:t>
            </a:r>
            <a:r>
              <a:rPr lang="en-US" altLang="en-US" dirty="0" smtClean="0">
                <a:hlinkClick r:id="rId2"/>
              </a:rPr>
              <a:t>www.susana.org/en/knowledge-hub/resources-and-publications/library/details/3503</a:t>
            </a:r>
            <a:r>
              <a:rPr lang="en-US" altLang="en-US" dirty="0" smtClean="0"/>
              <a:t> </a:t>
            </a:r>
            <a:endParaRPr lang="en-GB" altLang="en-US" dirty="0" smtClean="0"/>
          </a:p>
          <a:p>
            <a:pPr marL="857250" lvl="1" indent="-457200">
              <a:buFont typeface="Wingdings" pitchFamily="2" charset="2"/>
              <a:buNone/>
            </a:pPr>
            <a:endParaRPr lang="en-GB" altLang="en-US" dirty="0" smtClean="0"/>
          </a:p>
        </p:txBody>
      </p:sp>
      <p:sp>
        <p:nvSpPr>
          <p:cNvPr id="34819" name="Textplatzhalt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Times" charset="0"/>
              <a:buNone/>
            </a:pPr>
            <a:r>
              <a:rPr lang="en-GB" altLang="en-US" dirty="0" smtClean="0"/>
              <a:t>SuSanA impact stories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578" y="1990023"/>
            <a:ext cx="2797742" cy="39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statemen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7" y="1774825"/>
            <a:ext cx="2127250" cy="2949575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A1A1A1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1989138"/>
            <a:ext cx="4751387" cy="43195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dirty="0" smtClean="0">
                <a:solidFill>
                  <a:srgbClr val="000000"/>
                </a:solidFill>
              </a:rPr>
              <a:t>...through a collection of resource materials related to this policy dialogue, e.g.: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rgbClr val="000000"/>
                </a:solidFill>
              </a:rPr>
              <a:t>Website with extensive library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rgbClr val="000000"/>
                </a:solidFill>
              </a:rPr>
              <a:t>Case study collection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GB" altLang="en-US" dirty="0" smtClean="0"/>
              <a:t>… </a:t>
            </a:r>
            <a:r>
              <a:rPr lang="en-GB" altLang="en-US" dirty="0" smtClean="0">
                <a:solidFill>
                  <a:srgbClr val="000000"/>
                </a:solidFill>
              </a:rPr>
              <a:t>through its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altLang="en-US" dirty="0" smtClean="0"/>
              <a:t>Vision documents </a:t>
            </a:r>
            <a:r>
              <a:rPr lang="en-GB" altLang="en-US" dirty="0" smtClean="0">
                <a:solidFill>
                  <a:srgbClr val="000000"/>
                </a:solidFill>
              </a:rPr>
              <a:t>and joint road map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rgbClr val="000000"/>
                </a:solidFill>
              </a:rPr>
              <a:t>Fact sheets from several working groups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rgbClr val="000000"/>
                </a:solidFill>
              </a:rPr>
              <a:t>Contributions to conferences and events</a:t>
            </a:r>
          </a:p>
          <a:p>
            <a:pPr marL="0" indent="0" eaLnBrk="1" hangingPunct="1">
              <a:lnSpc>
                <a:spcPct val="90000"/>
              </a:lnSpc>
              <a:buFont typeface="Times" charset="0"/>
              <a:buNone/>
            </a:pPr>
            <a:endParaRPr lang="en-GB" altLang="en-US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36868" name="Textplatzhalt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Times" charset="0"/>
              <a:buNone/>
            </a:pPr>
            <a:r>
              <a:rPr lang="en-GB" altLang="en-US" dirty="0" smtClean="0"/>
              <a:t>(3) </a:t>
            </a:r>
            <a:r>
              <a:rPr lang="en-GB" altLang="en-US" dirty="0" err="1" smtClean="0"/>
              <a:t>SuSanA</a:t>
            </a:r>
            <a:r>
              <a:rPr lang="en-GB" altLang="en-US" dirty="0" smtClean="0"/>
              <a:t> contributes to the policy dialogue</a:t>
            </a:r>
            <a:endParaRPr lang="de-DE" altLang="en-US" dirty="0" smtClean="0"/>
          </a:p>
        </p:txBody>
      </p:sp>
      <p:pic>
        <p:nvPicPr>
          <p:cNvPr id="36870" name="Picture 4" descr="en-susana-food-security-factsheet-2008-02-0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02" y="3500437"/>
            <a:ext cx="1728787" cy="2447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529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nhaltsplatzhalter 8"/>
          <p:cNvSpPr>
            <a:spLocks noGrp="1"/>
          </p:cNvSpPr>
          <p:nvPr>
            <p:ph idx="1"/>
          </p:nvPr>
        </p:nvSpPr>
        <p:spPr>
          <a:xfrm>
            <a:off x="1171482" y="1556792"/>
            <a:ext cx="7632700" cy="4897139"/>
          </a:xfrm>
        </p:spPr>
        <p:txBody>
          <a:bodyPr>
            <a:normAutofit lnSpcReduction="10000"/>
          </a:bodyPr>
          <a:lstStyle/>
          <a:p>
            <a:pPr marL="441325" indent="-304800">
              <a:buFont typeface="Wingdings" pitchFamily="2" charset="2"/>
              <a:buNone/>
            </a:pPr>
            <a:r>
              <a:rPr lang="en-GB" altLang="en-US" dirty="0" smtClean="0">
                <a:solidFill>
                  <a:srgbClr val="000000"/>
                </a:solidFill>
              </a:rPr>
              <a:t>Thirteen working groups:</a:t>
            </a:r>
          </a:p>
          <a:p>
            <a:pPr marL="441325" indent="-304800">
              <a:buFont typeface="Times" charset="0"/>
              <a:buAutoNum type="arabicPeriod"/>
            </a:pPr>
            <a:r>
              <a:rPr lang="en-GB" altLang="en-US" sz="1800" dirty="0" smtClean="0">
                <a:solidFill>
                  <a:srgbClr val="000000"/>
                </a:solidFill>
              </a:rPr>
              <a:t> Capacity development </a:t>
            </a:r>
          </a:p>
          <a:p>
            <a:pPr marL="441325" indent="-304800">
              <a:buFont typeface="Times" charset="0"/>
              <a:buAutoNum type="arabicPeriod"/>
            </a:pPr>
            <a:r>
              <a:rPr lang="en-GB" altLang="en-US" sz="1800" dirty="0" smtClean="0">
                <a:solidFill>
                  <a:srgbClr val="000000"/>
                </a:solidFill>
              </a:rPr>
              <a:t> Market development</a:t>
            </a:r>
          </a:p>
          <a:p>
            <a:pPr marL="441325" indent="-304800">
              <a:buFont typeface="Times" charset="0"/>
              <a:buAutoNum type="arabicPeriod"/>
            </a:pPr>
            <a:r>
              <a:rPr lang="en-GB" altLang="en-US" sz="1800" dirty="0" smtClean="0">
                <a:solidFill>
                  <a:srgbClr val="000000"/>
                </a:solidFill>
              </a:rPr>
              <a:t> Renewable energies and climate change</a:t>
            </a:r>
          </a:p>
          <a:p>
            <a:pPr marL="441325" indent="-304800">
              <a:buFont typeface="Times" charset="0"/>
              <a:buAutoNum type="arabicPeriod"/>
            </a:pPr>
            <a:r>
              <a:rPr lang="en-GB" altLang="en-US" sz="1800" dirty="0" smtClean="0">
                <a:solidFill>
                  <a:srgbClr val="000000"/>
                </a:solidFill>
              </a:rPr>
              <a:t> Sanitation systems and technology options</a:t>
            </a:r>
          </a:p>
          <a:p>
            <a:pPr marL="441325" indent="-304800">
              <a:buFont typeface="Times" charset="0"/>
              <a:buAutoNum type="arabicPeriod"/>
            </a:pPr>
            <a:r>
              <a:rPr lang="en-GB" altLang="en-US" sz="1800" dirty="0" smtClean="0">
                <a:solidFill>
                  <a:srgbClr val="000000"/>
                </a:solidFill>
              </a:rPr>
              <a:t> Food security and productive sanitation systems</a:t>
            </a:r>
          </a:p>
          <a:p>
            <a:pPr marL="441325" indent="-304800">
              <a:buFont typeface="Times" charset="0"/>
              <a:buAutoNum type="arabicPeriod"/>
            </a:pPr>
            <a:r>
              <a:rPr lang="en-GB" altLang="en-US" sz="1800" dirty="0" smtClean="0">
                <a:solidFill>
                  <a:srgbClr val="000000"/>
                </a:solidFill>
              </a:rPr>
              <a:t> Cities</a:t>
            </a:r>
          </a:p>
          <a:p>
            <a:pPr marL="441325" indent="-304800">
              <a:buFont typeface="Times" charset="0"/>
              <a:buAutoNum type="arabicPeriod"/>
            </a:pPr>
            <a:r>
              <a:rPr lang="en-GB" altLang="en-US" sz="1800" dirty="0">
                <a:solidFill>
                  <a:srgbClr val="000000"/>
                </a:solidFill>
              </a:rPr>
              <a:t> </a:t>
            </a:r>
            <a:r>
              <a:rPr lang="en-GB" altLang="en-US" sz="1800" dirty="0" smtClean="0">
                <a:solidFill>
                  <a:srgbClr val="000000"/>
                </a:solidFill>
              </a:rPr>
              <a:t>Sustainable WASH in institutions and gender equality</a:t>
            </a:r>
          </a:p>
          <a:p>
            <a:pPr marL="441325" indent="-304800">
              <a:buFont typeface="Times" charset="0"/>
              <a:buAutoNum type="arabicPeriod"/>
            </a:pPr>
            <a:r>
              <a:rPr lang="en-GB" altLang="en-US" sz="1800" dirty="0" smtClean="0">
                <a:solidFill>
                  <a:srgbClr val="000000"/>
                </a:solidFill>
              </a:rPr>
              <a:t> Emergency and reconstruction situations</a:t>
            </a:r>
          </a:p>
          <a:p>
            <a:pPr marL="441325" indent="-304800">
              <a:buFont typeface="Times" charset="0"/>
              <a:buAutoNum type="arabicPeriod"/>
            </a:pPr>
            <a:r>
              <a:rPr lang="en-GB" altLang="en-US" sz="1800" dirty="0">
                <a:solidFill>
                  <a:srgbClr val="000000"/>
                </a:solidFill>
              </a:rPr>
              <a:t> </a:t>
            </a:r>
            <a:r>
              <a:rPr lang="en-GB" altLang="en-US" sz="1800" dirty="0" smtClean="0">
                <a:solidFill>
                  <a:srgbClr val="000000"/>
                </a:solidFill>
              </a:rPr>
              <a:t>Public awareness, advocacy and civil society engagement</a:t>
            </a:r>
          </a:p>
          <a:p>
            <a:pPr marL="441325" indent="-304800">
              <a:buFont typeface="Times" charset="0"/>
              <a:buAutoNum type="arabicPeriod"/>
            </a:pPr>
            <a:r>
              <a:rPr lang="en-GB" altLang="en-US" sz="1800" dirty="0" smtClean="0">
                <a:solidFill>
                  <a:srgbClr val="000000"/>
                </a:solidFill>
              </a:rPr>
              <a:t> Operation, maintenance and sustainable services</a:t>
            </a:r>
          </a:p>
          <a:p>
            <a:pPr marL="441325" indent="-304800">
              <a:buFont typeface="Times" charset="0"/>
              <a:buAutoNum type="arabicPeriod"/>
            </a:pPr>
            <a:r>
              <a:rPr lang="en-GB" altLang="en-US" sz="1800" dirty="0" smtClean="0">
                <a:solidFill>
                  <a:srgbClr val="000000"/>
                </a:solidFill>
              </a:rPr>
              <a:t> Groundwater protection</a:t>
            </a:r>
          </a:p>
          <a:p>
            <a:pPr marL="441325" indent="-304800">
              <a:buFont typeface="Times" charset="0"/>
              <a:buAutoNum type="arabicPeriod"/>
            </a:pPr>
            <a:r>
              <a:rPr lang="de-DE" altLang="en-US" sz="1800" dirty="0" smtClean="0">
                <a:solidFill>
                  <a:srgbClr val="000000"/>
                </a:solidFill>
              </a:rPr>
              <a:t> WASH </a:t>
            </a:r>
            <a:r>
              <a:rPr lang="de-DE" altLang="en-US" sz="1800" dirty="0" err="1" smtClean="0">
                <a:solidFill>
                  <a:srgbClr val="000000"/>
                </a:solidFill>
              </a:rPr>
              <a:t>and</a:t>
            </a:r>
            <a:r>
              <a:rPr lang="de-DE" altLang="en-US" sz="1800" dirty="0" smtClean="0">
                <a:solidFill>
                  <a:srgbClr val="000000"/>
                </a:solidFill>
              </a:rPr>
              <a:t> </a:t>
            </a:r>
            <a:r>
              <a:rPr lang="de-DE" altLang="en-US" sz="1800" dirty="0" err="1" smtClean="0">
                <a:solidFill>
                  <a:srgbClr val="000000"/>
                </a:solidFill>
              </a:rPr>
              <a:t>nutrition</a:t>
            </a:r>
            <a:endParaRPr lang="de-DE" altLang="en-US" sz="1800" dirty="0" smtClean="0">
              <a:solidFill>
                <a:srgbClr val="000000"/>
              </a:solidFill>
            </a:endParaRPr>
          </a:p>
          <a:p>
            <a:pPr marL="441325" indent="-304800">
              <a:buFont typeface="Times" charset="0"/>
              <a:buAutoNum type="arabicPeriod"/>
            </a:pPr>
            <a:r>
              <a:rPr lang="en-GB" altLang="en-US" sz="1800" dirty="0" smtClean="0">
                <a:solidFill>
                  <a:srgbClr val="000000"/>
                </a:solidFill>
              </a:rPr>
              <a:t> Behaviour change</a:t>
            </a:r>
          </a:p>
          <a:p>
            <a:pPr marL="441325" indent="-304800">
              <a:spcBef>
                <a:spcPct val="20000"/>
              </a:spcBef>
              <a:buSzPct val="130000"/>
              <a:buFont typeface="Wingdings" pitchFamily="2" charset="2"/>
              <a:buNone/>
            </a:pPr>
            <a:r>
              <a:rPr lang="en-GB" altLang="en-US" sz="1800" dirty="0" smtClean="0">
                <a:solidFill>
                  <a:srgbClr val="000000"/>
                </a:solidFill>
              </a:rPr>
              <a:t>		</a:t>
            </a:r>
          </a:p>
          <a:p>
            <a:pPr marL="441325" indent="-304800">
              <a:spcBef>
                <a:spcPct val="20000"/>
              </a:spcBef>
              <a:buSzPct val="130000"/>
              <a:buFont typeface="Wingdings" pitchFamily="2" charset="2"/>
              <a:buNone/>
            </a:pPr>
            <a:r>
              <a:rPr lang="en-GB" altLang="en-US" sz="1800" dirty="0" smtClean="0">
                <a:solidFill>
                  <a:srgbClr val="000000"/>
                </a:solidFill>
              </a:rPr>
              <a:t>	</a:t>
            </a:r>
          </a:p>
          <a:p>
            <a:pPr marL="441325" indent="-304800"/>
            <a:endParaRPr lang="de-DE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en-GB" altLang="en-US" dirty="0" smtClean="0"/>
              <a:t>(4) </a:t>
            </a:r>
            <a:r>
              <a:rPr lang="en-GB" altLang="en-US" dirty="0" err="1" smtClean="0"/>
              <a:t>SuSanA</a:t>
            </a:r>
            <a:r>
              <a:rPr lang="en-GB" altLang="en-US" dirty="0" smtClean="0"/>
              <a:t> is a working platform</a:t>
            </a:r>
          </a:p>
        </p:txBody>
      </p:sp>
    </p:spTree>
    <p:extLst>
      <p:ext uri="{BB962C8B-B14F-4D97-AF65-F5344CB8AC3E}">
        <p14:creationId xmlns:p14="http://schemas.microsoft.com/office/powerpoint/2010/main" val="2286414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187624" y="880804"/>
            <a:ext cx="7632700" cy="576263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de-DE" altLang="en-US" dirty="0" smtClean="0"/>
              <a:t>Mailing </a:t>
            </a:r>
            <a:r>
              <a:rPr lang="de-DE" altLang="en-US" dirty="0" err="1" smtClean="0"/>
              <a:t>list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members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working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group</a:t>
            </a:r>
            <a:endParaRPr lang="en-US" altLang="en-US" dirty="0" smtClean="0"/>
          </a:p>
        </p:txBody>
      </p:sp>
      <p:sp>
        <p:nvSpPr>
          <p:cNvPr id="7" name="TextovéPole 5"/>
          <p:cNvSpPr txBox="1"/>
          <p:nvPr/>
        </p:nvSpPr>
        <p:spPr bwMode="auto">
          <a:xfrm>
            <a:off x="5727976" y="6086262"/>
            <a:ext cx="284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Date: </a:t>
            </a:r>
            <a:r>
              <a:rPr lang="en-US" sz="1200" b="1" kern="0" dirty="0" smtClean="0">
                <a:solidFill>
                  <a:srgbClr val="000000"/>
                </a:solidFill>
              </a:rPr>
              <a:t>9 October 2019</a:t>
            </a:r>
            <a:endParaRPr lang="en-US" sz="1200" b="1" kern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Source: </a:t>
            </a:r>
            <a:r>
              <a:rPr lang="en-US" sz="1200" b="1" kern="0" dirty="0">
                <a:solidFill>
                  <a:srgbClr val="000000"/>
                </a:solidFill>
                <a:hlinkClick r:id="rId2"/>
              </a:rPr>
              <a:t>www.susana.org</a:t>
            </a:r>
            <a:r>
              <a:rPr lang="en-US" sz="1200" b="1" kern="0" dirty="0">
                <a:solidFill>
                  <a:srgbClr val="000000"/>
                </a:solidFill>
              </a:rPr>
              <a:t> – User overview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486371"/>
              </p:ext>
            </p:extLst>
          </p:nvPr>
        </p:nvGraphicFramePr>
        <p:xfrm>
          <a:off x="1007571" y="1678545"/>
          <a:ext cx="7562850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19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46907" y="747783"/>
            <a:ext cx="6364288" cy="5762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b="1" dirty="0">
                <a:latin typeface="+mn-lt"/>
                <a:ea typeface="+mn-ea"/>
                <a:cs typeface="+mn-cs"/>
              </a:rPr>
              <a:t>Structure</a:t>
            </a:r>
            <a:r>
              <a:rPr lang="en-US" altLang="en-US" sz="2400" b="1" dirty="0" smtClean="0"/>
              <a:t> </a:t>
            </a:r>
            <a:r>
              <a:rPr lang="en-US" altLang="en-US" sz="2400" b="1" dirty="0">
                <a:latin typeface="+mn-lt"/>
                <a:ea typeface="+mn-ea"/>
                <a:cs typeface="+mn-cs"/>
              </a:rPr>
              <a:t>of</a:t>
            </a:r>
            <a:r>
              <a:rPr lang="en-US" altLang="en-US" sz="2400" b="1" dirty="0" smtClean="0"/>
              <a:t> </a:t>
            </a:r>
            <a:r>
              <a:rPr lang="en-US" altLang="en-US" sz="2400" b="1" dirty="0">
                <a:latin typeface="+mn-lt"/>
                <a:ea typeface="+mn-ea"/>
                <a:cs typeface="+mn-cs"/>
              </a:rPr>
              <a:t>SuSanA</a:t>
            </a:r>
          </a:p>
        </p:txBody>
      </p:sp>
      <p:sp>
        <p:nvSpPr>
          <p:cNvPr id="17411" name="Textfeld 129"/>
          <p:cNvSpPr txBox="1">
            <a:spLocks noChangeArrowheads="1"/>
          </p:cNvSpPr>
          <p:nvPr/>
        </p:nvSpPr>
        <p:spPr bwMode="auto">
          <a:xfrm>
            <a:off x="2573338" y="1125538"/>
            <a:ext cx="3997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</a:rPr>
              <a:t>SuSanA members and partner organisations</a:t>
            </a:r>
          </a:p>
        </p:txBody>
      </p:sp>
      <p:grpSp>
        <p:nvGrpSpPr>
          <p:cNvPr id="17412" name="Gruppieren 3"/>
          <p:cNvGrpSpPr>
            <a:grpSpLocks/>
          </p:cNvGrpSpPr>
          <p:nvPr/>
        </p:nvGrpSpPr>
        <p:grpSpPr bwMode="auto">
          <a:xfrm>
            <a:off x="228600" y="5229225"/>
            <a:ext cx="6781800" cy="1295400"/>
            <a:chOff x="228600" y="5410200"/>
            <a:chExt cx="6553200" cy="1143000"/>
          </a:xfrm>
        </p:grpSpPr>
        <p:sp>
          <p:nvSpPr>
            <p:cNvPr id="17496" name="Abgerundetes Rechteck 120"/>
            <p:cNvSpPr>
              <a:spLocks noChangeArrowheads="1"/>
            </p:cNvSpPr>
            <p:nvPr/>
          </p:nvSpPr>
          <p:spPr bwMode="auto">
            <a:xfrm>
              <a:off x="382588" y="5500540"/>
              <a:ext cx="2057400" cy="997098"/>
            </a:xfrm>
            <a:prstGeom prst="roundRect">
              <a:avLst>
                <a:gd name="adj" fmla="val 8773"/>
              </a:avLst>
            </a:prstGeom>
            <a:solidFill>
              <a:srgbClr val="B5D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Clr>
                  <a:schemeClr val="folHlink"/>
                </a:buClr>
                <a:buSzPct val="120000"/>
                <a:buFont typeface="Times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spcAft>
                  <a:spcPts val="300"/>
                </a:spcAft>
                <a:buClr>
                  <a:schemeClr val="folHlink"/>
                </a:buClr>
                <a:buSzPct val="120000"/>
                <a:buFont typeface="Times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1600" b="1" smtClean="0">
                  <a:solidFill>
                    <a:srgbClr val="19194D"/>
                  </a:solidFill>
                </a:rPr>
                <a:t>WG outputs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800" b="1" smtClean="0">
                <a:solidFill>
                  <a:srgbClr val="1919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1200" b="1" smtClean="0">
                  <a:solidFill>
                    <a:srgbClr val="19194D"/>
                  </a:solidFill>
                </a:rPr>
                <a:t>Advancing thematic dialog, factsheets, publications, seminars</a:t>
              </a:r>
              <a:endParaRPr lang="de-DE" altLang="en-US" sz="1200" b="1" smtClean="0">
                <a:solidFill>
                  <a:srgbClr val="19194D"/>
                </a:solidFill>
              </a:endParaRPr>
            </a:p>
          </p:txBody>
        </p:sp>
        <p:sp>
          <p:nvSpPr>
            <p:cNvPr id="17497" name="Abgerundetes Rechteck 135"/>
            <p:cNvSpPr>
              <a:spLocks noChangeArrowheads="1"/>
            </p:cNvSpPr>
            <p:nvPr/>
          </p:nvSpPr>
          <p:spPr bwMode="auto">
            <a:xfrm>
              <a:off x="2527300" y="5500540"/>
              <a:ext cx="1658938" cy="997098"/>
            </a:xfrm>
            <a:prstGeom prst="roundRect">
              <a:avLst>
                <a:gd name="adj" fmla="val 8773"/>
              </a:avLst>
            </a:prstGeom>
            <a:solidFill>
              <a:srgbClr val="B5D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Clr>
                  <a:schemeClr val="folHlink"/>
                </a:buClr>
                <a:buSzPct val="120000"/>
                <a:buFont typeface="Times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spcAft>
                  <a:spcPts val="300"/>
                </a:spcAft>
                <a:buClr>
                  <a:schemeClr val="folHlink"/>
                </a:buClr>
                <a:buSzPct val="120000"/>
                <a:buFont typeface="Times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1600" b="1" smtClean="0">
                  <a:solidFill>
                    <a:srgbClr val="19194D"/>
                  </a:solidFill>
                </a:rPr>
                <a:t>Vision document</a:t>
              </a:r>
            </a:p>
          </p:txBody>
        </p:sp>
        <p:sp>
          <p:nvSpPr>
            <p:cNvPr id="17498" name="Abgerundetes Rechteck 136"/>
            <p:cNvSpPr>
              <a:spLocks noChangeArrowheads="1"/>
            </p:cNvSpPr>
            <p:nvPr/>
          </p:nvSpPr>
          <p:spPr bwMode="auto">
            <a:xfrm>
              <a:off x="4283968" y="5500540"/>
              <a:ext cx="2419350" cy="997098"/>
            </a:xfrm>
            <a:prstGeom prst="roundRect">
              <a:avLst>
                <a:gd name="adj" fmla="val 8773"/>
              </a:avLst>
            </a:prstGeom>
            <a:solidFill>
              <a:srgbClr val="B5D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Clr>
                  <a:schemeClr val="folHlink"/>
                </a:buClr>
                <a:buSzPct val="120000"/>
                <a:buFont typeface="Times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spcAft>
                  <a:spcPts val="300"/>
                </a:spcAft>
                <a:buClr>
                  <a:schemeClr val="folHlink"/>
                </a:buClr>
                <a:buSzPct val="120000"/>
                <a:buFont typeface="Times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1600" b="1" smtClean="0">
                  <a:solidFill>
                    <a:srgbClr val="19194D"/>
                  </a:solidFill>
                </a:rPr>
                <a:t>Strategic direction for Alliance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800" b="1" smtClean="0">
                <a:solidFill>
                  <a:srgbClr val="1919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1200" b="1" smtClean="0">
                  <a:solidFill>
                    <a:srgbClr val="19194D"/>
                  </a:solidFill>
                </a:rPr>
                <a:t>Presentations, minutes, videos</a:t>
              </a:r>
            </a:p>
          </p:txBody>
        </p:sp>
        <p:sp>
          <p:nvSpPr>
            <p:cNvPr id="17499" name="Abgerundetes Rechteck 145"/>
            <p:cNvSpPr>
              <a:spLocks noChangeArrowheads="1"/>
            </p:cNvSpPr>
            <p:nvPr/>
          </p:nvSpPr>
          <p:spPr bwMode="auto">
            <a:xfrm>
              <a:off x="228600" y="5410200"/>
              <a:ext cx="6553200" cy="1143000"/>
            </a:xfrm>
            <a:prstGeom prst="roundRect">
              <a:avLst>
                <a:gd name="adj" fmla="val 10417"/>
              </a:avLst>
            </a:prstGeom>
            <a:noFill/>
            <a:ln w="9525">
              <a:solidFill>
                <a:srgbClr val="B5D4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300"/>
                </a:spcBef>
                <a:spcAft>
                  <a:spcPts val="300"/>
                </a:spcAft>
                <a:buClr>
                  <a:schemeClr val="folHlink"/>
                </a:buClr>
                <a:buSzPct val="120000"/>
                <a:buFont typeface="Times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spcAft>
                  <a:spcPts val="300"/>
                </a:spcAft>
                <a:buClr>
                  <a:schemeClr val="folHlink"/>
                </a:buClr>
                <a:buSzPct val="120000"/>
                <a:buFont typeface="Times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99CC00"/>
                </a:buClr>
                <a:buSzPct val="120000"/>
                <a:buFont typeface="Times" charset="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2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7413" name="Gruppieren 5"/>
          <p:cNvGrpSpPr>
            <a:grpSpLocks/>
          </p:cNvGrpSpPr>
          <p:nvPr/>
        </p:nvGrpSpPr>
        <p:grpSpPr bwMode="auto">
          <a:xfrm>
            <a:off x="179388" y="1341438"/>
            <a:ext cx="8964612" cy="4606925"/>
            <a:chOff x="179388" y="1340768"/>
            <a:chExt cx="8964612" cy="4607966"/>
          </a:xfrm>
        </p:grpSpPr>
        <p:grpSp>
          <p:nvGrpSpPr>
            <p:cNvPr id="17414" name="Gruppieren 2"/>
            <p:cNvGrpSpPr>
              <a:grpSpLocks/>
            </p:cNvGrpSpPr>
            <p:nvPr/>
          </p:nvGrpSpPr>
          <p:grpSpPr bwMode="auto">
            <a:xfrm>
              <a:off x="179388" y="1340768"/>
              <a:ext cx="8964612" cy="4607966"/>
              <a:chOff x="179388" y="1557338"/>
              <a:chExt cx="8964612" cy="4607966"/>
            </a:xfrm>
          </p:grpSpPr>
          <p:sp>
            <p:nvSpPr>
              <p:cNvPr id="17416" name="Textfeld 109"/>
              <p:cNvSpPr txBox="1">
                <a:spLocks noChangeArrowheads="1"/>
              </p:cNvSpPr>
              <p:nvPr/>
            </p:nvSpPr>
            <p:spPr bwMode="auto">
              <a:xfrm>
                <a:off x="250825" y="1557338"/>
                <a:ext cx="1944688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300"/>
                  </a:spcBef>
                  <a:spcAft>
                    <a:spcPts val="300"/>
                  </a:spcAft>
                  <a:buClr>
                    <a:schemeClr val="folHlink"/>
                  </a:buClr>
                  <a:buSzPct val="120000"/>
                  <a:buFont typeface="Times" charset="0"/>
                  <a:buChar char="•"/>
                  <a:defRPr sz="2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300"/>
                  </a:spcBef>
                  <a:spcAft>
                    <a:spcPts val="300"/>
                  </a:spcAft>
                  <a:buClr>
                    <a:schemeClr val="folHlink"/>
                  </a:buClr>
                  <a:buSzPct val="120000"/>
                  <a:buFont typeface="Times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99CC00"/>
                  </a:buClr>
                  <a:buSzPct val="12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99CC00"/>
                  </a:buClr>
                  <a:buSzPct val="120000"/>
                  <a:buFont typeface="Times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99CC00"/>
                  </a:buClr>
                  <a:buSzPct val="120000"/>
                  <a:buFont typeface="Times" charset="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99CC00"/>
                  </a:buClr>
                  <a:buSzPct val="120000"/>
                  <a:buFont typeface="Times" charset="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99CC00"/>
                  </a:buClr>
                  <a:buSzPct val="120000"/>
                  <a:buFont typeface="Times" charset="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99CC00"/>
                  </a:buClr>
                  <a:buSzPct val="120000"/>
                  <a:buFont typeface="Times" charset="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99CC00"/>
                  </a:buClr>
                  <a:buSzPct val="120000"/>
                  <a:buFont typeface="Times" charset="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altLang="en-US" sz="1400" b="1" dirty="0" smtClean="0">
                    <a:solidFill>
                      <a:srgbClr val="19194D"/>
                    </a:solidFill>
                  </a:rPr>
                  <a:t>Working group leads</a:t>
                </a:r>
              </a:p>
            </p:txBody>
          </p:sp>
          <p:sp>
            <p:nvSpPr>
              <p:cNvPr id="17417" name="Textfeld 111"/>
              <p:cNvSpPr txBox="1">
                <a:spLocks noChangeArrowheads="1"/>
              </p:cNvSpPr>
              <p:nvPr/>
            </p:nvSpPr>
            <p:spPr bwMode="auto">
              <a:xfrm>
                <a:off x="7010400" y="1597025"/>
                <a:ext cx="213360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300"/>
                  </a:spcBef>
                  <a:spcAft>
                    <a:spcPts val="300"/>
                  </a:spcAft>
                  <a:buClr>
                    <a:schemeClr val="folHlink"/>
                  </a:buClr>
                  <a:buSzPct val="120000"/>
                  <a:buFont typeface="Times" charset="0"/>
                  <a:buChar char="•"/>
                  <a:defRPr sz="2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300"/>
                  </a:spcBef>
                  <a:spcAft>
                    <a:spcPts val="300"/>
                  </a:spcAft>
                  <a:buClr>
                    <a:schemeClr val="folHlink"/>
                  </a:buClr>
                  <a:buSzPct val="120000"/>
                  <a:buFont typeface="Times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99CC00"/>
                  </a:buClr>
                  <a:buSzPct val="12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99CC00"/>
                  </a:buClr>
                  <a:buSzPct val="120000"/>
                  <a:buFont typeface="Times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99CC00"/>
                  </a:buClr>
                  <a:buSzPct val="120000"/>
                  <a:buFont typeface="Times" charset="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99CC00"/>
                  </a:buClr>
                  <a:buSzPct val="120000"/>
                  <a:buFont typeface="Times" charset="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99CC00"/>
                  </a:buClr>
                  <a:buSzPct val="120000"/>
                  <a:buFont typeface="Times" charset="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99CC00"/>
                  </a:buClr>
                  <a:buSzPct val="120000"/>
                  <a:buFont typeface="Times" charset="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99CC00"/>
                  </a:buClr>
                  <a:buSzPct val="120000"/>
                  <a:buFont typeface="Times" charset="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de-DE" altLang="en-US" sz="1400" b="1" smtClean="0">
                    <a:solidFill>
                      <a:srgbClr val="19194D"/>
                    </a:solidFill>
                  </a:rPr>
                  <a:t>Passive partners</a:t>
                </a:r>
              </a:p>
            </p:txBody>
          </p:sp>
          <p:grpSp>
            <p:nvGrpSpPr>
              <p:cNvPr id="17418" name="Gruppieren 1"/>
              <p:cNvGrpSpPr>
                <a:grpSpLocks/>
              </p:cNvGrpSpPr>
              <p:nvPr/>
            </p:nvGrpSpPr>
            <p:grpSpPr bwMode="auto">
              <a:xfrm>
                <a:off x="179388" y="1596479"/>
                <a:ext cx="8685212" cy="4568825"/>
                <a:chOff x="179388" y="1597025"/>
                <a:chExt cx="8685212" cy="4568825"/>
              </a:xfrm>
            </p:grpSpPr>
            <p:sp>
              <p:nvSpPr>
                <p:cNvPr id="17419" name="Pfeil nach unten 141"/>
                <p:cNvSpPr>
                  <a:spLocks noChangeArrowheads="1"/>
                </p:cNvSpPr>
                <p:nvPr/>
              </p:nvSpPr>
              <p:spPr bwMode="auto">
                <a:xfrm>
                  <a:off x="5588000" y="4902200"/>
                  <a:ext cx="381000" cy="530225"/>
                </a:xfrm>
                <a:prstGeom prst="downArrow">
                  <a:avLst>
                    <a:gd name="adj1" fmla="val 50000"/>
                    <a:gd name="adj2" fmla="val 49997"/>
                  </a:avLst>
                </a:prstGeom>
                <a:solidFill>
                  <a:srgbClr val="B5D4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GB" altLang="en-US" sz="2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Abgerundetes Rechteck 41"/>
                <p:cNvSpPr/>
                <p:nvPr/>
              </p:nvSpPr>
              <p:spPr bwMode="auto">
                <a:xfrm>
                  <a:off x="4894263" y="3715784"/>
                  <a:ext cx="1646237" cy="1186131"/>
                </a:xfrm>
                <a:prstGeom prst="roundRect">
                  <a:avLst>
                    <a:gd name="adj" fmla="val 8772"/>
                  </a:avLst>
                </a:prstGeom>
                <a:solidFill>
                  <a:srgbClr val="ADCEE5"/>
                </a:solidFill>
                <a:ln w="15875" cap="flat" cmpd="sng" algn="ctr">
                  <a:solidFill>
                    <a:schemeClr val="accent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z="300" b="1" smtClean="0">
                    <a:solidFill>
                      <a:srgbClr val="19194D"/>
                    </a:solidFill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z="1600" b="1" smtClean="0">
                    <a:solidFill>
                      <a:srgbClr val="19194D"/>
                    </a:solidFill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altLang="en-US" sz="1800" b="1" smtClean="0">
                      <a:solidFill>
                        <a:srgbClr val="19194D"/>
                      </a:solidFill>
                    </a:rPr>
                    <a:t>SuSanA meetings</a:t>
                  </a:r>
                </a:p>
              </p:txBody>
            </p:sp>
            <p:sp>
              <p:nvSpPr>
                <p:cNvPr id="43" name="AutoShape 44"/>
                <p:cNvSpPr>
                  <a:spLocks noChangeArrowheads="1"/>
                </p:cNvSpPr>
                <p:nvPr/>
              </p:nvSpPr>
              <p:spPr bwMode="auto">
                <a:xfrm>
                  <a:off x="2774950" y="1908800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AutoShape 44"/>
                <p:cNvSpPr>
                  <a:spLocks noChangeArrowheads="1"/>
                </p:cNvSpPr>
                <p:nvPr/>
              </p:nvSpPr>
              <p:spPr bwMode="auto">
                <a:xfrm>
                  <a:off x="4370388" y="1908800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srgbClr val="D9D9D9"/>
                    </a:solidFill>
                  </a:endParaRPr>
                </a:p>
              </p:txBody>
            </p:sp>
            <p:sp>
              <p:nvSpPr>
                <p:cNvPr id="45" name="AutoShape 44"/>
                <p:cNvSpPr>
                  <a:spLocks noChangeArrowheads="1"/>
                </p:cNvSpPr>
                <p:nvPr/>
              </p:nvSpPr>
              <p:spPr bwMode="auto">
                <a:xfrm>
                  <a:off x="381000" y="1908800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AutoShape 44"/>
                <p:cNvSpPr>
                  <a:spLocks noChangeArrowheads="1"/>
                </p:cNvSpPr>
                <p:nvPr/>
              </p:nvSpPr>
              <p:spPr bwMode="auto">
                <a:xfrm>
                  <a:off x="1579563" y="1908800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AutoShape 44"/>
                <p:cNvSpPr>
                  <a:spLocks noChangeArrowheads="1"/>
                </p:cNvSpPr>
                <p:nvPr/>
              </p:nvSpPr>
              <p:spPr bwMode="auto">
                <a:xfrm>
                  <a:off x="781050" y="1908800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AutoShape 44"/>
                <p:cNvSpPr>
                  <a:spLocks noChangeArrowheads="1"/>
                </p:cNvSpPr>
                <p:nvPr/>
              </p:nvSpPr>
              <p:spPr bwMode="auto">
                <a:xfrm>
                  <a:off x="1179513" y="1908800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AutoShape 44"/>
                <p:cNvSpPr>
                  <a:spLocks noChangeArrowheads="1"/>
                </p:cNvSpPr>
                <p:nvPr/>
              </p:nvSpPr>
              <p:spPr bwMode="auto">
                <a:xfrm>
                  <a:off x="1978025" y="1908800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AutoShape 44"/>
                <p:cNvSpPr>
                  <a:spLocks noChangeArrowheads="1"/>
                </p:cNvSpPr>
                <p:nvPr/>
              </p:nvSpPr>
              <p:spPr bwMode="auto">
                <a:xfrm>
                  <a:off x="2376488" y="1908800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AutoShape 44"/>
                <p:cNvSpPr>
                  <a:spLocks noChangeArrowheads="1"/>
                </p:cNvSpPr>
                <p:nvPr/>
              </p:nvSpPr>
              <p:spPr bwMode="auto">
                <a:xfrm>
                  <a:off x="3176588" y="1908800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AutoShape 44"/>
                <p:cNvSpPr>
                  <a:spLocks noChangeArrowheads="1"/>
                </p:cNvSpPr>
                <p:nvPr/>
              </p:nvSpPr>
              <p:spPr bwMode="auto">
                <a:xfrm>
                  <a:off x="3575050" y="1908800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AutoShape 44"/>
                <p:cNvSpPr>
                  <a:spLocks noChangeArrowheads="1"/>
                </p:cNvSpPr>
                <p:nvPr/>
              </p:nvSpPr>
              <p:spPr bwMode="auto">
                <a:xfrm>
                  <a:off x="3973513" y="1908800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AutoShape 44"/>
                <p:cNvSpPr>
                  <a:spLocks noChangeArrowheads="1"/>
                </p:cNvSpPr>
                <p:nvPr/>
              </p:nvSpPr>
              <p:spPr bwMode="auto">
                <a:xfrm>
                  <a:off x="2776538" y="2308941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AutoShape 44"/>
                <p:cNvSpPr>
                  <a:spLocks noChangeArrowheads="1"/>
                </p:cNvSpPr>
                <p:nvPr/>
              </p:nvSpPr>
              <p:spPr bwMode="auto">
                <a:xfrm>
                  <a:off x="4371975" y="2308941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srgbClr val="D9D9D9"/>
                    </a:solidFill>
                  </a:endParaRPr>
                </a:p>
              </p:txBody>
            </p:sp>
            <p:sp>
              <p:nvSpPr>
                <p:cNvPr id="56" name="AutoShape 44"/>
                <p:cNvSpPr>
                  <a:spLocks noChangeArrowheads="1"/>
                </p:cNvSpPr>
                <p:nvPr/>
              </p:nvSpPr>
              <p:spPr bwMode="auto">
                <a:xfrm>
                  <a:off x="382588" y="2308941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AutoShape 44"/>
                <p:cNvSpPr>
                  <a:spLocks noChangeArrowheads="1"/>
                </p:cNvSpPr>
                <p:nvPr/>
              </p:nvSpPr>
              <p:spPr bwMode="auto">
                <a:xfrm>
                  <a:off x="1582738" y="2308941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AutoShape 44"/>
                <p:cNvSpPr>
                  <a:spLocks noChangeArrowheads="1"/>
                </p:cNvSpPr>
                <p:nvPr/>
              </p:nvSpPr>
              <p:spPr bwMode="auto">
                <a:xfrm>
                  <a:off x="782638" y="2308941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AutoShape 44"/>
                <p:cNvSpPr>
                  <a:spLocks noChangeArrowheads="1"/>
                </p:cNvSpPr>
                <p:nvPr/>
              </p:nvSpPr>
              <p:spPr bwMode="auto">
                <a:xfrm>
                  <a:off x="1181100" y="2308941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AutoShape 44"/>
                <p:cNvSpPr>
                  <a:spLocks noChangeArrowheads="1"/>
                </p:cNvSpPr>
                <p:nvPr/>
              </p:nvSpPr>
              <p:spPr bwMode="auto">
                <a:xfrm>
                  <a:off x="1981200" y="2308941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AutoShape 44"/>
                <p:cNvSpPr>
                  <a:spLocks noChangeArrowheads="1"/>
                </p:cNvSpPr>
                <p:nvPr/>
              </p:nvSpPr>
              <p:spPr bwMode="auto">
                <a:xfrm>
                  <a:off x="2378075" y="2308941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AutoShape 44"/>
                <p:cNvSpPr>
                  <a:spLocks noChangeArrowheads="1"/>
                </p:cNvSpPr>
                <p:nvPr/>
              </p:nvSpPr>
              <p:spPr bwMode="auto">
                <a:xfrm>
                  <a:off x="3178175" y="2308941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AutoShape 44"/>
                <p:cNvSpPr>
                  <a:spLocks noChangeArrowheads="1"/>
                </p:cNvSpPr>
                <p:nvPr/>
              </p:nvSpPr>
              <p:spPr bwMode="auto">
                <a:xfrm>
                  <a:off x="3576638" y="2308941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AutoShape 44"/>
                <p:cNvSpPr>
                  <a:spLocks noChangeArrowheads="1"/>
                </p:cNvSpPr>
                <p:nvPr/>
              </p:nvSpPr>
              <p:spPr bwMode="auto">
                <a:xfrm>
                  <a:off x="3975100" y="2308941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AutoShape 44"/>
                <p:cNvSpPr>
                  <a:spLocks noChangeArrowheads="1"/>
                </p:cNvSpPr>
                <p:nvPr/>
              </p:nvSpPr>
              <p:spPr bwMode="auto">
                <a:xfrm>
                  <a:off x="7161213" y="1908800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9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AutoShape 44"/>
                <p:cNvSpPr>
                  <a:spLocks noChangeArrowheads="1"/>
                </p:cNvSpPr>
                <p:nvPr/>
              </p:nvSpPr>
              <p:spPr bwMode="auto">
                <a:xfrm>
                  <a:off x="4767263" y="1908800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srgbClr val="D9D9D9"/>
                    </a:solidFill>
                  </a:endParaRPr>
                </a:p>
              </p:txBody>
            </p:sp>
            <p:sp>
              <p:nvSpPr>
                <p:cNvPr id="68" name="AutoShape 44"/>
                <p:cNvSpPr>
                  <a:spLocks noChangeArrowheads="1"/>
                </p:cNvSpPr>
                <p:nvPr/>
              </p:nvSpPr>
              <p:spPr bwMode="auto">
                <a:xfrm>
                  <a:off x="5965825" y="1908800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srgbClr val="D9D9D9"/>
                    </a:solidFill>
                  </a:endParaRPr>
                </a:p>
              </p:txBody>
            </p:sp>
            <p:sp>
              <p:nvSpPr>
                <p:cNvPr id="69" name="AutoShape 44"/>
                <p:cNvSpPr>
                  <a:spLocks noChangeArrowheads="1"/>
                </p:cNvSpPr>
                <p:nvPr/>
              </p:nvSpPr>
              <p:spPr bwMode="auto">
                <a:xfrm>
                  <a:off x="5167313" y="1908800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srgbClr val="D9D9D9"/>
                    </a:solidFill>
                  </a:endParaRPr>
                </a:p>
              </p:txBody>
            </p:sp>
            <p:sp>
              <p:nvSpPr>
                <p:cNvPr id="70" name="AutoShape 44"/>
                <p:cNvSpPr>
                  <a:spLocks noChangeArrowheads="1"/>
                </p:cNvSpPr>
                <p:nvPr/>
              </p:nvSpPr>
              <p:spPr bwMode="auto">
                <a:xfrm>
                  <a:off x="5565775" y="1908800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srgbClr val="D9D9D9"/>
                    </a:solidFill>
                  </a:endParaRPr>
                </a:p>
              </p:txBody>
            </p:sp>
            <p:sp>
              <p:nvSpPr>
                <p:cNvPr id="71" name="AutoShape 44"/>
                <p:cNvSpPr>
                  <a:spLocks noChangeArrowheads="1"/>
                </p:cNvSpPr>
                <p:nvPr/>
              </p:nvSpPr>
              <p:spPr bwMode="auto">
                <a:xfrm>
                  <a:off x="6364288" y="1908800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AutoShape 44"/>
                <p:cNvSpPr>
                  <a:spLocks noChangeArrowheads="1"/>
                </p:cNvSpPr>
                <p:nvPr/>
              </p:nvSpPr>
              <p:spPr bwMode="auto">
                <a:xfrm>
                  <a:off x="6762750" y="1908800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9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AutoShape 44"/>
                <p:cNvSpPr>
                  <a:spLocks noChangeArrowheads="1"/>
                </p:cNvSpPr>
                <p:nvPr/>
              </p:nvSpPr>
              <p:spPr bwMode="auto">
                <a:xfrm>
                  <a:off x="7162800" y="2308941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9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AutoShape 44"/>
                <p:cNvSpPr>
                  <a:spLocks noChangeArrowheads="1"/>
                </p:cNvSpPr>
                <p:nvPr/>
              </p:nvSpPr>
              <p:spPr bwMode="auto">
                <a:xfrm>
                  <a:off x="4768850" y="2308941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srgbClr val="D9D9D9"/>
                    </a:solidFill>
                  </a:endParaRPr>
                </a:p>
              </p:txBody>
            </p:sp>
            <p:sp>
              <p:nvSpPr>
                <p:cNvPr id="79" name="AutoShape 44"/>
                <p:cNvSpPr>
                  <a:spLocks noChangeArrowheads="1"/>
                </p:cNvSpPr>
                <p:nvPr/>
              </p:nvSpPr>
              <p:spPr bwMode="auto">
                <a:xfrm>
                  <a:off x="5969000" y="2308941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srgbClr val="D9D9D9"/>
                    </a:solidFill>
                  </a:endParaRPr>
                </a:p>
              </p:txBody>
            </p:sp>
            <p:sp>
              <p:nvSpPr>
                <p:cNvPr id="80" name="AutoShape 44"/>
                <p:cNvSpPr>
                  <a:spLocks noChangeArrowheads="1"/>
                </p:cNvSpPr>
                <p:nvPr/>
              </p:nvSpPr>
              <p:spPr bwMode="auto">
                <a:xfrm>
                  <a:off x="5168900" y="2308941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srgbClr val="D9D9D9"/>
                    </a:solidFill>
                  </a:endParaRPr>
                </a:p>
              </p:txBody>
            </p:sp>
            <p:sp>
              <p:nvSpPr>
                <p:cNvPr id="81" name="AutoShape 44"/>
                <p:cNvSpPr>
                  <a:spLocks noChangeArrowheads="1"/>
                </p:cNvSpPr>
                <p:nvPr/>
              </p:nvSpPr>
              <p:spPr bwMode="auto">
                <a:xfrm>
                  <a:off x="5567363" y="2308941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srgbClr val="D9D9D9"/>
                    </a:solidFill>
                  </a:endParaRPr>
                </a:p>
              </p:txBody>
            </p:sp>
            <p:sp>
              <p:nvSpPr>
                <p:cNvPr id="82" name="AutoShape 44"/>
                <p:cNvSpPr>
                  <a:spLocks noChangeArrowheads="1"/>
                </p:cNvSpPr>
                <p:nvPr/>
              </p:nvSpPr>
              <p:spPr bwMode="auto">
                <a:xfrm>
                  <a:off x="6367463" y="2308941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AutoShape 44"/>
                <p:cNvSpPr>
                  <a:spLocks noChangeArrowheads="1"/>
                </p:cNvSpPr>
                <p:nvPr/>
              </p:nvSpPr>
              <p:spPr bwMode="auto">
                <a:xfrm>
                  <a:off x="6764338" y="2308941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9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Pfeil nach unten 86"/>
                <p:cNvSpPr/>
                <p:nvPr/>
              </p:nvSpPr>
              <p:spPr bwMode="auto">
                <a:xfrm>
                  <a:off x="3352800" y="2820231"/>
                  <a:ext cx="381000" cy="419195"/>
                </a:xfrm>
                <a:prstGeom prst="downArrow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58" name="Abgerundetes Rechteck 87"/>
                <p:cNvSpPr>
                  <a:spLocks noChangeArrowheads="1"/>
                </p:cNvSpPr>
                <p:nvPr/>
              </p:nvSpPr>
              <p:spPr bwMode="auto">
                <a:xfrm>
                  <a:off x="179388" y="3349625"/>
                  <a:ext cx="2393950" cy="457200"/>
                </a:xfrm>
                <a:prstGeom prst="roundRect">
                  <a:avLst>
                    <a:gd name="adj" fmla="val 19884"/>
                  </a:avLst>
                </a:prstGeom>
                <a:solidFill>
                  <a:srgbClr val="ADC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GB" altLang="en-US" sz="1800" b="1" dirty="0" smtClean="0">
                      <a:solidFill>
                        <a:srgbClr val="19194D"/>
                      </a:solidFill>
                    </a:rPr>
                    <a:t>13 Working groups</a:t>
                  </a:r>
                </a:p>
              </p:txBody>
            </p:sp>
            <p:sp>
              <p:nvSpPr>
                <p:cNvPr id="108" name="Pfeil nach unten 107"/>
                <p:cNvSpPr/>
                <p:nvPr/>
              </p:nvSpPr>
              <p:spPr bwMode="auto">
                <a:xfrm>
                  <a:off x="1828800" y="2820231"/>
                  <a:ext cx="381000" cy="454128"/>
                </a:xfrm>
                <a:prstGeom prst="downArrow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66" name="Pfeil nach unten 108"/>
                <p:cNvSpPr>
                  <a:spLocks noChangeArrowheads="1"/>
                </p:cNvSpPr>
                <p:nvPr/>
              </p:nvSpPr>
              <p:spPr bwMode="auto">
                <a:xfrm>
                  <a:off x="838200" y="2819400"/>
                  <a:ext cx="381000" cy="454025"/>
                </a:xfrm>
                <a:prstGeom prst="downArrow">
                  <a:avLst>
                    <a:gd name="adj1" fmla="val 50000"/>
                    <a:gd name="adj2" fmla="val 49995"/>
                  </a:avLst>
                </a:pr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GB" altLang="en-US" sz="2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67" name="Textfeld 110"/>
                <p:cNvSpPr txBox="1">
                  <a:spLocks noChangeArrowheads="1"/>
                </p:cNvSpPr>
                <p:nvPr/>
              </p:nvSpPr>
              <p:spPr bwMode="auto">
                <a:xfrm>
                  <a:off x="3014662" y="1597025"/>
                  <a:ext cx="3055937" cy="3078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GB" altLang="en-US" sz="1400" b="1" dirty="0" smtClean="0">
                      <a:solidFill>
                        <a:srgbClr val="19194D"/>
                      </a:solidFill>
                    </a:rPr>
                    <a:t>Active members and partners</a:t>
                  </a:r>
                </a:p>
              </p:txBody>
            </p:sp>
            <p:sp>
              <p:nvSpPr>
                <p:cNvPr id="17468" name="Abgerundetes Rechteck 112"/>
                <p:cNvSpPr>
                  <a:spLocks noChangeArrowheads="1"/>
                </p:cNvSpPr>
                <p:nvPr/>
              </p:nvSpPr>
              <p:spPr bwMode="auto">
                <a:xfrm>
                  <a:off x="7164388" y="3352800"/>
                  <a:ext cx="1646237" cy="2103438"/>
                </a:xfrm>
                <a:prstGeom prst="roundRect">
                  <a:avLst>
                    <a:gd name="adj" fmla="val 8773"/>
                  </a:avLst>
                </a:prstGeom>
                <a:solidFill>
                  <a:srgbClr val="7FA0CB">
                    <a:alpha val="788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GB" altLang="en-US" sz="1800" b="1" smtClean="0">
                      <a:solidFill>
                        <a:srgbClr val="19194D"/>
                      </a:solidFill>
                    </a:rPr>
                    <a:t>Secretariat</a:t>
                  </a:r>
                </a:p>
              </p:txBody>
            </p:sp>
            <p:sp>
              <p:nvSpPr>
                <p:cNvPr id="17475" name="Pfeil nach unten 119"/>
                <p:cNvSpPr>
                  <a:spLocks noChangeArrowheads="1"/>
                </p:cNvSpPr>
                <p:nvPr/>
              </p:nvSpPr>
              <p:spPr bwMode="auto">
                <a:xfrm rot="16200000">
                  <a:off x="3616327" y="3540125"/>
                  <a:ext cx="381000" cy="2139949"/>
                </a:xfrm>
                <a:prstGeom prst="downArrow">
                  <a:avLst>
                    <a:gd name="adj1" fmla="val 50000"/>
                    <a:gd name="adj2" fmla="val 50002"/>
                  </a:avLst>
                </a:pr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GB" altLang="en-US" sz="2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76" name="Abgerundetes Rechteck 121"/>
                <p:cNvSpPr>
                  <a:spLocks noChangeArrowheads="1"/>
                </p:cNvSpPr>
                <p:nvPr/>
              </p:nvSpPr>
              <p:spPr bwMode="auto">
                <a:xfrm>
                  <a:off x="2781300" y="3352800"/>
                  <a:ext cx="1524000" cy="762000"/>
                </a:xfrm>
                <a:prstGeom prst="roundRect">
                  <a:avLst>
                    <a:gd name="adj" fmla="val 14884"/>
                  </a:avLst>
                </a:prstGeom>
                <a:solidFill>
                  <a:srgbClr val="ADC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GB" altLang="en-US" sz="1800" b="1" smtClean="0">
                      <a:solidFill>
                        <a:srgbClr val="19194D"/>
                      </a:solidFill>
                    </a:rPr>
                    <a:t>Vision document</a:t>
                  </a:r>
                </a:p>
              </p:txBody>
            </p:sp>
            <p:sp>
              <p:nvSpPr>
                <p:cNvPr id="124" name="AutoShape 44"/>
                <p:cNvSpPr>
                  <a:spLocks noChangeArrowheads="1"/>
                </p:cNvSpPr>
                <p:nvPr/>
              </p:nvSpPr>
              <p:spPr bwMode="auto">
                <a:xfrm>
                  <a:off x="8362950" y="1905625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9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" name="AutoShape 44"/>
                <p:cNvSpPr>
                  <a:spLocks noChangeArrowheads="1"/>
                </p:cNvSpPr>
                <p:nvPr/>
              </p:nvSpPr>
              <p:spPr bwMode="auto">
                <a:xfrm>
                  <a:off x="7566025" y="1905625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9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AutoShape 44"/>
                <p:cNvSpPr>
                  <a:spLocks noChangeArrowheads="1"/>
                </p:cNvSpPr>
                <p:nvPr/>
              </p:nvSpPr>
              <p:spPr bwMode="auto">
                <a:xfrm>
                  <a:off x="7964488" y="1905625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9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" name="AutoShape 44"/>
                <p:cNvSpPr>
                  <a:spLocks noChangeArrowheads="1"/>
                </p:cNvSpPr>
                <p:nvPr/>
              </p:nvSpPr>
              <p:spPr bwMode="auto">
                <a:xfrm>
                  <a:off x="8364538" y="2305765"/>
                  <a:ext cx="360362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9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" name="AutoShape 44"/>
                <p:cNvSpPr>
                  <a:spLocks noChangeArrowheads="1"/>
                </p:cNvSpPr>
                <p:nvPr/>
              </p:nvSpPr>
              <p:spPr bwMode="auto">
                <a:xfrm>
                  <a:off x="7569200" y="2305765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9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" name="AutoShape 44"/>
                <p:cNvSpPr>
                  <a:spLocks noChangeArrowheads="1"/>
                </p:cNvSpPr>
                <p:nvPr/>
              </p:nvSpPr>
              <p:spPr bwMode="auto">
                <a:xfrm>
                  <a:off x="7966075" y="2305765"/>
                  <a:ext cx="360363" cy="358856"/>
                </a:xfrm>
                <a:prstGeom prst="roundRect">
                  <a:avLst>
                    <a:gd name="adj" fmla="val 9065"/>
                  </a:avLst>
                </a:prstGeom>
                <a:solidFill>
                  <a:schemeClr val="bg1">
                    <a:lumMod val="9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" name="Pfeil nach unten 131"/>
                <p:cNvSpPr/>
                <p:nvPr/>
              </p:nvSpPr>
              <p:spPr bwMode="auto">
                <a:xfrm rot="16200000">
                  <a:off x="4431463" y="3583255"/>
                  <a:ext cx="379499" cy="504825"/>
                </a:xfrm>
                <a:prstGeom prst="downArrow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84" name="Pfeil nach unten 134"/>
                <p:cNvSpPr>
                  <a:spLocks noChangeArrowheads="1"/>
                </p:cNvSpPr>
                <p:nvPr/>
              </p:nvSpPr>
              <p:spPr bwMode="auto">
                <a:xfrm rot="5400000">
                  <a:off x="6670675" y="3346450"/>
                  <a:ext cx="381000" cy="546100"/>
                </a:xfrm>
                <a:prstGeom prst="downArrow">
                  <a:avLst>
                    <a:gd name="adj1" fmla="val 50000"/>
                    <a:gd name="adj2" fmla="val 50001"/>
                  </a:avLst>
                </a:prstGeom>
                <a:solidFill>
                  <a:srgbClr val="7FA0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GB" altLang="en-US" sz="2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85" name="Pfeil nach unten 139"/>
                <p:cNvSpPr>
                  <a:spLocks noChangeArrowheads="1"/>
                </p:cNvSpPr>
                <p:nvPr/>
              </p:nvSpPr>
              <p:spPr bwMode="auto">
                <a:xfrm>
                  <a:off x="1219200" y="4577457"/>
                  <a:ext cx="381000" cy="832744"/>
                </a:xfrm>
                <a:prstGeom prst="downArrow">
                  <a:avLst>
                    <a:gd name="adj1" fmla="val 50000"/>
                    <a:gd name="adj2" fmla="val 49994"/>
                  </a:avLst>
                </a:prstGeom>
                <a:solidFill>
                  <a:srgbClr val="B5D4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GB" altLang="en-US" sz="2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86" name="Pfeil nach unten 142"/>
                <p:cNvSpPr>
                  <a:spLocks noChangeArrowheads="1"/>
                </p:cNvSpPr>
                <p:nvPr/>
              </p:nvSpPr>
              <p:spPr bwMode="auto">
                <a:xfrm rot="10800000">
                  <a:off x="7863408" y="5432425"/>
                  <a:ext cx="381000" cy="588963"/>
                </a:xfrm>
                <a:prstGeom prst="downArrow">
                  <a:avLst>
                    <a:gd name="adj1" fmla="val 50000"/>
                    <a:gd name="adj2" fmla="val 49996"/>
                  </a:avLst>
                </a:prstGeom>
                <a:solidFill>
                  <a:srgbClr val="B5D4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GB" altLang="en-US" sz="2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87" name="Pfeil nach unten 144"/>
                <p:cNvSpPr>
                  <a:spLocks noChangeArrowheads="1"/>
                </p:cNvSpPr>
                <p:nvPr/>
              </p:nvSpPr>
              <p:spPr bwMode="auto">
                <a:xfrm rot="10800000">
                  <a:off x="7524750" y="2819400"/>
                  <a:ext cx="381000" cy="419100"/>
                </a:xfrm>
                <a:prstGeom prst="downArrow">
                  <a:avLst>
                    <a:gd name="adj1" fmla="val 50000"/>
                    <a:gd name="adj2" fmla="val 49999"/>
                  </a:avLst>
                </a:prstGeom>
                <a:solidFill>
                  <a:srgbClr val="7FA0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GB" altLang="en-US" sz="2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Pfeil nach unten 146"/>
                <p:cNvSpPr/>
                <p:nvPr/>
              </p:nvSpPr>
              <p:spPr bwMode="auto">
                <a:xfrm>
                  <a:off x="5559425" y="2820231"/>
                  <a:ext cx="381000" cy="419195"/>
                </a:xfrm>
                <a:prstGeom prst="downArrow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89" name="Pfeil nach unten 149"/>
                <p:cNvSpPr>
                  <a:spLocks noChangeArrowheads="1"/>
                </p:cNvSpPr>
                <p:nvPr/>
              </p:nvSpPr>
              <p:spPr bwMode="auto">
                <a:xfrm rot="5400000">
                  <a:off x="7385049" y="5410200"/>
                  <a:ext cx="381000" cy="1130300"/>
                </a:xfrm>
                <a:prstGeom prst="downArrow">
                  <a:avLst>
                    <a:gd name="adj1" fmla="val 50000"/>
                    <a:gd name="adj2" fmla="val 49994"/>
                  </a:avLst>
                </a:prstGeom>
                <a:solidFill>
                  <a:srgbClr val="B5D4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GB" altLang="en-US" sz="2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90" name="Textfeld 150"/>
                <p:cNvSpPr txBox="1">
                  <a:spLocks noChangeArrowheads="1"/>
                </p:cNvSpPr>
                <p:nvPr/>
              </p:nvSpPr>
              <p:spPr bwMode="auto">
                <a:xfrm>
                  <a:off x="400845" y="4739987"/>
                  <a:ext cx="920749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de-DE" altLang="en-US" sz="1400" b="1" dirty="0" smtClean="0">
                      <a:solidFill>
                        <a:srgbClr val="B5D453"/>
                      </a:solidFill>
                    </a:rPr>
                    <a:t>Outputs</a:t>
                  </a:r>
                </a:p>
              </p:txBody>
            </p:sp>
            <p:sp>
              <p:nvSpPr>
                <p:cNvPr id="96" name="Abgerundetes Rechteck 95"/>
                <p:cNvSpPr/>
                <p:nvPr/>
              </p:nvSpPr>
              <p:spPr bwMode="auto">
                <a:xfrm>
                  <a:off x="4894263" y="3353752"/>
                  <a:ext cx="1646237" cy="508115"/>
                </a:xfrm>
                <a:prstGeom prst="roundRect">
                  <a:avLst>
                    <a:gd name="adj" fmla="val 8772"/>
                  </a:avLst>
                </a:prstGeom>
                <a:solidFill>
                  <a:srgbClr val="ADCEE5"/>
                </a:solidFill>
                <a:ln w="15875" cap="flat" cmpd="sng" algn="ctr">
                  <a:solidFill>
                    <a:schemeClr val="accent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400" b="1" dirty="0">
                      <a:solidFill>
                        <a:srgbClr val="19194D"/>
                      </a:solidFill>
                    </a:rPr>
                    <a:t>Core group meetings</a:t>
                  </a:r>
                </a:p>
              </p:txBody>
            </p:sp>
            <p:sp>
              <p:nvSpPr>
                <p:cNvPr id="88" name="Abgerundetes Rechteck 95"/>
                <p:cNvSpPr/>
                <p:nvPr/>
              </p:nvSpPr>
              <p:spPr bwMode="auto">
                <a:xfrm>
                  <a:off x="7205663" y="3839637"/>
                  <a:ext cx="1554162" cy="1460830"/>
                </a:xfrm>
                <a:prstGeom prst="roundRect">
                  <a:avLst>
                    <a:gd name="adj" fmla="val 8772"/>
                  </a:avLst>
                </a:prstGeom>
                <a:solidFill>
                  <a:srgbClr val="ADCEE5"/>
                </a:solidFill>
                <a:ln w="15875" cap="flat" cmpd="sng" algn="ctr">
                  <a:solidFill>
                    <a:schemeClr val="accent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altLang="en-US" sz="1200" b="1" dirty="0" smtClean="0">
                      <a:solidFill>
                        <a:srgbClr val="19194D"/>
                      </a:solidFill>
                    </a:rPr>
                    <a:t>Communication tools: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z="600" b="1" dirty="0" smtClean="0">
                    <a:solidFill>
                      <a:srgbClr val="19194D"/>
                    </a:solidFill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altLang="en-US" sz="1200" b="1" dirty="0" smtClean="0">
                      <a:solidFill>
                        <a:srgbClr val="19194D"/>
                      </a:solidFill>
                    </a:rPr>
                    <a:t>Discussion forum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altLang="en-US" sz="1200" b="1" dirty="0" smtClean="0">
                      <a:solidFill>
                        <a:srgbClr val="19194D"/>
                      </a:solidFill>
                    </a:rPr>
                    <a:t>Mailing lists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altLang="en-US" sz="1200" b="1" dirty="0" smtClean="0">
                      <a:solidFill>
                        <a:srgbClr val="19194D"/>
                      </a:solidFill>
                    </a:rPr>
                    <a:t>Newsletter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altLang="en-US" sz="1200" b="1" dirty="0" smtClean="0">
                      <a:solidFill>
                        <a:srgbClr val="19194D"/>
                      </a:solidFill>
                    </a:rPr>
                    <a:t>Social Media</a:t>
                  </a:r>
                </a:p>
              </p:txBody>
            </p:sp>
            <p:sp>
              <p:nvSpPr>
                <p:cNvPr id="90" name="Pfeil nach unten 89"/>
                <p:cNvSpPr/>
                <p:nvPr/>
              </p:nvSpPr>
              <p:spPr bwMode="auto">
                <a:xfrm>
                  <a:off x="8039100" y="2820231"/>
                  <a:ext cx="381000" cy="419195"/>
                </a:xfrm>
                <a:prstGeom prst="downArrow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Abgerundetes Rechteck 122"/>
                <p:cNvSpPr/>
                <p:nvPr/>
              </p:nvSpPr>
              <p:spPr bwMode="auto">
                <a:xfrm>
                  <a:off x="228600" y="1600756"/>
                  <a:ext cx="8636000" cy="1219475"/>
                </a:xfrm>
                <a:prstGeom prst="roundRect">
                  <a:avLst>
                    <a:gd name="adj" fmla="val 10417"/>
                  </a:avLst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95" name="Pfeil nach unten 134"/>
                <p:cNvSpPr>
                  <a:spLocks noChangeArrowheads="1"/>
                </p:cNvSpPr>
                <p:nvPr/>
              </p:nvSpPr>
              <p:spPr bwMode="auto">
                <a:xfrm rot="5400000">
                  <a:off x="6670675" y="4032250"/>
                  <a:ext cx="381000" cy="546100"/>
                </a:xfrm>
                <a:prstGeom prst="downArrow">
                  <a:avLst>
                    <a:gd name="adj1" fmla="val 50000"/>
                    <a:gd name="adj2" fmla="val 50001"/>
                  </a:avLst>
                </a:prstGeom>
                <a:solidFill>
                  <a:srgbClr val="7FA0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chemeClr val="folHlink"/>
                    </a:buClr>
                    <a:buSzPct val="120000"/>
                    <a:buFont typeface="Times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99CC00"/>
                    </a:buClr>
                    <a:buSzPct val="120000"/>
                    <a:buFont typeface="Times" charset="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GB" altLang="en-US" sz="2400" smtClea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94" name="Rechteck 93"/>
            <p:cNvSpPr/>
            <p:nvPr/>
          </p:nvSpPr>
          <p:spPr bwMode="auto">
            <a:xfrm>
              <a:off x="285750" y="1628170"/>
              <a:ext cx="2071688" cy="857444"/>
            </a:xfrm>
            <a:prstGeom prst="rect">
              <a:avLst/>
            </a:prstGeom>
            <a:noFill/>
            <a:ln w="285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dirty="0" smtClean="0">
                <a:solidFill>
                  <a:srgbClr val="222268"/>
                </a:solidFill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200" dirty="0" smtClean="0">
                <a:solidFill>
                  <a:srgbClr val="222268"/>
                </a:solidFill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800" dirty="0" smtClean="0">
                  <a:solidFill>
                    <a:srgbClr val="222268"/>
                  </a:solidFill>
                </a:rPr>
                <a:t>Core group</a:t>
              </a:r>
            </a:p>
          </p:txBody>
        </p:sp>
      </p:grpSp>
      <p:sp>
        <p:nvSpPr>
          <p:cNvPr id="92" name="Abgerundetes Rechteck 87"/>
          <p:cNvSpPr>
            <a:spLocks noChangeArrowheads="1"/>
          </p:cNvSpPr>
          <p:nvPr/>
        </p:nvSpPr>
        <p:spPr bwMode="auto">
          <a:xfrm>
            <a:off x="179388" y="3785757"/>
            <a:ext cx="2393950" cy="457097"/>
          </a:xfrm>
          <a:prstGeom prst="roundRect">
            <a:avLst>
              <a:gd name="adj" fmla="val 19884"/>
            </a:avLst>
          </a:prstGeom>
          <a:solidFill>
            <a:srgbClr val="ADC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b="1" dirty="0" smtClean="0">
                <a:solidFill>
                  <a:srgbClr val="19194D"/>
                </a:solidFill>
              </a:rPr>
              <a:t>Regional chapters</a:t>
            </a:r>
          </a:p>
        </p:txBody>
      </p:sp>
    </p:spTree>
    <p:extLst>
      <p:ext uri="{BB962C8B-B14F-4D97-AF65-F5344CB8AC3E}">
        <p14:creationId xmlns:p14="http://schemas.microsoft.com/office/powerpoint/2010/main" val="42364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6"/>
          <p:cNvSpPr>
            <a:spLocks noGrp="1"/>
          </p:cNvSpPr>
          <p:nvPr>
            <p:ph idx="1"/>
          </p:nvPr>
        </p:nvSpPr>
        <p:spPr>
          <a:xfrm>
            <a:off x="1187450" y="1700213"/>
            <a:ext cx="7632700" cy="388594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AutoNum type="arabicParenBoth"/>
            </a:pPr>
            <a:r>
              <a:rPr lang="en-US" altLang="en-US" dirty="0" smtClean="0"/>
              <a:t>SuSanA is a coordination and discussion platform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arenBoth"/>
            </a:pPr>
            <a:r>
              <a:rPr lang="en-US" altLang="en-US" dirty="0" err="1">
                <a:solidFill>
                  <a:srgbClr val="000000"/>
                </a:solidFill>
              </a:rPr>
              <a:t>SuSanA</a:t>
            </a:r>
            <a:r>
              <a:rPr lang="en-US" altLang="en-US" dirty="0">
                <a:solidFill>
                  <a:srgbClr val="000000"/>
                </a:solidFill>
              </a:rPr>
              <a:t> is a sounding </a:t>
            </a:r>
            <a:r>
              <a:rPr lang="en-US" altLang="en-US" dirty="0" smtClean="0">
                <a:solidFill>
                  <a:srgbClr val="000000"/>
                </a:solidFill>
              </a:rPr>
              <a:t>board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arenBoth"/>
            </a:pPr>
            <a:r>
              <a:rPr lang="en-US" altLang="en-US" dirty="0" err="1">
                <a:solidFill>
                  <a:srgbClr val="000000"/>
                </a:solidFill>
              </a:rPr>
              <a:t>SuSanA</a:t>
            </a:r>
            <a:r>
              <a:rPr lang="en-US" altLang="en-US" dirty="0">
                <a:solidFill>
                  <a:srgbClr val="000000"/>
                </a:solidFill>
              </a:rPr>
              <a:t> contributes to the policy dialogue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arenBoth"/>
            </a:pPr>
            <a:r>
              <a:rPr lang="en-US" altLang="en-US" dirty="0" err="1">
                <a:solidFill>
                  <a:srgbClr val="000000"/>
                </a:solidFill>
              </a:rPr>
              <a:t>SuSanA</a:t>
            </a:r>
            <a:r>
              <a:rPr lang="en-US" altLang="en-US" dirty="0">
                <a:solidFill>
                  <a:srgbClr val="000000"/>
                </a:solidFill>
              </a:rPr>
              <a:t> is a working </a:t>
            </a:r>
            <a:r>
              <a:rPr lang="en-US" altLang="en-US" dirty="0" smtClean="0">
                <a:solidFill>
                  <a:srgbClr val="000000"/>
                </a:solidFill>
              </a:rPr>
              <a:t>platform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Through tasks forces and working groups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To promote knowledge exchange and learning</a:t>
            </a:r>
          </a:p>
          <a:p>
            <a:pPr marL="457200" indent="-457200">
              <a:lnSpc>
                <a:spcPct val="90000"/>
              </a:lnSpc>
            </a:pPr>
            <a:endParaRPr lang="en-US" altLang="en-US" sz="2400" dirty="0" smtClean="0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/>
          </a:p>
          <a:p>
            <a:pPr marL="457200" indent="-457200"/>
            <a:endParaRPr lang="en-US" altLang="en-US" dirty="0" smtClean="0"/>
          </a:p>
        </p:txBody>
      </p:sp>
      <p:sp>
        <p:nvSpPr>
          <p:cNvPr id="19459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en-US" altLang="en-US" dirty="0" smtClean="0"/>
              <a:t>The </a:t>
            </a:r>
            <a:r>
              <a:rPr lang="en-US" altLang="en-US" dirty="0"/>
              <a:t>4</a:t>
            </a:r>
            <a:r>
              <a:rPr lang="en-US" altLang="en-US" dirty="0" smtClean="0"/>
              <a:t> roles of </a:t>
            </a:r>
            <a:r>
              <a:rPr lang="en-US" altLang="en-US" dirty="0" err="1" smtClean="0"/>
              <a:t>SuSanA</a:t>
            </a:r>
            <a:endParaRPr lang="de-D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00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Freeform 37"/>
          <p:cNvSpPr>
            <a:spLocks/>
          </p:cNvSpPr>
          <p:nvPr/>
        </p:nvSpPr>
        <p:spPr bwMode="auto">
          <a:xfrm>
            <a:off x="9315450" y="4487863"/>
            <a:ext cx="4763" cy="1587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0 h 3"/>
              <a:gd name="T10" fmla="*/ 2147483647 w 3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3" y="0"/>
                </a:move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85" name="Freeform 39"/>
          <p:cNvSpPr>
            <a:spLocks/>
          </p:cNvSpPr>
          <p:nvPr/>
        </p:nvSpPr>
        <p:spPr bwMode="auto">
          <a:xfrm>
            <a:off x="9321800" y="4529138"/>
            <a:ext cx="3175" cy="6350"/>
          </a:xfrm>
          <a:custGeom>
            <a:avLst/>
            <a:gdLst>
              <a:gd name="T0" fmla="*/ 2147483647 w 3"/>
              <a:gd name="T1" fmla="*/ 2147483647 h 10"/>
              <a:gd name="T2" fmla="*/ 2147483647 w 3"/>
              <a:gd name="T3" fmla="*/ 2147483647 h 10"/>
              <a:gd name="T4" fmla="*/ 2147483647 w 3"/>
              <a:gd name="T5" fmla="*/ 2147483647 h 10"/>
              <a:gd name="T6" fmla="*/ 2147483647 w 3"/>
              <a:gd name="T7" fmla="*/ 2147483647 h 10"/>
              <a:gd name="T8" fmla="*/ 2147483647 w 3"/>
              <a:gd name="T9" fmla="*/ 2147483647 h 10"/>
              <a:gd name="T10" fmla="*/ 0 w 3"/>
              <a:gd name="T11" fmla="*/ 0 h 10"/>
              <a:gd name="T12" fmla="*/ 0 w 3"/>
              <a:gd name="T13" fmla="*/ 2147483647 h 10"/>
              <a:gd name="T14" fmla="*/ 2147483647 w 3"/>
              <a:gd name="T15" fmla="*/ 2147483647 h 10"/>
              <a:gd name="T16" fmla="*/ 2147483647 w 3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10"/>
              <a:gd name="T29" fmla="*/ 3 w 3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10">
                <a:moveTo>
                  <a:pt x="3" y="10"/>
                </a:moveTo>
                <a:lnTo>
                  <a:pt x="2" y="10"/>
                </a:lnTo>
                <a:lnTo>
                  <a:pt x="3" y="10"/>
                </a:lnTo>
                <a:lnTo>
                  <a:pt x="3" y="6"/>
                </a:lnTo>
                <a:lnTo>
                  <a:pt x="0" y="0"/>
                </a:lnTo>
                <a:lnTo>
                  <a:pt x="0" y="1"/>
                </a:lnTo>
                <a:lnTo>
                  <a:pt x="3" y="7"/>
                </a:lnTo>
                <a:lnTo>
                  <a:pt x="3" y="1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86" name="Freeform 41"/>
          <p:cNvSpPr>
            <a:spLocks/>
          </p:cNvSpPr>
          <p:nvPr/>
        </p:nvSpPr>
        <p:spPr bwMode="auto">
          <a:xfrm>
            <a:off x="9328150" y="4549775"/>
            <a:ext cx="1588" cy="1588"/>
          </a:xfrm>
          <a:custGeom>
            <a:avLst/>
            <a:gdLst>
              <a:gd name="T0" fmla="*/ 2147483647 w 1"/>
              <a:gd name="T1" fmla="*/ 0 h 1"/>
              <a:gd name="T2" fmla="*/ 2147483647 w 1"/>
              <a:gd name="T3" fmla="*/ 2147483647 h 1"/>
              <a:gd name="T4" fmla="*/ 0 w 1"/>
              <a:gd name="T5" fmla="*/ 2147483647 h 1"/>
              <a:gd name="T6" fmla="*/ 2147483647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0"/>
                </a:move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87" name="Freeform 42"/>
          <p:cNvSpPr>
            <a:spLocks/>
          </p:cNvSpPr>
          <p:nvPr/>
        </p:nvSpPr>
        <p:spPr bwMode="auto">
          <a:xfrm>
            <a:off x="9331325" y="4529138"/>
            <a:ext cx="1588" cy="1587"/>
          </a:xfrm>
          <a:custGeom>
            <a:avLst/>
            <a:gdLst>
              <a:gd name="T0" fmla="*/ 2147483647 w 1"/>
              <a:gd name="T1" fmla="*/ 2147483647 h 1"/>
              <a:gd name="T2" fmla="*/ 2147483647 w 1"/>
              <a:gd name="T3" fmla="*/ 0 h 1"/>
              <a:gd name="T4" fmla="*/ 0 w 1"/>
              <a:gd name="T5" fmla="*/ 0 h 1"/>
              <a:gd name="T6" fmla="*/ 2147483647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1"/>
                </a:move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88" name="Freeform 45"/>
          <p:cNvSpPr>
            <a:spLocks/>
          </p:cNvSpPr>
          <p:nvPr/>
        </p:nvSpPr>
        <p:spPr bwMode="auto">
          <a:xfrm>
            <a:off x="9323388" y="4540250"/>
            <a:ext cx="1587" cy="4763"/>
          </a:xfrm>
          <a:custGeom>
            <a:avLst/>
            <a:gdLst>
              <a:gd name="T0" fmla="*/ 0 w 1587"/>
              <a:gd name="T1" fmla="*/ 2147483647 h 5"/>
              <a:gd name="T2" fmla="*/ 0 w 1587"/>
              <a:gd name="T3" fmla="*/ 2147483647 h 5"/>
              <a:gd name="T4" fmla="*/ 0 w 1587"/>
              <a:gd name="T5" fmla="*/ 0 h 5"/>
              <a:gd name="T6" fmla="*/ 0 w 1587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5"/>
              <a:gd name="T14" fmla="*/ 1587 w 1587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5">
                <a:moveTo>
                  <a:pt x="0" y="5"/>
                </a:moveTo>
                <a:lnTo>
                  <a:pt x="0" y="3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89" name="Freeform 780"/>
          <p:cNvSpPr>
            <a:spLocks/>
          </p:cNvSpPr>
          <p:nvPr/>
        </p:nvSpPr>
        <p:spPr bwMode="auto">
          <a:xfrm>
            <a:off x="387350" y="5116513"/>
            <a:ext cx="30163" cy="49212"/>
          </a:xfrm>
          <a:custGeom>
            <a:avLst/>
            <a:gdLst>
              <a:gd name="T0" fmla="*/ 0 w 32"/>
              <a:gd name="T1" fmla="*/ 2147483647 h 64"/>
              <a:gd name="T2" fmla="*/ 2147483647 w 32"/>
              <a:gd name="T3" fmla="*/ 2147483647 h 64"/>
              <a:gd name="T4" fmla="*/ 0 w 32"/>
              <a:gd name="T5" fmla="*/ 2147483647 h 64"/>
              <a:gd name="T6" fmla="*/ 0 w 32"/>
              <a:gd name="T7" fmla="*/ 2147483647 h 64"/>
              <a:gd name="T8" fmla="*/ 2147483647 w 32"/>
              <a:gd name="T9" fmla="*/ 2147483647 h 64"/>
              <a:gd name="T10" fmla="*/ 2147483647 w 32"/>
              <a:gd name="T11" fmla="*/ 2147483647 h 64"/>
              <a:gd name="T12" fmla="*/ 2147483647 w 32"/>
              <a:gd name="T13" fmla="*/ 2147483647 h 64"/>
              <a:gd name="T14" fmla="*/ 2147483647 w 32"/>
              <a:gd name="T15" fmla="*/ 2147483647 h 64"/>
              <a:gd name="T16" fmla="*/ 2147483647 w 32"/>
              <a:gd name="T17" fmla="*/ 2147483647 h 64"/>
              <a:gd name="T18" fmla="*/ 2147483647 w 32"/>
              <a:gd name="T19" fmla="*/ 2147483647 h 64"/>
              <a:gd name="T20" fmla="*/ 2147483647 w 32"/>
              <a:gd name="T21" fmla="*/ 2147483647 h 64"/>
              <a:gd name="T22" fmla="*/ 2147483647 w 32"/>
              <a:gd name="T23" fmla="*/ 2147483647 h 64"/>
              <a:gd name="T24" fmla="*/ 2147483647 w 32"/>
              <a:gd name="T25" fmla="*/ 2147483647 h 64"/>
              <a:gd name="T26" fmla="*/ 2147483647 w 32"/>
              <a:gd name="T27" fmla="*/ 2147483647 h 64"/>
              <a:gd name="T28" fmla="*/ 2147483647 w 32"/>
              <a:gd name="T29" fmla="*/ 2147483647 h 64"/>
              <a:gd name="T30" fmla="*/ 2147483647 w 32"/>
              <a:gd name="T31" fmla="*/ 2147483647 h 64"/>
              <a:gd name="T32" fmla="*/ 2147483647 w 32"/>
              <a:gd name="T33" fmla="*/ 2147483647 h 64"/>
              <a:gd name="T34" fmla="*/ 2147483647 w 32"/>
              <a:gd name="T35" fmla="*/ 2147483647 h 64"/>
              <a:gd name="T36" fmla="*/ 2147483647 w 32"/>
              <a:gd name="T37" fmla="*/ 2147483647 h 64"/>
              <a:gd name="T38" fmla="*/ 2147483647 w 32"/>
              <a:gd name="T39" fmla="*/ 2147483647 h 64"/>
              <a:gd name="T40" fmla="*/ 2147483647 w 32"/>
              <a:gd name="T41" fmla="*/ 0 h 64"/>
              <a:gd name="T42" fmla="*/ 2147483647 w 32"/>
              <a:gd name="T43" fmla="*/ 2147483647 h 64"/>
              <a:gd name="T44" fmla="*/ 0 w 32"/>
              <a:gd name="T45" fmla="*/ 2147483647 h 6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64"/>
              <a:gd name="T71" fmla="*/ 32 w 32"/>
              <a:gd name="T72" fmla="*/ 64 h 6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64">
                <a:moveTo>
                  <a:pt x="0" y="23"/>
                </a:moveTo>
                <a:lnTo>
                  <a:pt x="2" y="44"/>
                </a:lnTo>
                <a:lnTo>
                  <a:pt x="0" y="53"/>
                </a:lnTo>
                <a:lnTo>
                  <a:pt x="0" y="58"/>
                </a:lnTo>
                <a:lnTo>
                  <a:pt x="5" y="64"/>
                </a:lnTo>
                <a:lnTo>
                  <a:pt x="10" y="53"/>
                </a:lnTo>
                <a:lnTo>
                  <a:pt x="18" y="46"/>
                </a:lnTo>
                <a:lnTo>
                  <a:pt x="20" y="47"/>
                </a:lnTo>
                <a:lnTo>
                  <a:pt x="25" y="43"/>
                </a:lnTo>
                <a:lnTo>
                  <a:pt x="30" y="39"/>
                </a:lnTo>
                <a:lnTo>
                  <a:pt x="32" y="35"/>
                </a:lnTo>
                <a:lnTo>
                  <a:pt x="30" y="32"/>
                </a:lnTo>
                <a:lnTo>
                  <a:pt x="28" y="29"/>
                </a:lnTo>
                <a:lnTo>
                  <a:pt x="28" y="25"/>
                </a:lnTo>
                <a:lnTo>
                  <a:pt x="26" y="24"/>
                </a:lnTo>
                <a:lnTo>
                  <a:pt x="27" y="19"/>
                </a:lnTo>
                <a:lnTo>
                  <a:pt x="25" y="14"/>
                </a:lnTo>
                <a:lnTo>
                  <a:pt x="19" y="8"/>
                </a:lnTo>
                <a:lnTo>
                  <a:pt x="14" y="5"/>
                </a:lnTo>
                <a:lnTo>
                  <a:pt x="12" y="1"/>
                </a:lnTo>
                <a:lnTo>
                  <a:pt x="9" y="0"/>
                </a:lnTo>
                <a:lnTo>
                  <a:pt x="8" y="12"/>
                </a:lnTo>
                <a:lnTo>
                  <a:pt x="0" y="23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90" name="Freeform 784"/>
          <p:cNvSpPr>
            <a:spLocks/>
          </p:cNvSpPr>
          <p:nvPr/>
        </p:nvSpPr>
        <p:spPr bwMode="auto">
          <a:xfrm>
            <a:off x="379413" y="5089525"/>
            <a:ext cx="15875" cy="15875"/>
          </a:xfrm>
          <a:custGeom>
            <a:avLst/>
            <a:gdLst>
              <a:gd name="T0" fmla="*/ 0 w 18"/>
              <a:gd name="T1" fmla="*/ 2147483647 h 21"/>
              <a:gd name="T2" fmla="*/ 2147483647 w 18"/>
              <a:gd name="T3" fmla="*/ 2147483647 h 21"/>
              <a:gd name="T4" fmla="*/ 2147483647 w 18"/>
              <a:gd name="T5" fmla="*/ 0 h 21"/>
              <a:gd name="T6" fmla="*/ 2147483647 w 18"/>
              <a:gd name="T7" fmla="*/ 2147483647 h 21"/>
              <a:gd name="T8" fmla="*/ 2147483647 w 18"/>
              <a:gd name="T9" fmla="*/ 2147483647 h 21"/>
              <a:gd name="T10" fmla="*/ 2147483647 w 18"/>
              <a:gd name="T11" fmla="*/ 2147483647 h 21"/>
              <a:gd name="T12" fmla="*/ 2147483647 w 18"/>
              <a:gd name="T13" fmla="*/ 2147483647 h 21"/>
              <a:gd name="T14" fmla="*/ 2147483647 w 18"/>
              <a:gd name="T15" fmla="*/ 2147483647 h 21"/>
              <a:gd name="T16" fmla="*/ 2147483647 w 18"/>
              <a:gd name="T17" fmla="*/ 2147483647 h 21"/>
              <a:gd name="T18" fmla="*/ 2147483647 w 18"/>
              <a:gd name="T19" fmla="*/ 2147483647 h 21"/>
              <a:gd name="T20" fmla="*/ 2147483647 w 18"/>
              <a:gd name="T21" fmla="*/ 2147483647 h 21"/>
              <a:gd name="T22" fmla="*/ 2147483647 w 18"/>
              <a:gd name="T23" fmla="*/ 2147483647 h 21"/>
              <a:gd name="T24" fmla="*/ 2147483647 w 18"/>
              <a:gd name="T25" fmla="*/ 2147483647 h 21"/>
              <a:gd name="T26" fmla="*/ 2147483647 w 18"/>
              <a:gd name="T27" fmla="*/ 2147483647 h 21"/>
              <a:gd name="T28" fmla="*/ 0 w 18"/>
              <a:gd name="T29" fmla="*/ 2147483647 h 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"/>
              <a:gd name="T46" fmla="*/ 0 h 21"/>
              <a:gd name="T47" fmla="*/ 18 w 18"/>
              <a:gd name="T48" fmla="*/ 21 h 2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" h="21">
                <a:moveTo>
                  <a:pt x="0" y="7"/>
                </a:moveTo>
                <a:lnTo>
                  <a:pt x="1" y="2"/>
                </a:lnTo>
                <a:lnTo>
                  <a:pt x="3" y="0"/>
                </a:lnTo>
                <a:lnTo>
                  <a:pt x="6" y="6"/>
                </a:lnTo>
                <a:lnTo>
                  <a:pt x="11" y="4"/>
                </a:lnTo>
                <a:lnTo>
                  <a:pt x="13" y="4"/>
                </a:lnTo>
                <a:lnTo>
                  <a:pt x="16" y="9"/>
                </a:lnTo>
                <a:lnTo>
                  <a:pt x="18" y="11"/>
                </a:lnTo>
                <a:lnTo>
                  <a:pt x="18" y="15"/>
                </a:lnTo>
                <a:lnTo>
                  <a:pt x="13" y="19"/>
                </a:lnTo>
                <a:lnTo>
                  <a:pt x="12" y="19"/>
                </a:lnTo>
                <a:lnTo>
                  <a:pt x="7" y="21"/>
                </a:lnTo>
                <a:lnTo>
                  <a:pt x="5" y="21"/>
                </a:lnTo>
                <a:lnTo>
                  <a:pt x="5" y="14"/>
                </a:lnTo>
                <a:lnTo>
                  <a:pt x="0" y="7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91" name="Freeform 785"/>
          <p:cNvSpPr>
            <a:spLocks/>
          </p:cNvSpPr>
          <p:nvPr/>
        </p:nvSpPr>
        <p:spPr bwMode="auto">
          <a:xfrm>
            <a:off x="361950" y="3989388"/>
            <a:ext cx="34925" cy="14287"/>
          </a:xfrm>
          <a:custGeom>
            <a:avLst/>
            <a:gdLst>
              <a:gd name="T0" fmla="*/ 0 w 36"/>
              <a:gd name="T1" fmla="*/ 2147483647 h 19"/>
              <a:gd name="T2" fmla="*/ 0 w 36"/>
              <a:gd name="T3" fmla="*/ 2147483647 h 19"/>
              <a:gd name="T4" fmla="*/ 2147483647 w 36"/>
              <a:gd name="T5" fmla="*/ 2147483647 h 19"/>
              <a:gd name="T6" fmla="*/ 2147483647 w 36"/>
              <a:gd name="T7" fmla="*/ 2147483647 h 19"/>
              <a:gd name="T8" fmla="*/ 2147483647 w 36"/>
              <a:gd name="T9" fmla="*/ 0 h 19"/>
              <a:gd name="T10" fmla="*/ 2147483647 w 36"/>
              <a:gd name="T11" fmla="*/ 2147483647 h 19"/>
              <a:gd name="T12" fmla="*/ 0 w 36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9"/>
              <a:gd name="T23" fmla="*/ 36 w 36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9">
                <a:moveTo>
                  <a:pt x="0" y="15"/>
                </a:moveTo>
                <a:lnTo>
                  <a:pt x="0" y="19"/>
                </a:lnTo>
                <a:lnTo>
                  <a:pt x="6" y="19"/>
                </a:lnTo>
                <a:lnTo>
                  <a:pt x="34" y="4"/>
                </a:lnTo>
                <a:lnTo>
                  <a:pt x="36" y="0"/>
                </a:lnTo>
                <a:lnTo>
                  <a:pt x="31" y="1"/>
                </a:lnTo>
                <a:lnTo>
                  <a:pt x="0" y="15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92" name="Freeform 786"/>
          <p:cNvSpPr>
            <a:spLocks/>
          </p:cNvSpPr>
          <p:nvPr/>
        </p:nvSpPr>
        <p:spPr bwMode="auto">
          <a:xfrm>
            <a:off x="341313" y="5064125"/>
            <a:ext cx="14287" cy="15875"/>
          </a:xfrm>
          <a:custGeom>
            <a:avLst/>
            <a:gdLst>
              <a:gd name="T0" fmla="*/ 0 w 15"/>
              <a:gd name="T1" fmla="*/ 2147483647 h 20"/>
              <a:gd name="T2" fmla="*/ 2147483647 w 15"/>
              <a:gd name="T3" fmla="*/ 2147483647 h 20"/>
              <a:gd name="T4" fmla="*/ 2147483647 w 15"/>
              <a:gd name="T5" fmla="*/ 2147483647 h 20"/>
              <a:gd name="T6" fmla="*/ 2147483647 w 15"/>
              <a:gd name="T7" fmla="*/ 2147483647 h 20"/>
              <a:gd name="T8" fmla="*/ 2147483647 w 15"/>
              <a:gd name="T9" fmla="*/ 2147483647 h 20"/>
              <a:gd name="T10" fmla="*/ 2147483647 w 15"/>
              <a:gd name="T11" fmla="*/ 2147483647 h 20"/>
              <a:gd name="T12" fmla="*/ 2147483647 w 15"/>
              <a:gd name="T13" fmla="*/ 2147483647 h 20"/>
              <a:gd name="T14" fmla="*/ 2147483647 w 15"/>
              <a:gd name="T15" fmla="*/ 2147483647 h 20"/>
              <a:gd name="T16" fmla="*/ 2147483647 w 15"/>
              <a:gd name="T17" fmla="*/ 2147483647 h 20"/>
              <a:gd name="T18" fmla="*/ 2147483647 w 15"/>
              <a:gd name="T19" fmla="*/ 2147483647 h 20"/>
              <a:gd name="T20" fmla="*/ 2147483647 w 15"/>
              <a:gd name="T21" fmla="*/ 2147483647 h 20"/>
              <a:gd name="T22" fmla="*/ 2147483647 w 15"/>
              <a:gd name="T23" fmla="*/ 2147483647 h 20"/>
              <a:gd name="T24" fmla="*/ 2147483647 w 15"/>
              <a:gd name="T25" fmla="*/ 0 h 20"/>
              <a:gd name="T26" fmla="*/ 2147483647 w 15"/>
              <a:gd name="T27" fmla="*/ 2147483647 h 20"/>
              <a:gd name="T28" fmla="*/ 0 w 15"/>
              <a:gd name="T29" fmla="*/ 2147483647 h 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"/>
              <a:gd name="T46" fmla="*/ 0 h 20"/>
              <a:gd name="T47" fmla="*/ 15 w 15"/>
              <a:gd name="T48" fmla="*/ 20 h 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" h="20">
                <a:moveTo>
                  <a:pt x="0" y="5"/>
                </a:moveTo>
                <a:lnTo>
                  <a:pt x="2" y="18"/>
                </a:lnTo>
                <a:lnTo>
                  <a:pt x="9" y="18"/>
                </a:lnTo>
                <a:lnTo>
                  <a:pt x="10" y="19"/>
                </a:lnTo>
                <a:lnTo>
                  <a:pt x="13" y="19"/>
                </a:lnTo>
                <a:lnTo>
                  <a:pt x="14" y="20"/>
                </a:lnTo>
                <a:lnTo>
                  <a:pt x="15" y="17"/>
                </a:lnTo>
                <a:lnTo>
                  <a:pt x="14" y="15"/>
                </a:lnTo>
                <a:lnTo>
                  <a:pt x="13" y="11"/>
                </a:lnTo>
                <a:lnTo>
                  <a:pt x="11" y="9"/>
                </a:lnTo>
                <a:lnTo>
                  <a:pt x="12" y="7"/>
                </a:lnTo>
                <a:lnTo>
                  <a:pt x="11" y="1"/>
                </a:lnTo>
                <a:lnTo>
                  <a:pt x="8" y="0"/>
                </a:lnTo>
                <a:lnTo>
                  <a:pt x="3" y="5"/>
                </a:lnTo>
                <a:lnTo>
                  <a:pt x="0" y="5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93" name="Freeform 787"/>
          <p:cNvSpPr>
            <a:spLocks/>
          </p:cNvSpPr>
          <p:nvPr/>
        </p:nvSpPr>
        <p:spPr bwMode="auto">
          <a:xfrm>
            <a:off x="304800" y="5046663"/>
            <a:ext cx="12700" cy="11112"/>
          </a:xfrm>
          <a:custGeom>
            <a:avLst/>
            <a:gdLst>
              <a:gd name="T0" fmla="*/ 0 w 15"/>
              <a:gd name="T1" fmla="*/ 2147483647 h 16"/>
              <a:gd name="T2" fmla="*/ 2147483647 w 15"/>
              <a:gd name="T3" fmla="*/ 2147483647 h 16"/>
              <a:gd name="T4" fmla="*/ 2147483647 w 15"/>
              <a:gd name="T5" fmla="*/ 2147483647 h 16"/>
              <a:gd name="T6" fmla="*/ 2147483647 w 15"/>
              <a:gd name="T7" fmla="*/ 2147483647 h 16"/>
              <a:gd name="T8" fmla="*/ 2147483647 w 15"/>
              <a:gd name="T9" fmla="*/ 2147483647 h 16"/>
              <a:gd name="T10" fmla="*/ 2147483647 w 15"/>
              <a:gd name="T11" fmla="*/ 2147483647 h 16"/>
              <a:gd name="T12" fmla="*/ 2147483647 w 15"/>
              <a:gd name="T13" fmla="*/ 2147483647 h 16"/>
              <a:gd name="T14" fmla="*/ 2147483647 w 15"/>
              <a:gd name="T15" fmla="*/ 0 h 16"/>
              <a:gd name="T16" fmla="*/ 2147483647 w 15"/>
              <a:gd name="T17" fmla="*/ 0 h 16"/>
              <a:gd name="T18" fmla="*/ 2147483647 w 15"/>
              <a:gd name="T19" fmla="*/ 2147483647 h 16"/>
              <a:gd name="T20" fmla="*/ 0 w 15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"/>
              <a:gd name="T34" fmla="*/ 0 h 16"/>
              <a:gd name="T35" fmla="*/ 15 w 15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" h="16">
                <a:moveTo>
                  <a:pt x="0" y="8"/>
                </a:moveTo>
                <a:lnTo>
                  <a:pt x="2" y="12"/>
                </a:lnTo>
                <a:lnTo>
                  <a:pt x="5" y="15"/>
                </a:lnTo>
                <a:lnTo>
                  <a:pt x="8" y="16"/>
                </a:lnTo>
                <a:lnTo>
                  <a:pt x="11" y="15"/>
                </a:lnTo>
                <a:lnTo>
                  <a:pt x="13" y="11"/>
                </a:lnTo>
                <a:lnTo>
                  <a:pt x="15" y="4"/>
                </a:lnTo>
                <a:lnTo>
                  <a:pt x="14" y="0"/>
                </a:lnTo>
                <a:lnTo>
                  <a:pt x="10" y="0"/>
                </a:lnTo>
                <a:lnTo>
                  <a:pt x="7" y="1"/>
                </a:lnTo>
                <a:lnTo>
                  <a:pt x="0" y="8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94" name="Freeform 791"/>
          <p:cNvSpPr>
            <a:spLocks/>
          </p:cNvSpPr>
          <p:nvPr/>
        </p:nvSpPr>
        <p:spPr bwMode="auto">
          <a:xfrm>
            <a:off x="363538" y="5080000"/>
            <a:ext cx="15875" cy="7938"/>
          </a:xfrm>
          <a:custGeom>
            <a:avLst/>
            <a:gdLst>
              <a:gd name="T0" fmla="*/ 2147483647 w 16"/>
              <a:gd name="T1" fmla="*/ 2147483647 h 9"/>
              <a:gd name="T2" fmla="*/ 2147483647 w 16"/>
              <a:gd name="T3" fmla="*/ 2147483647 h 9"/>
              <a:gd name="T4" fmla="*/ 2147483647 w 16"/>
              <a:gd name="T5" fmla="*/ 2147483647 h 9"/>
              <a:gd name="T6" fmla="*/ 2147483647 w 16"/>
              <a:gd name="T7" fmla="*/ 2147483647 h 9"/>
              <a:gd name="T8" fmla="*/ 2147483647 w 16"/>
              <a:gd name="T9" fmla="*/ 2147483647 h 9"/>
              <a:gd name="T10" fmla="*/ 2147483647 w 16"/>
              <a:gd name="T11" fmla="*/ 2147483647 h 9"/>
              <a:gd name="T12" fmla="*/ 2147483647 w 16"/>
              <a:gd name="T13" fmla="*/ 2147483647 h 9"/>
              <a:gd name="T14" fmla="*/ 2147483647 w 16"/>
              <a:gd name="T15" fmla="*/ 2147483647 h 9"/>
              <a:gd name="T16" fmla="*/ 0 w 16"/>
              <a:gd name="T17" fmla="*/ 2147483647 h 9"/>
              <a:gd name="T18" fmla="*/ 2147483647 w 16"/>
              <a:gd name="T19" fmla="*/ 0 h 9"/>
              <a:gd name="T20" fmla="*/ 2147483647 w 16"/>
              <a:gd name="T21" fmla="*/ 2147483647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"/>
              <a:gd name="T34" fmla="*/ 0 h 9"/>
              <a:gd name="T35" fmla="*/ 16 w 16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" h="9">
                <a:moveTo>
                  <a:pt x="8" y="2"/>
                </a:moveTo>
                <a:lnTo>
                  <a:pt x="10" y="1"/>
                </a:lnTo>
                <a:lnTo>
                  <a:pt x="11" y="2"/>
                </a:lnTo>
                <a:lnTo>
                  <a:pt x="16" y="3"/>
                </a:lnTo>
                <a:lnTo>
                  <a:pt x="12" y="9"/>
                </a:lnTo>
                <a:lnTo>
                  <a:pt x="11" y="9"/>
                </a:lnTo>
                <a:lnTo>
                  <a:pt x="6" y="5"/>
                </a:lnTo>
                <a:lnTo>
                  <a:pt x="0" y="6"/>
                </a:lnTo>
                <a:lnTo>
                  <a:pt x="2" y="0"/>
                </a:lnTo>
                <a:lnTo>
                  <a:pt x="8" y="2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95" name="Freeform 798"/>
          <p:cNvSpPr>
            <a:spLocks/>
          </p:cNvSpPr>
          <p:nvPr/>
        </p:nvSpPr>
        <p:spPr bwMode="auto">
          <a:xfrm>
            <a:off x="368300" y="5092700"/>
            <a:ext cx="6350" cy="6350"/>
          </a:xfrm>
          <a:custGeom>
            <a:avLst/>
            <a:gdLst>
              <a:gd name="T0" fmla="*/ 0 w 5"/>
              <a:gd name="T1" fmla="*/ 0 h 8"/>
              <a:gd name="T2" fmla="*/ 0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0 w 5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0" y="0"/>
                </a:moveTo>
                <a:lnTo>
                  <a:pt x="0" y="5"/>
                </a:lnTo>
                <a:lnTo>
                  <a:pt x="2" y="8"/>
                </a:lnTo>
                <a:lnTo>
                  <a:pt x="5" y="5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96" name="Freeform 800"/>
          <p:cNvSpPr>
            <a:spLocks/>
          </p:cNvSpPr>
          <p:nvPr/>
        </p:nvSpPr>
        <p:spPr bwMode="auto">
          <a:xfrm>
            <a:off x="290513" y="5053013"/>
            <a:ext cx="6350" cy="9525"/>
          </a:xfrm>
          <a:custGeom>
            <a:avLst/>
            <a:gdLst>
              <a:gd name="T0" fmla="*/ 0 w 5"/>
              <a:gd name="T1" fmla="*/ 2147483647 h 11"/>
              <a:gd name="T2" fmla="*/ 2147483647 w 5"/>
              <a:gd name="T3" fmla="*/ 0 h 11"/>
              <a:gd name="T4" fmla="*/ 2147483647 w 5"/>
              <a:gd name="T5" fmla="*/ 2147483647 h 11"/>
              <a:gd name="T6" fmla="*/ 0 w 5"/>
              <a:gd name="T7" fmla="*/ 2147483647 h 11"/>
              <a:gd name="T8" fmla="*/ 0 w 5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1"/>
              <a:gd name="T17" fmla="*/ 5 w 5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1">
                <a:moveTo>
                  <a:pt x="0" y="7"/>
                </a:moveTo>
                <a:lnTo>
                  <a:pt x="5" y="0"/>
                </a:lnTo>
                <a:lnTo>
                  <a:pt x="4" y="5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97" name="Freeform 818"/>
          <p:cNvSpPr>
            <a:spLocks/>
          </p:cNvSpPr>
          <p:nvPr/>
        </p:nvSpPr>
        <p:spPr bwMode="auto">
          <a:xfrm>
            <a:off x="9377363" y="5226050"/>
            <a:ext cx="33337" cy="33338"/>
          </a:xfrm>
          <a:custGeom>
            <a:avLst/>
            <a:gdLst>
              <a:gd name="T0" fmla="*/ 2147483647 w 33"/>
              <a:gd name="T1" fmla="*/ 2147483647 h 43"/>
              <a:gd name="T2" fmla="*/ 2147483647 w 33"/>
              <a:gd name="T3" fmla="*/ 2147483647 h 43"/>
              <a:gd name="T4" fmla="*/ 0 w 33"/>
              <a:gd name="T5" fmla="*/ 2147483647 h 43"/>
              <a:gd name="T6" fmla="*/ 0 w 33"/>
              <a:gd name="T7" fmla="*/ 2147483647 h 43"/>
              <a:gd name="T8" fmla="*/ 2147483647 w 33"/>
              <a:gd name="T9" fmla="*/ 2147483647 h 43"/>
              <a:gd name="T10" fmla="*/ 2147483647 w 33"/>
              <a:gd name="T11" fmla="*/ 0 h 43"/>
              <a:gd name="T12" fmla="*/ 2147483647 w 33"/>
              <a:gd name="T13" fmla="*/ 2147483647 h 43"/>
              <a:gd name="T14" fmla="*/ 2147483647 w 33"/>
              <a:gd name="T15" fmla="*/ 2147483647 h 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43"/>
              <a:gd name="T26" fmla="*/ 33 w 33"/>
              <a:gd name="T27" fmla="*/ 43 h 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43">
                <a:moveTo>
                  <a:pt x="33" y="35"/>
                </a:moveTo>
                <a:lnTo>
                  <a:pt x="26" y="43"/>
                </a:lnTo>
                <a:lnTo>
                  <a:pt x="0" y="39"/>
                </a:lnTo>
                <a:lnTo>
                  <a:pt x="0" y="20"/>
                </a:lnTo>
                <a:lnTo>
                  <a:pt x="1" y="9"/>
                </a:lnTo>
                <a:lnTo>
                  <a:pt x="25" y="0"/>
                </a:lnTo>
                <a:lnTo>
                  <a:pt x="33" y="32"/>
                </a:lnTo>
                <a:lnTo>
                  <a:pt x="33" y="35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98" name="Freeform 819"/>
          <p:cNvSpPr>
            <a:spLocks/>
          </p:cNvSpPr>
          <p:nvPr/>
        </p:nvSpPr>
        <p:spPr bwMode="auto">
          <a:xfrm>
            <a:off x="9418638" y="5187950"/>
            <a:ext cx="36512" cy="22225"/>
          </a:xfrm>
          <a:custGeom>
            <a:avLst/>
            <a:gdLst>
              <a:gd name="T0" fmla="*/ 2147483647 w 38"/>
              <a:gd name="T1" fmla="*/ 2147483647 h 30"/>
              <a:gd name="T2" fmla="*/ 2147483647 w 38"/>
              <a:gd name="T3" fmla="*/ 0 h 30"/>
              <a:gd name="T4" fmla="*/ 2147483647 w 38"/>
              <a:gd name="T5" fmla="*/ 2147483647 h 30"/>
              <a:gd name="T6" fmla="*/ 0 w 38"/>
              <a:gd name="T7" fmla="*/ 2147483647 h 30"/>
              <a:gd name="T8" fmla="*/ 2147483647 w 38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0"/>
              <a:gd name="T17" fmla="*/ 38 w 38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0">
                <a:moveTo>
                  <a:pt x="27" y="20"/>
                </a:moveTo>
                <a:lnTo>
                  <a:pt x="38" y="0"/>
                </a:lnTo>
                <a:lnTo>
                  <a:pt x="1" y="18"/>
                </a:lnTo>
                <a:lnTo>
                  <a:pt x="0" y="30"/>
                </a:lnTo>
                <a:lnTo>
                  <a:pt x="27" y="2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499" name="Freeform 825"/>
          <p:cNvSpPr>
            <a:spLocks/>
          </p:cNvSpPr>
          <p:nvPr/>
        </p:nvSpPr>
        <p:spPr bwMode="auto">
          <a:xfrm>
            <a:off x="9399588" y="5051425"/>
            <a:ext cx="4762" cy="1588"/>
          </a:xfrm>
          <a:custGeom>
            <a:avLst/>
            <a:gdLst>
              <a:gd name="T0" fmla="*/ 2147483647 w 3"/>
              <a:gd name="T1" fmla="*/ 0 h 1"/>
              <a:gd name="T2" fmla="*/ 2147483647 w 3"/>
              <a:gd name="T3" fmla="*/ 2147483647 h 1"/>
              <a:gd name="T4" fmla="*/ 2147483647 w 3"/>
              <a:gd name="T5" fmla="*/ 2147483647 h 1"/>
              <a:gd name="T6" fmla="*/ 0 w 3"/>
              <a:gd name="T7" fmla="*/ 0 h 1"/>
              <a:gd name="T8" fmla="*/ 2147483647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3" y="0"/>
                </a:moveTo>
                <a:lnTo>
                  <a:pt x="3" y="1"/>
                </a:lnTo>
                <a:lnTo>
                  <a:pt x="1" y="1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00" name="Freeform 861"/>
          <p:cNvSpPr>
            <a:spLocks/>
          </p:cNvSpPr>
          <p:nvPr/>
        </p:nvSpPr>
        <p:spPr bwMode="auto">
          <a:xfrm>
            <a:off x="-107950" y="6618288"/>
            <a:ext cx="1587" cy="4762"/>
          </a:xfrm>
          <a:custGeom>
            <a:avLst/>
            <a:gdLst>
              <a:gd name="T0" fmla="*/ 2147483647 w 3"/>
              <a:gd name="T1" fmla="*/ 2147483647 h 7"/>
              <a:gd name="T2" fmla="*/ 0 w 3"/>
              <a:gd name="T3" fmla="*/ 2147483647 h 7"/>
              <a:gd name="T4" fmla="*/ 2147483647 w 3"/>
              <a:gd name="T5" fmla="*/ 2147483647 h 7"/>
              <a:gd name="T6" fmla="*/ 0 w 3"/>
              <a:gd name="T7" fmla="*/ 0 h 7"/>
              <a:gd name="T8" fmla="*/ 2147483647 w 3"/>
              <a:gd name="T9" fmla="*/ 2147483647 h 7"/>
              <a:gd name="T10" fmla="*/ 2147483647 w 3"/>
              <a:gd name="T11" fmla="*/ 2147483647 h 7"/>
              <a:gd name="T12" fmla="*/ 2147483647 w 3"/>
              <a:gd name="T13" fmla="*/ 2147483647 h 7"/>
              <a:gd name="T14" fmla="*/ 2147483647 w 3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7"/>
              <a:gd name="T26" fmla="*/ 3 w 3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7">
                <a:moveTo>
                  <a:pt x="2" y="7"/>
                </a:moveTo>
                <a:lnTo>
                  <a:pt x="0" y="5"/>
                </a:lnTo>
                <a:lnTo>
                  <a:pt x="1" y="1"/>
                </a:lnTo>
                <a:lnTo>
                  <a:pt x="0" y="0"/>
                </a:lnTo>
                <a:lnTo>
                  <a:pt x="2" y="2"/>
                </a:lnTo>
                <a:lnTo>
                  <a:pt x="1" y="3"/>
                </a:lnTo>
                <a:lnTo>
                  <a:pt x="3" y="7"/>
                </a:lnTo>
                <a:lnTo>
                  <a:pt x="2" y="7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01" name="Freeform 862"/>
          <p:cNvSpPr>
            <a:spLocks/>
          </p:cNvSpPr>
          <p:nvPr/>
        </p:nvSpPr>
        <p:spPr bwMode="auto">
          <a:xfrm>
            <a:off x="60325" y="6272213"/>
            <a:ext cx="7938" cy="9525"/>
          </a:xfrm>
          <a:custGeom>
            <a:avLst/>
            <a:gdLst>
              <a:gd name="T0" fmla="*/ 2147483647 w 9"/>
              <a:gd name="T1" fmla="*/ 2147483647 h 10"/>
              <a:gd name="T2" fmla="*/ 2147483647 w 9"/>
              <a:gd name="T3" fmla="*/ 2147483647 h 10"/>
              <a:gd name="T4" fmla="*/ 0 w 9"/>
              <a:gd name="T5" fmla="*/ 0 h 10"/>
              <a:gd name="T6" fmla="*/ 2147483647 w 9"/>
              <a:gd name="T7" fmla="*/ 0 h 10"/>
              <a:gd name="T8" fmla="*/ 2147483647 w 9"/>
              <a:gd name="T9" fmla="*/ 2147483647 h 10"/>
              <a:gd name="T10" fmla="*/ 2147483647 w 9"/>
              <a:gd name="T11" fmla="*/ 2147483647 h 10"/>
              <a:gd name="T12" fmla="*/ 2147483647 w 9"/>
              <a:gd name="T13" fmla="*/ 2147483647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0"/>
              <a:gd name="T23" fmla="*/ 9 w 9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0">
                <a:moveTo>
                  <a:pt x="8" y="10"/>
                </a:moveTo>
                <a:lnTo>
                  <a:pt x="3" y="6"/>
                </a:lnTo>
                <a:lnTo>
                  <a:pt x="0" y="0"/>
                </a:lnTo>
                <a:lnTo>
                  <a:pt x="2" y="0"/>
                </a:lnTo>
                <a:lnTo>
                  <a:pt x="9" y="6"/>
                </a:lnTo>
                <a:lnTo>
                  <a:pt x="9" y="7"/>
                </a:lnTo>
                <a:lnTo>
                  <a:pt x="8" y="1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02" name="Freeform 863"/>
          <p:cNvSpPr>
            <a:spLocks/>
          </p:cNvSpPr>
          <p:nvPr/>
        </p:nvSpPr>
        <p:spPr bwMode="auto">
          <a:xfrm>
            <a:off x="204788" y="6226175"/>
            <a:ext cx="4762" cy="4763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0 h 6"/>
              <a:gd name="T4" fmla="*/ 0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2147483647 w 4"/>
              <a:gd name="T11" fmla="*/ 2147483647 h 6"/>
              <a:gd name="T12" fmla="*/ 2147483647 w 4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6"/>
              <a:gd name="T23" fmla="*/ 4 w 4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6">
                <a:moveTo>
                  <a:pt x="2" y="0"/>
                </a:moveTo>
                <a:lnTo>
                  <a:pt x="1" y="0"/>
                </a:lnTo>
                <a:lnTo>
                  <a:pt x="0" y="4"/>
                </a:lnTo>
                <a:lnTo>
                  <a:pt x="1" y="6"/>
                </a:lnTo>
                <a:lnTo>
                  <a:pt x="3" y="6"/>
                </a:lnTo>
                <a:lnTo>
                  <a:pt x="4" y="3"/>
                </a:lnTo>
                <a:lnTo>
                  <a:pt x="2" y="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03" name="Freeform 864"/>
          <p:cNvSpPr>
            <a:spLocks/>
          </p:cNvSpPr>
          <p:nvPr/>
        </p:nvSpPr>
        <p:spPr bwMode="auto">
          <a:xfrm>
            <a:off x="361950" y="6645275"/>
            <a:ext cx="1588" cy="7938"/>
          </a:xfrm>
          <a:custGeom>
            <a:avLst/>
            <a:gdLst>
              <a:gd name="T0" fmla="*/ 2147483647 w 3"/>
              <a:gd name="T1" fmla="*/ 2147483647 h 9"/>
              <a:gd name="T2" fmla="*/ 2147483647 w 3"/>
              <a:gd name="T3" fmla="*/ 2147483647 h 9"/>
              <a:gd name="T4" fmla="*/ 2147483647 w 3"/>
              <a:gd name="T5" fmla="*/ 2147483647 h 9"/>
              <a:gd name="T6" fmla="*/ 2147483647 w 3"/>
              <a:gd name="T7" fmla="*/ 0 h 9"/>
              <a:gd name="T8" fmla="*/ 2147483647 w 3"/>
              <a:gd name="T9" fmla="*/ 2147483647 h 9"/>
              <a:gd name="T10" fmla="*/ 0 w 3"/>
              <a:gd name="T11" fmla="*/ 2147483647 h 9"/>
              <a:gd name="T12" fmla="*/ 2147483647 w 3"/>
              <a:gd name="T13" fmla="*/ 2147483647 h 9"/>
              <a:gd name="T14" fmla="*/ 2147483647 w 3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9"/>
              <a:gd name="T26" fmla="*/ 3 w 3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9">
                <a:moveTo>
                  <a:pt x="3" y="6"/>
                </a:moveTo>
                <a:lnTo>
                  <a:pt x="2" y="1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0" y="5"/>
                </a:lnTo>
                <a:lnTo>
                  <a:pt x="3" y="9"/>
                </a:lnTo>
                <a:lnTo>
                  <a:pt x="3" y="6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04" name="Freeform 865"/>
          <p:cNvSpPr>
            <a:spLocks/>
          </p:cNvSpPr>
          <p:nvPr/>
        </p:nvSpPr>
        <p:spPr bwMode="auto">
          <a:xfrm>
            <a:off x="306388" y="6624638"/>
            <a:ext cx="6350" cy="4762"/>
          </a:xfrm>
          <a:custGeom>
            <a:avLst/>
            <a:gdLst>
              <a:gd name="T0" fmla="*/ 2147483647 w 5"/>
              <a:gd name="T1" fmla="*/ 0 h 7"/>
              <a:gd name="T2" fmla="*/ 2147483647 w 5"/>
              <a:gd name="T3" fmla="*/ 0 h 7"/>
              <a:gd name="T4" fmla="*/ 2147483647 w 5"/>
              <a:gd name="T5" fmla="*/ 2147483647 h 7"/>
              <a:gd name="T6" fmla="*/ 0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2147483647 w 5"/>
              <a:gd name="T13" fmla="*/ 2147483647 h 7"/>
              <a:gd name="T14" fmla="*/ 2147483647 w 5"/>
              <a:gd name="T15" fmla="*/ 0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7"/>
              <a:gd name="T26" fmla="*/ 5 w 5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2" y="1"/>
                </a:lnTo>
                <a:lnTo>
                  <a:pt x="0" y="3"/>
                </a:lnTo>
                <a:lnTo>
                  <a:pt x="3" y="7"/>
                </a:lnTo>
                <a:lnTo>
                  <a:pt x="5" y="4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05" name="Freeform 866"/>
          <p:cNvSpPr>
            <a:spLocks/>
          </p:cNvSpPr>
          <p:nvPr/>
        </p:nvSpPr>
        <p:spPr bwMode="auto">
          <a:xfrm>
            <a:off x="280988" y="6529388"/>
            <a:ext cx="7937" cy="4762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2147483647 h 7"/>
              <a:gd name="T4" fmla="*/ 2147483647 w 6"/>
              <a:gd name="T5" fmla="*/ 2147483647 h 7"/>
              <a:gd name="T6" fmla="*/ 0 w 6"/>
              <a:gd name="T7" fmla="*/ 0 h 7"/>
              <a:gd name="T8" fmla="*/ 2147483647 w 6"/>
              <a:gd name="T9" fmla="*/ 2147483647 h 7"/>
              <a:gd name="T10" fmla="*/ 2147483647 w 6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7"/>
              <a:gd name="T20" fmla="*/ 6 w 6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7">
                <a:moveTo>
                  <a:pt x="5" y="6"/>
                </a:moveTo>
                <a:lnTo>
                  <a:pt x="4" y="7"/>
                </a:lnTo>
                <a:lnTo>
                  <a:pt x="3" y="5"/>
                </a:lnTo>
                <a:lnTo>
                  <a:pt x="0" y="0"/>
                </a:lnTo>
                <a:lnTo>
                  <a:pt x="6" y="4"/>
                </a:lnTo>
                <a:lnTo>
                  <a:pt x="5" y="6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06" name="Freeform 867"/>
          <p:cNvSpPr>
            <a:spLocks/>
          </p:cNvSpPr>
          <p:nvPr/>
        </p:nvSpPr>
        <p:spPr bwMode="auto">
          <a:xfrm>
            <a:off x="309563" y="6542088"/>
            <a:ext cx="4762" cy="3175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0 w 4"/>
              <a:gd name="T5" fmla="*/ 2147483647 h 4"/>
              <a:gd name="T6" fmla="*/ 2147483647 w 4"/>
              <a:gd name="T7" fmla="*/ 2147483647 h 4"/>
              <a:gd name="T8" fmla="*/ 2147483647 w 4"/>
              <a:gd name="T9" fmla="*/ 0 h 4"/>
              <a:gd name="T10" fmla="*/ 2147483647 w 4"/>
              <a:gd name="T11" fmla="*/ 2147483647 h 4"/>
              <a:gd name="T12" fmla="*/ 2147483647 w 4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4"/>
              <a:gd name="T23" fmla="*/ 4 w 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4">
                <a:moveTo>
                  <a:pt x="3" y="4"/>
                </a:moveTo>
                <a:lnTo>
                  <a:pt x="1" y="4"/>
                </a:lnTo>
                <a:lnTo>
                  <a:pt x="0" y="3"/>
                </a:lnTo>
                <a:lnTo>
                  <a:pt x="2" y="1"/>
                </a:lnTo>
                <a:lnTo>
                  <a:pt x="2" y="0"/>
                </a:lnTo>
                <a:lnTo>
                  <a:pt x="4" y="2"/>
                </a:lnTo>
                <a:lnTo>
                  <a:pt x="3" y="4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07" name="Freeform 868"/>
          <p:cNvSpPr>
            <a:spLocks/>
          </p:cNvSpPr>
          <p:nvPr/>
        </p:nvSpPr>
        <p:spPr bwMode="auto">
          <a:xfrm>
            <a:off x="198438" y="6218238"/>
            <a:ext cx="3175" cy="4762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0 w 4"/>
              <a:gd name="T7" fmla="*/ 2147483647 h 6"/>
              <a:gd name="T8" fmla="*/ 2147483647 w 4"/>
              <a:gd name="T9" fmla="*/ 2147483647 h 6"/>
              <a:gd name="T10" fmla="*/ 2147483647 w 4"/>
              <a:gd name="T11" fmla="*/ 0 h 6"/>
              <a:gd name="T12" fmla="*/ 2147483647 w 4"/>
              <a:gd name="T13" fmla="*/ 2147483647 h 6"/>
              <a:gd name="T14" fmla="*/ 2147483647 w 4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6"/>
              <a:gd name="T26" fmla="*/ 4 w 4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6">
                <a:moveTo>
                  <a:pt x="3" y="2"/>
                </a:moveTo>
                <a:lnTo>
                  <a:pt x="2" y="6"/>
                </a:lnTo>
                <a:lnTo>
                  <a:pt x="1" y="6"/>
                </a:lnTo>
                <a:lnTo>
                  <a:pt x="0" y="3"/>
                </a:lnTo>
                <a:lnTo>
                  <a:pt x="3" y="1"/>
                </a:lnTo>
                <a:lnTo>
                  <a:pt x="3" y="0"/>
                </a:lnTo>
                <a:lnTo>
                  <a:pt x="4" y="1"/>
                </a:lnTo>
                <a:lnTo>
                  <a:pt x="3" y="2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08" name="Freeform 869"/>
          <p:cNvSpPr>
            <a:spLocks/>
          </p:cNvSpPr>
          <p:nvPr/>
        </p:nvSpPr>
        <p:spPr bwMode="auto">
          <a:xfrm>
            <a:off x="284163" y="6524625"/>
            <a:ext cx="6350" cy="1588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0 h 4"/>
              <a:gd name="T4" fmla="*/ 0 w 5"/>
              <a:gd name="T5" fmla="*/ 2147483647 h 4"/>
              <a:gd name="T6" fmla="*/ 2147483647 w 5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5" y="3"/>
                </a:moveTo>
                <a:lnTo>
                  <a:pt x="1" y="0"/>
                </a:lnTo>
                <a:lnTo>
                  <a:pt x="0" y="4"/>
                </a:lnTo>
                <a:lnTo>
                  <a:pt x="5" y="3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09" name="Freeform 870"/>
          <p:cNvSpPr>
            <a:spLocks/>
          </p:cNvSpPr>
          <p:nvPr/>
        </p:nvSpPr>
        <p:spPr bwMode="auto">
          <a:xfrm>
            <a:off x="188913" y="6500813"/>
            <a:ext cx="3175" cy="3175"/>
          </a:xfrm>
          <a:custGeom>
            <a:avLst/>
            <a:gdLst>
              <a:gd name="T0" fmla="*/ 2147483647 w 5"/>
              <a:gd name="T1" fmla="*/ 2147483647 h 3"/>
              <a:gd name="T2" fmla="*/ 0 w 5"/>
              <a:gd name="T3" fmla="*/ 2147483647 h 3"/>
              <a:gd name="T4" fmla="*/ 0 w 5"/>
              <a:gd name="T5" fmla="*/ 2147483647 h 3"/>
              <a:gd name="T6" fmla="*/ 2147483647 w 5"/>
              <a:gd name="T7" fmla="*/ 2147483647 h 3"/>
              <a:gd name="T8" fmla="*/ 2147483647 w 5"/>
              <a:gd name="T9" fmla="*/ 0 h 3"/>
              <a:gd name="T10" fmla="*/ 2147483647 w 5"/>
              <a:gd name="T11" fmla="*/ 2147483647 h 3"/>
              <a:gd name="T12" fmla="*/ 2147483647 w 5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3"/>
              <a:gd name="T23" fmla="*/ 5 w 5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3">
                <a:moveTo>
                  <a:pt x="3" y="3"/>
                </a:moveTo>
                <a:lnTo>
                  <a:pt x="0" y="3"/>
                </a:lnTo>
                <a:lnTo>
                  <a:pt x="0" y="1"/>
                </a:lnTo>
                <a:lnTo>
                  <a:pt x="4" y="1"/>
                </a:lnTo>
                <a:lnTo>
                  <a:pt x="3" y="0"/>
                </a:lnTo>
                <a:lnTo>
                  <a:pt x="5" y="2"/>
                </a:lnTo>
                <a:lnTo>
                  <a:pt x="3" y="3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10" name="Freeform 871"/>
          <p:cNvSpPr>
            <a:spLocks/>
          </p:cNvSpPr>
          <p:nvPr/>
        </p:nvSpPr>
        <p:spPr bwMode="auto">
          <a:xfrm>
            <a:off x="342900" y="6561138"/>
            <a:ext cx="4763" cy="4762"/>
          </a:xfrm>
          <a:custGeom>
            <a:avLst/>
            <a:gdLst>
              <a:gd name="T0" fmla="*/ 0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0 h 4"/>
              <a:gd name="T10" fmla="*/ 0 w 4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0" y="2"/>
                </a:moveTo>
                <a:lnTo>
                  <a:pt x="0" y="3"/>
                </a:lnTo>
                <a:lnTo>
                  <a:pt x="2" y="4"/>
                </a:lnTo>
                <a:lnTo>
                  <a:pt x="4" y="3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11" name="Freeform 872"/>
          <p:cNvSpPr>
            <a:spLocks/>
          </p:cNvSpPr>
          <p:nvPr/>
        </p:nvSpPr>
        <p:spPr bwMode="auto">
          <a:xfrm>
            <a:off x="357188" y="6583363"/>
            <a:ext cx="4762" cy="4762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2147483647 w 3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4"/>
              <a:gd name="T20" fmla="*/ 3 w 3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4">
                <a:moveTo>
                  <a:pt x="2" y="4"/>
                </a:moveTo>
                <a:lnTo>
                  <a:pt x="2" y="4"/>
                </a:lnTo>
                <a:lnTo>
                  <a:pt x="0" y="3"/>
                </a:lnTo>
                <a:lnTo>
                  <a:pt x="2" y="0"/>
                </a:lnTo>
                <a:lnTo>
                  <a:pt x="3" y="2"/>
                </a:lnTo>
                <a:lnTo>
                  <a:pt x="2" y="4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12" name="Freeform 873"/>
          <p:cNvSpPr>
            <a:spLocks/>
          </p:cNvSpPr>
          <p:nvPr/>
        </p:nvSpPr>
        <p:spPr bwMode="auto">
          <a:xfrm>
            <a:off x="155575" y="6332538"/>
            <a:ext cx="1588" cy="4762"/>
          </a:xfrm>
          <a:custGeom>
            <a:avLst/>
            <a:gdLst>
              <a:gd name="T0" fmla="*/ 2147483647 w 2"/>
              <a:gd name="T1" fmla="*/ 2147483647 h 5"/>
              <a:gd name="T2" fmla="*/ 0 w 2"/>
              <a:gd name="T3" fmla="*/ 0 h 5"/>
              <a:gd name="T4" fmla="*/ 2147483647 w 2"/>
              <a:gd name="T5" fmla="*/ 0 h 5"/>
              <a:gd name="T6" fmla="*/ 2147483647 w 2"/>
              <a:gd name="T7" fmla="*/ 2147483647 h 5"/>
              <a:gd name="T8" fmla="*/ 2147483647 w 2"/>
              <a:gd name="T9" fmla="*/ 2147483647 h 5"/>
              <a:gd name="T10" fmla="*/ 2147483647 w 2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5"/>
              <a:gd name="T20" fmla="*/ 2 w 2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5">
                <a:moveTo>
                  <a:pt x="1" y="5"/>
                </a:moveTo>
                <a:lnTo>
                  <a:pt x="0" y="0"/>
                </a:lnTo>
                <a:lnTo>
                  <a:pt x="1" y="0"/>
                </a:lnTo>
                <a:lnTo>
                  <a:pt x="2" y="3"/>
                </a:lnTo>
                <a:lnTo>
                  <a:pt x="1" y="4"/>
                </a:lnTo>
                <a:lnTo>
                  <a:pt x="1" y="5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13" name="Freeform 874"/>
          <p:cNvSpPr>
            <a:spLocks/>
          </p:cNvSpPr>
          <p:nvPr/>
        </p:nvSpPr>
        <p:spPr bwMode="auto">
          <a:xfrm>
            <a:off x="279400" y="6537325"/>
            <a:ext cx="3175" cy="3175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2147483647 w 3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2" y="0"/>
                </a:moveTo>
                <a:lnTo>
                  <a:pt x="0" y="1"/>
                </a:lnTo>
                <a:lnTo>
                  <a:pt x="1" y="3"/>
                </a:lnTo>
                <a:lnTo>
                  <a:pt x="3" y="3"/>
                </a:lnTo>
                <a:lnTo>
                  <a:pt x="3" y="1"/>
                </a:lnTo>
                <a:lnTo>
                  <a:pt x="2" y="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14" name="Freeform 875"/>
          <p:cNvSpPr>
            <a:spLocks/>
          </p:cNvSpPr>
          <p:nvPr/>
        </p:nvSpPr>
        <p:spPr bwMode="auto">
          <a:xfrm>
            <a:off x="150813" y="6324600"/>
            <a:ext cx="1587" cy="3175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0 w 2"/>
              <a:gd name="T7" fmla="*/ 0 h 4"/>
              <a:gd name="T8" fmla="*/ 2147483647 w 2"/>
              <a:gd name="T9" fmla="*/ 0 h 4"/>
              <a:gd name="T10" fmla="*/ 2147483647 w 2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4"/>
              <a:gd name="T20" fmla="*/ 2 w 2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4">
                <a:moveTo>
                  <a:pt x="2" y="1"/>
                </a:moveTo>
                <a:lnTo>
                  <a:pt x="2" y="4"/>
                </a:lnTo>
                <a:lnTo>
                  <a:pt x="1" y="4"/>
                </a:lnTo>
                <a:lnTo>
                  <a:pt x="0" y="0"/>
                </a:lnTo>
                <a:lnTo>
                  <a:pt x="1" y="0"/>
                </a:lnTo>
                <a:lnTo>
                  <a:pt x="2" y="1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15" name="Freeform 876"/>
          <p:cNvSpPr>
            <a:spLocks/>
          </p:cNvSpPr>
          <p:nvPr/>
        </p:nvSpPr>
        <p:spPr bwMode="auto">
          <a:xfrm>
            <a:off x="290513" y="6524625"/>
            <a:ext cx="1587" cy="4763"/>
          </a:xfrm>
          <a:custGeom>
            <a:avLst/>
            <a:gdLst>
              <a:gd name="T0" fmla="*/ 0 w 2"/>
              <a:gd name="T1" fmla="*/ 2147483647 h 4"/>
              <a:gd name="T2" fmla="*/ 2147483647 w 2"/>
              <a:gd name="T3" fmla="*/ 0 h 4"/>
              <a:gd name="T4" fmla="*/ 2147483647 w 2"/>
              <a:gd name="T5" fmla="*/ 2147483647 h 4"/>
              <a:gd name="T6" fmla="*/ 2147483647 w 2"/>
              <a:gd name="T7" fmla="*/ 2147483647 h 4"/>
              <a:gd name="T8" fmla="*/ 0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0" y="1"/>
                </a:moveTo>
                <a:lnTo>
                  <a:pt x="1" y="0"/>
                </a:lnTo>
                <a:lnTo>
                  <a:pt x="2" y="4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16" name="Freeform 883"/>
          <p:cNvSpPr>
            <a:spLocks/>
          </p:cNvSpPr>
          <p:nvPr/>
        </p:nvSpPr>
        <p:spPr bwMode="auto">
          <a:xfrm>
            <a:off x="274638" y="5778500"/>
            <a:ext cx="7937" cy="635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0 h 9"/>
              <a:gd name="T4" fmla="*/ 0 w 9"/>
              <a:gd name="T5" fmla="*/ 2147483647 h 9"/>
              <a:gd name="T6" fmla="*/ 2147483647 w 9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9"/>
              <a:gd name="T14" fmla="*/ 9 w 9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9">
                <a:moveTo>
                  <a:pt x="9" y="9"/>
                </a:moveTo>
                <a:lnTo>
                  <a:pt x="4" y="0"/>
                </a:lnTo>
                <a:lnTo>
                  <a:pt x="0" y="5"/>
                </a:lnTo>
                <a:lnTo>
                  <a:pt x="9" y="9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17" name="Freeform 884"/>
          <p:cNvSpPr>
            <a:spLocks/>
          </p:cNvSpPr>
          <p:nvPr/>
        </p:nvSpPr>
        <p:spPr bwMode="auto">
          <a:xfrm>
            <a:off x="7938" y="6534150"/>
            <a:ext cx="3175" cy="3175"/>
          </a:xfrm>
          <a:custGeom>
            <a:avLst/>
            <a:gdLst>
              <a:gd name="T0" fmla="*/ 2147483647 w 4"/>
              <a:gd name="T1" fmla="*/ 0 h 6"/>
              <a:gd name="T2" fmla="*/ 0 w 4"/>
              <a:gd name="T3" fmla="*/ 2147483647 h 6"/>
              <a:gd name="T4" fmla="*/ 2147483647 w 4"/>
              <a:gd name="T5" fmla="*/ 2147483647 h 6"/>
              <a:gd name="T6" fmla="*/ 2147483647 w 4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6"/>
              <a:gd name="T14" fmla="*/ 4 w 4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6">
                <a:moveTo>
                  <a:pt x="2" y="0"/>
                </a:moveTo>
                <a:lnTo>
                  <a:pt x="0" y="6"/>
                </a:lnTo>
                <a:lnTo>
                  <a:pt x="4" y="4"/>
                </a:lnTo>
                <a:lnTo>
                  <a:pt x="2" y="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sp>
        <p:nvSpPr>
          <p:cNvPr id="20518" name="Freeform 886"/>
          <p:cNvSpPr>
            <a:spLocks/>
          </p:cNvSpPr>
          <p:nvPr/>
        </p:nvSpPr>
        <p:spPr bwMode="auto">
          <a:xfrm>
            <a:off x="-92075" y="6340475"/>
            <a:ext cx="15875" cy="9525"/>
          </a:xfrm>
          <a:custGeom>
            <a:avLst/>
            <a:gdLst>
              <a:gd name="T0" fmla="*/ 2147483647 w 17"/>
              <a:gd name="T1" fmla="*/ 2147483647 h 12"/>
              <a:gd name="T2" fmla="*/ 2147483647 w 17"/>
              <a:gd name="T3" fmla="*/ 2147483647 h 12"/>
              <a:gd name="T4" fmla="*/ 0 w 17"/>
              <a:gd name="T5" fmla="*/ 0 h 12"/>
              <a:gd name="T6" fmla="*/ 2147483647 w 17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2"/>
              <a:gd name="T14" fmla="*/ 17 w 17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2">
                <a:moveTo>
                  <a:pt x="17" y="8"/>
                </a:moveTo>
                <a:lnTo>
                  <a:pt x="16" y="12"/>
                </a:lnTo>
                <a:lnTo>
                  <a:pt x="0" y="0"/>
                </a:lnTo>
                <a:lnTo>
                  <a:pt x="17" y="8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prstClr val="black"/>
              </a:solidFill>
            </a:endParaRPr>
          </a:p>
        </p:txBody>
      </p:sp>
      <p:pic>
        <p:nvPicPr>
          <p:cNvPr id="20520" name="Picture 5" descr="DSCN14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187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1" name="Picture 6" descr="IH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11874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2" name="Picture 7" descr="v-000-icc-p-c-l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11874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3" name="Picture 4" descr="gt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4" name="Picture 4" descr="IMGP05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1187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1181826" y="781943"/>
            <a:ext cx="7949615" cy="576064"/>
          </a:xfrm>
        </p:spPr>
        <p:txBody>
          <a:bodyPr>
            <a:noAutofit/>
          </a:bodyPr>
          <a:lstStyle/>
          <a:p>
            <a:pPr>
              <a:buFont typeface="Times" charset="0"/>
              <a:buNone/>
            </a:pPr>
            <a:r>
              <a:rPr lang="en-GB" altLang="en-US" sz="2700" dirty="0" smtClean="0"/>
              <a:t>(1) </a:t>
            </a:r>
            <a:r>
              <a:rPr lang="en-GB" altLang="en-US" sz="2700" dirty="0" err="1" smtClean="0"/>
              <a:t>SuSanA</a:t>
            </a:r>
            <a:r>
              <a:rPr lang="en-GB" altLang="en-US" sz="2700" dirty="0" smtClean="0"/>
              <a:t> is a coordination and discussion platform</a:t>
            </a:r>
          </a:p>
        </p:txBody>
      </p:sp>
      <p:sp>
        <p:nvSpPr>
          <p:cNvPr id="20519" name="Rechteck 906"/>
          <p:cNvSpPr>
            <a:spLocks noChangeArrowheads="1"/>
          </p:cNvSpPr>
          <p:nvPr/>
        </p:nvSpPr>
        <p:spPr bwMode="auto">
          <a:xfrm>
            <a:off x="2627313" y="6165850"/>
            <a:ext cx="6000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</a:rPr>
              <a:t>Geographical distribution of SuSanA-meetings since 2007</a:t>
            </a:r>
            <a:endParaRPr lang="de-DE" alt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274853"/>
            <a:ext cx="8628063" cy="475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66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GB" altLang="en-US" dirty="0" smtClean="0"/>
              <a:t>Inform about current trends and “hot topics” in the policy dialogue for sustainable sanitation </a:t>
            </a:r>
            <a:endParaRPr lang="de-DE" altLang="en-US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altLang="en-US" dirty="0" smtClean="0"/>
              <a:t>Allow newcomers and partners to get a quick overview on what is going on in the working groups and the regional chapters</a:t>
            </a:r>
            <a:endParaRPr lang="de-DE" altLang="en-US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altLang="en-US" dirty="0" smtClean="0"/>
              <a:t>To invite new people to join working groups or regional chapters, to help energise and create momentum</a:t>
            </a:r>
            <a:endParaRPr lang="de-DE" altLang="en-US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altLang="en-US" dirty="0" smtClean="0"/>
              <a:t>To coordinate/decide on the future of </a:t>
            </a:r>
            <a:r>
              <a:rPr lang="en-GB" altLang="en-US" dirty="0" err="1" smtClean="0"/>
              <a:t>SuSanA</a:t>
            </a:r>
            <a:r>
              <a:rPr lang="en-GB" altLang="en-US" dirty="0" smtClean="0"/>
              <a:t> (next meeting, </a:t>
            </a:r>
            <a:r>
              <a:rPr lang="en-GB" altLang="en-US" dirty="0" err="1" smtClean="0"/>
              <a:t>SuSanA’s</a:t>
            </a:r>
            <a:r>
              <a:rPr lang="en-GB" altLang="en-US" dirty="0" smtClean="0"/>
              <a:t> presence in future events, structural changes)</a:t>
            </a:r>
            <a:endParaRPr lang="de-DE" altLang="en-US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altLang="en-US" dirty="0" smtClean="0"/>
              <a:t>Getting to know the other people and organisations in the </a:t>
            </a:r>
            <a:r>
              <a:rPr lang="en-GB" altLang="en-US" dirty="0" err="1" smtClean="0"/>
              <a:t>SuSanA</a:t>
            </a:r>
            <a:r>
              <a:rPr lang="en-GB" altLang="en-US" dirty="0" smtClean="0"/>
              <a:t> network</a:t>
            </a:r>
            <a:endParaRPr lang="de-DE" altLang="en-US" dirty="0" smtClean="0"/>
          </a:p>
          <a:p>
            <a:pPr marL="457200" indent="-457200"/>
            <a:endParaRPr lang="de-DE" altLang="en-US" dirty="0" smtClean="0"/>
          </a:p>
        </p:txBody>
      </p:sp>
      <p:sp>
        <p:nvSpPr>
          <p:cNvPr id="21507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de-DE" altLang="en-US" dirty="0" err="1" smtClean="0"/>
              <a:t>Purposes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SuSanA </a:t>
            </a:r>
            <a:r>
              <a:rPr lang="de-DE" altLang="en-US" dirty="0" err="1" smtClean="0"/>
              <a:t>meeting</a:t>
            </a:r>
            <a:endParaRPr lang="de-D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04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dirty="0" smtClean="0"/>
              <a:t>Larger publications from </a:t>
            </a:r>
            <a:r>
              <a:rPr lang="en-GB" altLang="en-US" dirty="0" err="1" smtClean="0"/>
              <a:t>SuSanA</a:t>
            </a:r>
            <a:r>
              <a:rPr lang="en-GB" altLang="en-US" dirty="0" smtClean="0"/>
              <a:t> partners include e.g.:</a:t>
            </a:r>
          </a:p>
          <a:p>
            <a:r>
              <a:rPr lang="en-GB" altLang="en-US" dirty="0" smtClean="0"/>
              <a:t>„Compendium of sanitation systems“  (</a:t>
            </a:r>
            <a:r>
              <a:rPr lang="en-GB" altLang="en-US" dirty="0" err="1" smtClean="0"/>
              <a:t>Eawag</a:t>
            </a:r>
            <a:r>
              <a:rPr lang="en-GB" altLang="en-US" dirty="0" smtClean="0"/>
              <a:t>/</a:t>
            </a:r>
            <a:r>
              <a:rPr lang="en-GB" altLang="en-US" dirty="0" err="1" smtClean="0"/>
              <a:t>Sandec</a:t>
            </a:r>
            <a:r>
              <a:rPr lang="en-GB" altLang="en-US" dirty="0" smtClean="0"/>
              <a:t>, 2008)</a:t>
            </a:r>
          </a:p>
          <a:p>
            <a:r>
              <a:rPr lang="en-US" altLang="en-US" dirty="0" smtClean="0"/>
              <a:t>“Study for Financial and Economic Analysis of Ecological Sanitation in Sub-Saharan Africa”</a:t>
            </a:r>
            <a:r>
              <a:rPr lang="en-GB" altLang="en-US" dirty="0" smtClean="0"/>
              <a:t> (WSP, 2009)</a:t>
            </a:r>
          </a:p>
          <a:p>
            <a:r>
              <a:rPr lang="en-GB" altLang="en-US" dirty="0" smtClean="0"/>
              <a:t>“Making WASH in schools more sustainable”, Volume I, II and III (BMZ/GIZ, 2014, 2015 and 2019)</a:t>
            </a:r>
          </a:p>
          <a:p>
            <a:r>
              <a:rPr lang="en-GB" altLang="en-US" dirty="0" smtClean="0"/>
              <a:t>”SWACHH BHARAT: Vision to Mission” (ISC, 2017)</a:t>
            </a:r>
          </a:p>
          <a:p>
            <a:r>
              <a:rPr lang="en-GB" altLang="en-US" dirty="0" smtClean="0"/>
              <a:t>“Compendium of Sanitation Technologies in Emergencies” (GWN/</a:t>
            </a:r>
            <a:r>
              <a:rPr lang="en-GB" altLang="en-US" dirty="0" err="1" smtClean="0"/>
              <a:t>Eawag</a:t>
            </a:r>
            <a:r>
              <a:rPr lang="en-GB" altLang="en-US" dirty="0" smtClean="0"/>
              <a:t>/GWC/SuSanA, 2018)</a:t>
            </a:r>
          </a:p>
        </p:txBody>
      </p:sp>
      <p:sp>
        <p:nvSpPr>
          <p:cNvPr id="26627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en-GB" altLang="en-US" dirty="0" smtClean="0"/>
              <a:t> (2) </a:t>
            </a:r>
            <a:r>
              <a:rPr lang="en-GB" altLang="en-US" dirty="0" err="1" smtClean="0"/>
              <a:t>SuSanA</a:t>
            </a:r>
            <a:r>
              <a:rPr lang="en-GB" altLang="en-US" dirty="0" smtClean="0"/>
              <a:t> is a sounding board</a:t>
            </a:r>
            <a:endParaRPr lang="de-DE" altLang="en-US" dirty="0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513" y="4913938"/>
            <a:ext cx="1074537" cy="1546340"/>
          </a:xfrm>
          <a:prstGeom prst="rect">
            <a:avLst/>
          </a:prstGeom>
          <a:effectLst>
            <a:outerShdw blurRad="50800" dist="38100" dir="7860000">
              <a:srgbClr val="000000">
                <a:alpha val="43000"/>
              </a:srgbClr>
            </a:outerShdw>
          </a:effec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0349" y="4913938"/>
            <a:ext cx="1191851" cy="1546340"/>
          </a:xfrm>
          <a:prstGeom prst="rect">
            <a:avLst/>
          </a:prstGeom>
          <a:effectLst>
            <a:outerShdw blurRad="50800" dist="38100" dir="7860000">
              <a:srgbClr val="000000">
                <a:alpha val="43000"/>
              </a:srgb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03" y="4898550"/>
            <a:ext cx="1089940" cy="15463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28" y="4906848"/>
            <a:ext cx="1092820" cy="154634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3" y="4906848"/>
            <a:ext cx="1084033" cy="155343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0499" y="4893654"/>
            <a:ext cx="1090644" cy="155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56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Inhaltsplatzhalter 6"/>
          <p:cNvSpPr>
            <a:spLocks noGrp="1"/>
          </p:cNvSpPr>
          <p:nvPr>
            <p:ph idx="1"/>
          </p:nvPr>
        </p:nvSpPr>
        <p:spPr>
          <a:xfrm>
            <a:off x="1187450" y="2060575"/>
            <a:ext cx="3889375" cy="3960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b="1" dirty="0" smtClean="0"/>
              <a:t>What is it?</a:t>
            </a:r>
          </a:p>
          <a:p>
            <a:pPr marL="0" lvl="1" indent="0">
              <a:buFont typeface="Wingdings" pitchFamily="2" charset="2"/>
              <a:buChar char="§"/>
            </a:pPr>
            <a:r>
              <a:rPr lang="en-GB" altLang="en-US" dirty="0" smtClean="0"/>
              <a:t> A major achievement of the </a:t>
            </a:r>
            <a:r>
              <a:rPr lang="en-GB" altLang="en-US" dirty="0" err="1" smtClean="0"/>
              <a:t>SuSanA</a:t>
            </a:r>
            <a:r>
              <a:rPr lang="en-GB" altLang="en-US" dirty="0" smtClean="0"/>
              <a:t> network, output of the 13 working groups</a:t>
            </a:r>
          </a:p>
          <a:p>
            <a:pPr marL="0" lvl="1" indent="0">
              <a:buFont typeface="Wingdings" pitchFamily="2" charset="2"/>
              <a:buChar char="§"/>
            </a:pPr>
            <a:r>
              <a:rPr lang="en-GB" altLang="en-US" dirty="0" smtClean="0"/>
              <a:t> A collaborative, multi-authored document with wide consensus in the sanitation sector</a:t>
            </a:r>
          </a:p>
          <a:p>
            <a:pPr marL="0" lvl="1" indent="0">
              <a:buFont typeface="Wingdings" pitchFamily="2" charset="2"/>
              <a:buNone/>
            </a:pPr>
            <a:endParaRPr lang="en-GB" altLang="en-US" dirty="0" smtClean="0"/>
          </a:p>
          <a:p>
            <a:pPr>
              <a:buFont typeface="Wingdings" pitchFamily="2" charset="2"/>
              <a:buNone/>
            </a:pPr>
            <a:r>
              <a:rPr lang="en-GB" altLang="en-US" b="1" dirty="0" smtClean="0"/>
              <a:t>How did we get there?</a:t>
            </a:r>
          </a:p>
          <a:p>
            <a:pPr marL="0" lvl="1" indent="0">
              <a:buFont typeface="Wingdings" pitchFamily="2" charset="2"/>
              <a:buChar char="§"/>
            </a:pPr>
            <a:r>
              <a:rPr lang="en-GB" altLang="en-US" dirty="0" smtClean="0"/>
              <a:t> A long interactive process (4 years) involving 63 authors and 120 contributors worldwide</a:t>
            </a:r>
          </a:p>
          <a:p>
            <a:pPr marL="0" lvl="1" indent="0"/>
            <a:endParaRPr lang="en-GB" altLang="en-US" dirty="0" smtClean="0"/>
          </a:p>
          <a:p>
            <a:pPr marL="0" lvl="1" indent="0"/>
            <a:endParaRPr lang="en-GB" altLang="en-US" dirty="0" smtClean="0"/>
          </a:p>
          <a:p>
            <a:pPr marL="0" lvl="1" indent="0"/>
            <a:endParaRPr lang="en-GB" altLang="en-US" dirty="0" smtClean="0"/>
          </a:p>
          <a:p>
            <a:pPr>
              <a:buFont typeface="Wingdings" pitchFamily="2" charset="2"/>
              <a:buNone/>
            </a:pPr>
            <a:endParaRPr lang="en-GB" altLang="en-US" dirty="0" smtClean="0"/>
          </a:p>
        </p:txBody>
      </p:sp>
      <p:sp>
        <p:nvSpPr>
          <p:cNvPr id="2765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450" y="836613"/>
            <a:ext cx="7956550" cy="935037"/>
          </a:xfrm>
        </p:spPr>
        <p:txBody>
          <a:bodyPr>
            <a:normAutofit lnSpcReduction="10000"/>
          </a:bodyPr>
          <a:lstStyle/>
          <a:p>
            <a:pPr>
              <a:buFont typeface="Times" charset="0"/>
              <a:buNone/>
            </a:pPr>
            <a:r>
              <a:rPr lang="en-GB" altLang="en-US" dirty="0" smtClean="0"/>
              <a:t>Compilation of 13 factsheets on key sustainable sanitation topics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0072" y="1876882"/>
            <a:ext cx="3701554" cy="4648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54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979613" y="555625"/>
            <a:ext cx="5113337" cy="935038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altLang="en-US" smtClean="0"/>
              <a:t>Compilation of 13 factsheets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876" y="1845919"/>
            <a:ext cx="4327525" cy="430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6" name="Textfeld 7"/>
          <p:cNvSpPr txBox="1">
            <a:spLocks noChangeArrowheads="1"/>
          </p:cNvSpPr>
          <p:nvPr/>
        </p:nvSpPr>
        <p:spPr bwMode="auto">
          <a:xfrm>
            <a:off x="1692275" y="1322388"/>
            <a:ext cx="525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b="1" smtClean="0">
                <a:solidFill>
                  <a:prstClr val="black"/>
                </a:solidFill>
              </a:rPr>
              <a:t>Sanitation chain or Sanitation system</a:t>
            </a:r>
          </a:p>
        </p:txBody>
      </p:sp>
      <p:sp>
        <p:nvSpPr>
          <p:cNvPr id="28677" name="Rechteck 8"/>
          <p:cNvSpPr>
            <a:spLocks noChangeArrowheads="1"/>
          </p:cNvSpPr>
          <p:nvPr/>
        </p:nvSpPr>
        <p:spPr bwMode="auto">
          <a:xfrm>
            <a:off x="5148263" y="2492375"/>
            <a:ext cx="33829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800" dirty="0" smtClean="0">
                <a:solidFill>
                  <a:prstClr val="black"/>
                </a:solidFill>
                <a:latin typeface="+mn-lt"/>
              </a:rPr>
              <a:t>Key </a:t>
            </a:r>
            <a:r>
              <a:rPr lang="de-DE" altLang="en-US" sz="1800" dirty="0" err="1" smtClean="0">
                <a:solidFill>
                  <a:prstClr val="black"/>
                </a:solidFill>
                <a:latin typeface="+mn-lt"/>
              </a:rPr>
              <a:t>messages</a:t>
            </a:r>
            <a:r>
              <a:rPr lang="de-DE" altLang="en-US" sz="1800" dirty="0" smtClean="0">
                <a:solidFill>
                  <a:prstClr val="black"/>
                </a:solidFill>
                <a:latin typeface="+mn-lt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800" dirty="0" smtClean="0">
              <a:solidFill>
                <a:prstClr val="black"/>
              </a:solidFill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BAD800"/>
              </a:buClr>
              <a:buSzTx/>
              <a:buFont typeface="Wingdings" pitchFamily="2" charset="2"/>
              <a:buChar char="§"/>
            </a:pPr>
            <a:r>
              <a:rPr lang="de-DE" altLang="en-US" sz="1800" dirty="0" smtClean="0">
                <a:solidFill>
                  <a:prstClr val="black"/>
                </a:solidFill>
                <a:latin typeface="+mn-lt"/>
              </a:rPr>
              <a:t> Sanitation </a:t>
            </a:r>
            <a:r>
              <a:rPr lang="de-DE" altLang="en-US" sz="1800" dirty="0" err="1" smtClean="0">
                <a:solidFill>
                  <a:prstClr val="black"/>
                </a:solidFill>
                <a:latin typeface="+mn-lt"/>
              </a:rPr>
              <a:t>needs</a:t>
            </a:r>
            <a:r>
              <a:rPr lang="de-DE" altLang="en-US" sz="18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de-DE" altLang="en-US" sz="1800" dirty="0" err="1" smtClean="0">
                <a:solidFill>
                  <a:prstClr val="black"/>
                </a:solidFill>
                <a:latin typeface="+mn-lt"/>
              </a:rPr>
              <a:t>to</a:t>
            </a:r>
            <a:r>
              <a:rPr lang="de-DE" altLang="en-US" sz="18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de-DE" altLang="en-US" sz="1800" dirty="0" err="1" smtClean="0">
                <a:solidFill>
                  <a:prstClr val="black"/>
                </a:solidFill>
                <a:latin typeface="+mn-lt"/>
              </a:rPr>
              <a:t>be</a:t>
            </a:r>
            <a:r>
              <a:rPr lang="de-DE" altLang="en-US" sz="18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de-DE" altLang="en-US" sz="1800" dirty="0" err="1" smtClean="0">
                <a:solidFill>
                  <a:prstClr val="black"/>
                </a:solidFill>
                <a:latin typeface="+mn-lt"/>
              </a:rPr>
              <a:t>viewed</a:t>
            </a:r>
            <a:r>
              <a:rPr lang="de-DE" altLang="en-US" sz="18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de-DE" altLang="en-US" sz="1800" dirty="0" err="1" smtClean="0">
                <a:solidFill>
                  <a:prstClr val="black"/>
                </a:solidFill>
                <a:latin typeface="+mn-lt"/>
              </a:rPr>
              <a:t>as</a:t>
            </a:r>
            <a:r>
              <a:rPr lang="de-DE" altLang="en-US" sz="1800" dirty="0" smtClean="0">
                <a:solidFill>
                  <a:prstClr val="black"/>
                </a:solidFill>
                <a:latin typeface="+mn-lt"/>
              </a:rPr>
              <a:t> a </a:t>
            </a:r>
            <a:r>
              <a:rPr lang="de-DE" altLang="en-US" sz="1800" dirty="0" err="1" smtClean="0">
                <a:solidFill>
                  <a:prstClr val="black"/>
                </a:solidFill>
                <a:latin typeface="+mn-lt"/>
              </a:rPr>
              <a:t>system</a:t>
            </a:r>
            <a:endParaRPr lang="de-DE" altLang="en-US" sz="1800" dirty="0" smtClean="0">
              <a:solidFill>
                <a:prstClr val="black"/>
              </a:solidFill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BAD800"/>
              </a:buClr>
              <a:buSzTx/>
              <a:buFont typeface="Wingdings" pitchFamily="2" charset="2"/>
              <a:buChar char="§"/>
            </a:pPr>
            <a:endParaRPr lang="de-DE" altLang="en-US" sz="1800" dirty="0" smtClean="0">
              <a:solidFill>
                <a:prstClr val="black"/>
              </a:solidFill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BAD800"/>
              </a:buClr>
              <a:buSzTx/>
              <a:buFont typeface="Wingdings" pitchFamily="2" charset="2"/>
              <a:buChar char="§"/>
            </a:pPr>
            <a:r>
              <a:rPr lang="de-DE" altLang="en-US" sz="1800" dirty="0" smtClean="0">
                <a:solidFill>
                  <a:prstClr val="black"/>
                </a:solidFill>
                <a:latin typeface="+mn-lt"/>
              </a:rPr>
              <a:t> Sanitation </a:t>
            </a:r>
            <a:r>
              <a:rPr lang="de-DE" altLang="en-US" sz="1800" dirty="0" err="1" smtClean="0">
                <a:solidFill>
                  <a:prstClr val="black"/>
                </a:solidFill>
                <a:latin typeface="+mn-lt"/>
              </a:rPr>
              <a:t>is</a:t>
            </a:r>
            <a:r>
              <a:rPr lang="de-DE" altLang="en-US" sz="1800" dirty="0" smtClean="0">
                <a:solidFill>
                  <a:prstClr val="black"/>
                </a:solidFill>
                <a:latin typeface="+mn-lt"/>
              </a:rPr>
              <a:t> a </a:t>
            </a:r>
            <a:r>
              <a:rPr lang="de-DE" altLang="en-US" sz="1800" dirty="0" err="1" smtClean="0">
                <a:solidFill>
                  <a:prstClr val="black"/>
                </a:solidFill>
                <a:latin typeface="+mn-lt"/>
              </a:rPr>
              <a:t>cross-sectoral</a:t>
            </a:r>
            <a:r>
              <a:rPr lang="de-DE" altLang="en-US" sz="18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de-DE" altLang="en-US" sz="1800" dirty="0" err="1" smtClean="0">
                <a:solidFill>
                  <a:prstClr val="black"/>
                </a:solidFill>
                <a:latin typeface="+mn-lt"/>
              </a:rPr>
              <a:t>issue</a:t>
            </a:r>
            <a:endParaRPr lang="de-DE" altLang="en-US" sz="1800" dirty="0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8678" name="Textfeld 9"/>
          <p:cNvSpPr txBox="1">
            <a:spLocks noChangeArrowheads="1"/>
          </p:cNvSpPr>
          <p:nvPr/>
        </p:nvSpPr>
        <p:spPr bwMode="auto">
          <a:xfrm>
            <a:off x="4733401" y="5992183"/>
            <a:ext cx="48244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Clr>
                <a:schemeClr val="folHlink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9CC0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sz="1200" dirty="0">
                <a:hlinkClick r:id="rId3"/>
              </a:rPr>
              <a:t>https://www.susana.org/en/knowledge-hub/resources-and-publications/library/details/1229</a:t>
            </a:r>
            <a:r>
              <a:rPr lang="de-DE" altLang="en-US" sz="1200" dirty="0" smtClean="0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200" dirty="0" smtClean="0">
                <a:solidFill>
                  <a:prstClr val="black"/>
                </a:solidFill>
              </a:rPr>
              <a:t>For </a:t>
            </a:r>
            <a:r>
              <a:rPr lang="de-DE" altLang="en-US" sz="1200" dirty="0" err="1" smtClean="0">
                <a:solidFill>
                  <a:prstClr val="black"/>
                </a:solidFill>
              </a:rPr>
              <a:t>hardcopy</a:t>
            </a:r>
            <a:r>
              <a:rPr lang="de-DE" altLang="en-US" sz="1200" dirty="0" smtClean="0">
                <a:solidFill>
                  <a:prstClr val="black"/>
                </a:solidFill>
              </a:rPr>
              <a:t>, </a:t>
            </a:r>
            <a:r>
              <a:rPr lang="de-DE" altLang="en-US" sz="1200" dirty="0" err="1" smtClean="0">
                <a:solidFill>
                  <a:prstClr val="black"/>
                </a:solidFill>
              </a:rPr>
              <a:t>please</a:t>
            </a:r>
            <a:r>
              <a:rPr lang="de-DE" altLang="en-US" sz="1200" dirty="0" smtClean="0">
                <a:solidFill>
                  <a:prstClr val="black"/>
                </a:solidFill>
              </a:rPr>
              <a:t> send an </a:t>
            </a:r>
            <a:r>
              <a:rPr lang="de-DE" altLang="en-US" sz="1200" dirty="0" err="1" smtClean="0">
                <a:solidFill>
                  <a:prstClr val="black"/>
                </a:solidFill>
              </a:rPr>
              <a:t>e-mail</a:t>
            </a:r>
            <a:r>
              <a:rPr lang="de-DE" altLang="en-US" sz="1200" dirty="0" smtClean="0">
                <a:solidFill>
                  <a:prstClr val="black"/>
                </a:solidFill>
              </a:rPr>
              <a:t> </a:t>
            </a:r>
            <a:r>
              <a:rPr lang="de-DE" altLang="en-US" sz="1200" dirty="0" err="1" smtClean="0">
                <a:solidFill>
                  <a:prstClr val="black"/>
                </a:solidFill>
              </a:rPr>
              <a:t>to</a:t>
            </a:r>
            <a:r>
              <a:rPr lang="de-DE" altLang="en-US" sz="1200" dirty="0" smtClean="0">
                <a:solidFill>
                  <a:prstClr val="black"/>
                </a:solidFill>
              </a:rPr>
              <a:t> </a:t>
            </a:r>
            <a:r>
              <a:rPr lang="de-DE" altLang="en-US" sz="1200" dirty="0" smtClean="0">
                <a:solidFill>
                  <a:prstClr val="black"/>
                </a:solidFill>
                <a:hlinkClick r:id="rId4"/>
              </a:rPr>
              <a:t>susana@giz.de</a:t>
            </a:r>
            <a:endParaRPr lang="en-GB" altLang="en-US" sz="1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4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People who are interested in aspects of sustainable sanitation and their links with other environmental and development topics.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The emphasis of this document is on developing countries and countries in transition.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de-DE" altLang="en-US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en-US" smtClean="0"/>
              <a:t>Wide target group: Practitioners, programme managers, </a:t>
            </a:r>
            <a:r>
              <a:rPr lang="en-US" altLang="en-US" smtClean="0"/>
              <a:t>engineers, students, researchers, lecturers, journalists, local government staff members, policy makers and their advisers or entrepreneurs. </a:t>
            </a:r>
          </a:p>
        </p:txBody>
      </p:sp>
      <p:sp>
        <p:nvSpPr>
          <p:cNvPr id="29699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de-DE" altLang="en-US" smtClean="0"/>
              <a:t>Who should read it?</a:t>
            </a:r>
          </a:p>
        </p:txBody>
      </p:sp>
    </p:spTree>
    <p:extLst>
      <p:ext uri="{BB962C8B-B14F-4D97-AF65-F5344CB8AC3E}">
        <p14:creationId xmlns:p14="http://schemas.microsoft.com/office/powerpoint/2010/main" val="132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Microsoft Office PowerPoint</Application>
  <PresentationFormat>Bildschirmpräsentation (4:3)</PresentationFormat>
  <Paragraphs>157</Paragraphs>
  <Slides>18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Calibri Light</vt:lpstr>
      <vt:lpstr>Times</vt:lpstr>
      <vt:lpstr>Wingdings</vt:lpstr>
      <vt:lpstr>Office</vt:lpstr>
      <vt:lpstr>1_Office</vt:lpstr>
      <vt:lpstr>PowerPoint-Präsentation</vt:lpstr>
      <vt:lpstr>Structure of SuSanA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Huber, Magdalena GIZ</dc:creator>
  <cp:lastModifiedBy>Dworak, Hans Christian GIZ</cp:lastModifiedBy>
  <cp:revision>127</cp:revision>
  <dcterms:modified xsi:type="dcterms:W3CDTF">2019-12-16T09:18:15Z</dcterms:modified>
</cp:coreProperties>
</file>