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67" r:id="rId2"/>
    <p:sldId id="296" r:id="rId3"/>
    <p:sldId id="284" r:id="rId4"/>
    <p:sldId id="286" r:id="rId5"/>
    <p:sldId id="287" r:id="rId6"/>
    <p:sldId id="288" r:id="rId7"/>
    <p:sldId id="290" r:id="rId8"/>
    <p:sldId id="292" r:id="rId9"/>
    <p:sldId id="297" r:id="rId10"/>
    <p:sldId id="291" r:id="rId11"/>
    <p:sldId id="294" r:id="rId12"/>
    <p:sldId id="269" r:id="rId13"/>
    <p:sldId id="298" r:id="rId14"/>
    <p:sldId id="270" r:id="rId15"/>
    <p:sldId id="271" r:id="rId16"/>
    <p:sldId id="272" r:id="rId17"/>
    <p:sldId id="273" r:id="rId18"/>
    <p:sldId id="274" r:id="rId19"/>
    <p:sldId id="275" r:id="rId20"/>
    <p:sldId id="276" r:id="rId21"/>
    <p:sldId id="277" r:id="rId22"/>
    <p:sldId id="278" r:id="rId23"/>
    <p:sldId id="279"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ettner, Friederike GIZ" initials="GF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FF33"/>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7029" autoAdjust="0"/>
  </p:normalViewPr>
  <p:slideViewPr>
    <p:cSldViewPr>
      <p:cViewPr varScale="1">
        <p:scale>
          <a:sx n="101" d="100"/>
          <a:sy n="101" d="100"/>
        </p:scale>
        <p:origin x="-1914" y="-96"/>
      </p:cViewPr>
      <p:guideLst>
        <p:guide orient="horz" pos="2160"/>
        <p:guide pos="2880"/>
      </p:guideLst>
    </p:cSldViewPr>
  </p:slideViewPr>
  <p:outlineViewPr>
    <p:cViewPr>
      <p:scale>
        <a:sx n="33" d="100"/>
        <a:sy n="33" d="100"/>
      </p:scale>
      <p:origin x="0" y="-11712"/>
    </p:cViewPr>
  </p:outlineViewPr>
  <p:notesTextViewPr>
    <p:cViewPr>
      <p:scale>
        <a:sx n="1" d="1"/>
        <a:sy n="1" d="1"/>
      </p:scale>
      <p:origin x="0" y="0"/>
    </p:cViewPr>
  </p:notesTextViewPr>
  <p:sorterViewPr>
    <p:cViewPr varScale="1">
      <p:scale>
        <a:sx n="100" d="100"/>
        <a:sy n="100" d="100"/>
      </p:scale>
      <p:origin x="0" y="-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029453" cy="350913"/>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5264776" y="0"/>
            <a:ext cx="4029453" cy="350913"/>
          </a:xfrm>
          <a:prstGeom prst="rect">
            <a:avLst/>
          </a:prstGeom>
        </p:spPr>
        <p:txBody>
          <a:bodyPr vert="horz" lIns="91440" tIns="45720" rIns="91440" bIns="45720" rtlCol="0"/>
          <a:lstStyle>
            <a:lvl1pPr algn="r">
              <a:defRPr sz="1200"/>
            </a:lvl1pPr>
          </a:lstStyle>
          <a:p>
            <a:fld id="{40518BBC-5D02-48F3-9306-D99D2994D232}" type="datetimeFigureOut">
              <a:rPr lang="de-DE" smtClean="0"/>
              <a:t>22.05.2019</a:t>
            </a:fld>
            <a:endParaRPr lang="de-DE" dirty="0"/>
          </a:p>
        </p:txBody>
      </p:sp>
      <p:sp>
        <p:nvSpPr>
          <p:cNvPr id="4" name="Fußzeilenplatzhalter 3"/>
          <p:cNvSpPr>
            <a:spLocks noGrp="1"/>
          </p:cNvSpPr>
          <p:nvPr>
            <p:ph type="ftr" sz="quarter" idx="2"/>
          </p:nvPr>
        </p:nvSpPr>
        <p:spPr>
          <a:xfrm>
            <a:off x="0" y="6658367"/>
            <a:ext cx="4029453" cy="350912"/>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5264776" y="6658367"/>
            <a:ext cx="4029453" cy="350912"/>
          </a:xfrm>
          <a:prstGeom prst="rect">
            <a:avLst/>
          </a:prstGeom>
        </p:spPr>
        <p:txBody>
          <a:bodyPr vert="horz" lIns="91440" tIns="45720" rIns="91440" bIns="45720" rtlCol="0" anchor="b"/>
          <a:lstStyle>
            <a:lvl1pPr algn="r">
              <a:defRPr sz="1200"/>
            </a:lvl1pPr>
          </a:lstStyle>
          <a:p>
            <a:fld id="{5A6EB96A-E984-4167-8FC6-EA82C7EFE283}" type="slidenum">
              <a:rPr lang="de-DE" smtClean="0"/>
              <a:t>‹Nr.›</a:t>
            </a:fld>
            <a:endParaRPr lang="de-DE" dirty="0"/>
          </a:p>
        </p:txBody>
      </p:sp>
    </p:spTree>
    <p:extLst>
      <p:ext uri="{BB962C8B-B14F-4D97-AF65-F5344CB8AC3E}">
        <p14:creationId xmlns:p14="http://schemas.microsoft.com/office/powerpoint/2010/main" val="206256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5265809" y="0"/>
            <a:ext cx="4028440" cy="350520"/>
          </a:xfrm>
          <a:prstGeom prst="rect">
            <a:avLst/>
          </a:prstGeom>
        </p:spPr>
        <p:txBody>
          <a:bodyPr vert="horz" lIns="91440" tIns="45720" rIns="91440" bIns="45720" rtlCol="0"/>
          <a:lstStyle>
            <a:lvl1pPr algn="r">
              <a:defRPr sz="1200"/>
            </a:lvl1pPr>
          </a:lstStyle>
          <a:p>
            <a:fld id="{54321146-2D54-45AA-881D-A6F8D1955F28}" type="datetimeFigureOut">
              <a:rPr lang="en-GB" smtClean="0"/>
              <a:t>22/05/2019</a:t>
            </a:fld>
            <a:endParaRPr lang="en-GB" dirty="0"/>
          </a:p>
        </p:txBody>
      </p:sp>
      <p:sp>
        <p:nvSpPr>
          <p:cNvPr id="4" name="Folienbildplatzhalt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929641" y="3329940"/>
            <a:ext cx="7437120" cy="315468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658663"/>
            <a:ext cx="4028440" cy="350520"/>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5265809" y="6658663"/>
            <a:ext cx="4028440" cy="350520"/>
          </a:xfrm>
          <a:prstGeom prst="rect">
            <a:avLst/>
          </a:prstGeom>
        </p:spPr>
        <p:txBody>
          <a:bodyPr vert="horz" lIns="91440" tIns="45720" rIns="91440" bIns="45720" rtlCol="0" anchor="b"/>
          <a:lstStyle>
            <a:lvl1pPr algn="r">
              <a:defRPr sz="1200"/>
            </a:lvl1pPr>
          </a:lstStyle>
          <a:p>
            <a:fld id="{3187181B-6C28-4667-AF24-991739AA233F}" type="slidenum">
              <a:rPr lang="en-GB" smtClean="0"/>
              <a:t>‹Nr.›</a:t>
            </a:fld>
            <a:endParaRPr lang="en-GB" dirty="0"/>
          </a:p>
        </p:txBody>
      </p:sp>
    </p:spTree>
    <p:extLst>
      <p:ext uri="{BB962C8B-B14F-4D97-AF65-F5344CB8AC3E}">
        <p14:creationId xmlns:p14="http://schemas.microsoft.com/office/powerpoint/2010/main" val="1606315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Arial" pitchFamily="34" charset="0"/>
                <a:ea typeface="ＭＳ Ｐゴシック" pitchFamily="34" charset="-128"/>
              </a:defRPr>
            </a:lvl1pPr>
            <a:lvl2pPr marL="742950" indent="-285750" defTabSz="906463" eaLnBrk="0" hangingPunct="0">
              <a:spcBef>
                <a:spcPct val="30000"/>
              </a:spcBef>
              <a:defRPr sz="1200">
                <a:solidFill>
                  <a:schemeClr val="tx1"/>
                </a:solidFill>
                <a:latin typeface="Arial" pitchFamily="34" charset="0"/>
                <a:ea typeface="ＭＳ Ｐゴシック" pitchFamily="34" charset="-128"/>
              </a:defRPr>
            </a:lvl2pPr>
            <a:lvl3pPr marL="1143000" indent="-228600" defTabSz="906463" eaLnBrk="0" hangingPunct="0">
              <a:spcBef>
                <a:spcPct val="30000"/>
              </a:spcBef>
              <a:defRPr sz="1200">
                <a:solidFill>
                  <a:schemeClr val="tx1"/>
                </a:solidFill>
                <a:latin typeface="Arial" pitchFamily="34" charset="0"/>
                <a:ea typeface="ＭＳ Ｐゴシック" pitchFamily="34" charset="-128"/>
              </a:defRPr>
            </a:lvl3pPr>
            <a:lvl4pPr marL="1600200" indent="-228600" defTabSz="906463" eaLnBrk="0" hangingPunct="0">
              <a:spcBef>
                <a:spcPct val="30000"/>
              </a:spcBef>
              <a:defRPr sz="1200">
                <a:solidFill>
                  <a:schemeClr val="tx1"/>
                </a:solidFill>
                <a:latin typeface="Arial" pitchFamily="34" charset="0"/>
                <a:ea typeface="ＭＳ Ｐゴシック" pitchFamily="34" charset="-128"/>
              </a:defRPr>
            </a:lvl4pPr>
            <a:lvl5pPr marL="2057400" indent="-228600" defTabSz="906463" eaLnBrk="0" hangingPunct="0">
              <a:spcBef>
                <a:spcPct val="30000"/>
              </a:spcBef>
              <a:defRPr sz="1200">
                <a:solidFill>
                  <a:schemeClr val="tx1"/>
                </a:solidFill>
                <a:latin typeface="Arial" pitchFamily="34" charset="0"/>
                <a:ea typeface="ＭＳ Ｐゴシック" pitchFamily="34" charset="-128"/>
              </a:defRPr>
            </a:lvl5pPr>
            <a:lvl6pPr marL="25146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00824F7F-E168-4262-82A8-4FBAC8EEEEBD}" type="slidenum">
              <a:rPr lang="de-DE" altLang="en-US">
                <a:solidFill>
                  <a:prstClr val="black"/>
                </a:solidFill>
              </a:rPr>
              <a:pPr>
                <a:spcBef>
                  <a:spcPct val="0"/>
                </a:spcBef>
              </a:pPr>
              <a:t>1</a:t>
            </a:fld>
            <a:endParaRPr lang="de-DE" altLang="en-US" dirty="0">
              <a:solidFill>
                <a:prstClr val="black"/>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15660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181B-6C28-4667-AF24-991739AA233F}" type="slidenum">
              <a:rPr lang="en-GB" smtClean="0"/>
              <a:t>11</a:t>
            </a:fld>
            <a:endParaRPr lang="en-GB" dirty="0"/>
          </a:p>
        </p:txBody>
      </p:sp>
    </p:spTree>
    <p:extLst>
      <p:ext uri="{BB962C8B-B14F-4D97-AF65-F5344CB8AC3E}">
        <p14:creationId xmlns:p14="http://schemas.microsoft.com/office/powerpoint/2010/main" val="160462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181B-6C28-4667-AF24-991739AA233F}" type="slidenum">
              <a:rPr lang="en-GB" smtClean="0"/>
              <a:t>12</a:t>
            </a:fld>
            <a:endParaRPr lang="en-GB" dirty="0"/>
          </a:p>
        </p:txBody>
      </p:sp>
    </p:spTree>
    <p:extLst>
      <p:ext uri="{BB962C8B-B14F-4D97-AF65-F5344CB8AC3E}">
        <p14:creationId xmlns:p14="http://schemas.microsoft.com/office/powerpoint/2010/main" val="27776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181B-6C28-4667-AF24-991739AA233F}" type="slidenum">
              <a:rPr lang="en-GB" smtClean="0"/>
              <a:t>14</a:t>
            </a:fld>
            <a:endParaRPr lang="en-GB" dirty="0"/>
          </a:p>
        </p:txBody>
      </p:sp>
    </p:spTree>
    <p:extLst>
      <p:ext uri="{BB962C8B-B14F-4D97-AF65-F5344CB8AC3E}">
        <p14:creationId xmlns:p14="http://schemas.microsoft.com/office/powerpoint/2010/main" val="2075884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Arial" pitchFamily="34" charset="0"/>
                <a:ea typeface="ＭＳ Ｐゴシック" pitchFamily="34" charset="-128"/>
              </a:defRPr>
            </a:lvl1pPr>
            <a:lvl2pPr marL="742950" indent="-285750" defTabSz="906463" eaLnBrk="0" hangingPunct="0">
              <a:spcBef>
                <a:spcPct val="30000"/>
              </a:spcBef>
              <a:defRPr sz="1200">
                <a:solidFill>
                  <a:schemeClr val="tx1"/>
                </a:solidFill>
                <a:latin typeface="Arial" pitchFamily="34" charset="0"/>
                <a:ea typeface="ＭＳ Ｐゴシック" pitchFamily="34" charset="-128"/>
              </a:defRPr>
            </a:lvl2pPr>
            <a:lvl3pPr marL="1143000" indent="-228600" defTabSz="906463" eaLnBrk="0" hangingPunct="0">
              <a:spcBef>
                <a:spcPct val="30000"/>
              </a:spcBef>
              <a:defRPr sz="1200">
                <a:solidFill>
                  <a:schemeClr val="tx1"/>
                </a:solidFill>
                <a:latin typeface="Arial" pitchFamily="34" charset="0"/>
                <a:ea typeface="ＭＳ Ｐゴシック" pitchFamily="34" charset="-128"/>
              </a:defRPr>
            </a:lvl3pPr>
            <a:lvl4pPr marL="1600200" indent="-228600" defTabSz="906463" eaLnBrk="0" hangingPunct="0">
              <a:spcBef>
                <a:spcPct val="30000"/>
              </a:spcBef>
              <a:defRPr sz="1200">
                <a:solidFill>
                  <a:schemeClr val="tx1"/>
                </a:solidFill>
                <a:latin typeface="Arial" pitchFamily="34" charset="0"/>
                <a:ea typeface="ＭＳ Ｐゴシック" pitchFamily="34" charset="-128"/>
              </a:defRPr>
            </a:lvl4pPr>
            <a:lvl5pPr marL="2057400" indent="-228600" defTabSz="906463" eaLnBrk="0" hangingPunct="0">
              <a:spcBef>
                <a:spcPct val="30000"/>
              </a:spcBef>
              <a:defRPr sz="1200">
                <a:solidFill>
                  <a:schemeClr val="tx1"/>
                </a:solidFill>
                <a:latin typeface="Arial" pitchFamily="34" charset="0"/>
                <a:ea typeface="ＭＳ Ｐゴシック" pitchFamily="34" charset="-128"/>
              </a:defRPr>
            </a:lvl5pPr>
            <a:lvl6pPr marL="25146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00824F7F-E168-4262-82A8-4FBAC8EEEEBD}" type="slidenum">
              <a:rPr lang="de-DE" altLang="en-US">
                <a:solidFill>
                  <a:prstClr val="black"/>
                </a:solidFill>
              </a:rPr>
              <a:pPr>
                <a:spcBef>
                  <a:spcPct val="0"/>
                </a:spcBef>
              </a:pPr>
              <a:t>24</a:t>
            </a:fld>
            <a:endParaRPr lang="de-DE" altLang="en-US" dirty="0">
              <a:solidFill>
                <a:prstClr val="black"/>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2156605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Arial" pitchFamily="34" charset="0"/>
                <a:ea typeface="ＭＳ Ｐゴシック" pitchFamily="34" charset="-128"/>
              </a:defRPr>
            </a:lvl1pPr>
            <a:lvl2pPr marL="742950" indent="-285750" defTabSz="906463" eaLnBrk="0" hangingPunct="0">
              <a:spcBef>
                <a:spcPct val="30000"/>
              </a:spcBef>
              <a:defRPr sz="1200">
                <a:solidFill>
                  <a:schemeClr val="tx1"/>
                </a:solidFill>
                <a:latin typeface="Arial" pitchFamily="34" charset="0"/>
                <a:ea typeface="ＭＳ Ｐゴシック" pitchFamily="34" charset="-128"/>
              </a:defRPr>
            </a:lvl2pPr>
            <a:lvl3pPr marL="1143000" indent="-228600" defTabSz="906463" eaLnBrk="0" hangingPunct="0">
              <a:spcBef>
                <a:spcPct val="30000"/>
              </a:spcBef>
              <a:defRPr sz="1200">
                <a:solidFill>
                  <a:schemeClr val="tx1"/>
                </a:solidFill>
                <a:latin typeface="Arial" pitchFamily="34" charset="0"/>
                <a:ea typeface="ＭＳ Ｐゴシック" pitchFamily="34" charset="-128"/>
              </a:defRPr>
            </a:lvl3pPr>
            <a:lvl4pPr marL="1600200" indent="-228600" defTabSz="906463" eaLnBrk="0" hangingPunct="0">
              <a:spcBef>
                <a:spcPct val="30000"/>
              </a:spcBef>
              <a:defRPr sz="1200">
                <a:solidFill>
                  <a:schemeClr val="tx1"/>
                </a:solidFill>
                <a:latin typeface="Arial" pitchFamily="34" charset="0"/>
                <a:ea typeface="ＭＳ Ｐゴシック" pitchFamily="34" charset="-128"/>
              </a:defRPr>
            </a:lvl4pPr>
            <a:lvl5pPr marL="2057400" indent="-228600" defTabSz="906463" eaLnBrk="0" hangingPunct="0">
              <a:spcBef>
                <a:spcPct val="30000"/>
              </a:spcBef>
              <a:defRPr sz="1200">
                <a:solidFill>
                  <a:schemeClr val="tx1"/>
                </a:solidFill>
                <a:latin typeface="Arial" pitchFamily="34" charset="0"/>
                <a:ea typeface="ＭＳ Ｐゴシック" pitchFamily="34" charset="-128"/>
              </a:defRPr>
            </a:lvl5pPr>
            <a:lvl6pPr marL="25146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06463"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00824F7F-E168-4262-82A8-4FBAC8EEEEBD}" type="slidenum">
              <a:rPr lang="de-DE" altLang="en-US">
                <a:solidFill>
                  <a:prstClr val="black"/>
                </a:solidFill>
              </a:rPr>
              <a:pPr>
                <a:spcBef>
                  <a:spcPct val="0"/>
                </a:spcBef>
              </a:pPr>
              <a:t>29</a:t>
            </a:fld>
            <a:endParaRPr lang="de-DE" altLang="en-US" dirty="0">
              <a:solidFill>
                <a:prstClr val="black"/>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15660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181B-6C28-4667-AF24-991739AA233F}" type="slidenum">
              <a:rPr lang="en-GB" smtClean="0"/>
              <a:t>3</a:t>
            </a:fld>
            <a:endParaRPr lang="en-GB" dirty="0"/>
          </a:p>
        </p:txBody>
      </p:sp>
    </p:spTree>
    <p:extLst>
      <p:ext uri="{BB962C8B-B14F-4D97-AF65-F5344CB8AC3E}">
        <p14:creationId xmlns:p14="http://schemas.microsoft.com/office/powerpoint/2010/main" val="220049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181B-6C28-4667-AF24-991739AA233F}" type="slidenum">
              <a:rPr lang="en-GB" smtClean="0"/>
              <a:t>4</a:t>
            </a:fld>
            <a:endParaRPr lang="en-GB" dirty="0"/>
          </a:p>
        </p:txBody>
      </p:sp>
    </p:spTree>
    <p:extLst>
      <p:ext uri="{BB962C8B-B14F-4D97-AF65-F5344CB8AC3E}">
        <p14:creationId xmlns:p14="http://schemas.microsoft.com/office/powerpoint/2010/main" val="33790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181B-6C28-4667-AF24-991739AA233F}" type="slidenum">
              <a:rPr lang="en-GB" smtClean="0"/>
              <a:t>5</a:t>
            </a:fld>
            <a:endParaRPr lang="en-GB" dirty="0"/>
          </a:p>
        </p:txBody>
      </p:sp>
    </p:spTree>
    <p:extLst>
      <p:ext uri="{BB962C8B-B14F-4D97-AF65-F5344CB8AC3E}">
        <p14:creationId xmlns:p14="http://schemas.microsoft.com/office/powerpoint/2010/main" val="203188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181B-6C28-4667-AF24-991739AA233F}" type="slidenum">
              <a:rPr lang="en-GB" smtClean="0"/>
              <a:t>6</a:t>
            </a:fld>
            <a:endParaRPr lang="en-GB" dirty="0"/>
          </a:p>
        </p:txBody>
      </p:sp>
    </p:spTree>
    <p:extLst>
      <p:ext uri="{BB962C8B-B14F-4D97-AF65-F5344CB8AC3E}">
        <p14:creationId xmlns:p14="http://schemas.microsoft.com/office/powerpoint/2010/main" val="1476561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181B-6C28-4667-AF24-991739AA233F}" type="slidenum">
              <a:rPr lang="en-GB" smtClean="0"/>
              <a:t>7</a:t>
            </a:fld>
            <a:endParaRPr lang="en-GB" dirty="0"/>
          </a:p>
        </p:txBody>
      </p:sp>
    </p:spTree>
    <p:extLst>
      <p:ext uri="{BB962C8B-B14F-4D97-AF65-F5344CB8AC3E}">
        <p14:creationId xmlns:p14="http://schemas.microsoft.com/office/powerpoint/2010/main" val="266703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181B-6C28-4667-AF24-991739AA233F}" type="slidenum">
              <a:rPr lang="en-GB" smtClean="0"/>
              <a:t>8</a:t>
            </a:fld>
            <a:endParaRPr lang="en-GB" dirty="0"/>
          </a:p>
        </p:txBody>
      </p:sp>
    </p:spTree>
    <p:extLst>
      <p:ext uri="{BB962C8B-B14F-4D97-AF65-F5344CB8AC3E}">
        <p14:creationId xmlns:p14="http://schemas.microsoft.com/office/powerpoint/2010/main" val="100992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181B-6C28-4667-AF24-991739AA233F}" type="slidenum">
              <a:rPr lang="en-GB" smtClean="0"/>
              <a:t>9</a:t>
            </a:fld>
            <a:endParaRPr lang="en-GB" dirty="0"/>
          </a:p>
        </p:txBody>
      </p:sp>
    </p:spTree>
    <p:extLst>
      <p:ext uri="{BB962C8B-B14F-4D97-AF65-F5344CB8AC3E}">
        <p14:creationId xmlns:p14="http://schemas.microsoft.com/office/powerpoint/2010/main" val="3150241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7181B-6C28-4667-AF24-991739AA233F}" type="slidenum">
              <a:rPr lang="en-GB" smtClean="0"/>
              <a:t>10</a:t>
            </a:fld>
            <a:endParaRPr lang="en-GB" dirty="0"/>
          </a:p>
        </p:txBody>
      </p:sp>
    </p:spTree>
    <p:extLst>
      <p:ext uri="{BB962C8B-B14F-4D97-AF65-F5344CB8AC3E}">
        <p14:creationId xmlns:p14="http://schemas.microsoft.com/office/powerpoint/2010/main" val="153204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5" name="Gruppieren 7"/>
          <p:cNvGrpSpPr>
            <a:grpSpLocks/>
          </p:cNvGrpSpPr>
          <p:nvPr userDrawn="1"/>
        </p:nvGrpSpPr>
        <p:grpSpPr bwMode="auto">
          <a:xfrm>
            <a:off x="0" y="2844800"/>
            <a:ext cx="9144000" cy="1657350"/>
            <a:chOff x="0" y="3497626"/>
            <a:chExt cx="9144000" cy="1656184"/>
          </a:xfrm>
        </p:grpSpPr>
        <p:pic>
          <p:nvPicPr>
            <p:cNvPr id="7" name="Picture 75" descr="ppt_titl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497626"/>
              <a:ext cx="70202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5" descr="ppt_titl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95528" y="3497626"/>
              <a:ext cx="42484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Zástupný symbol pro obsah 5"/>
          <p:cNvSpPr>
            <a:spLocks noGrp="1"/>
          </p:cNvSpPr>
          <p:nvPr>
            <p:ph sz="quarter" idx="10"/>
          </p:nvPr>
        </p:nvSpPr>
        <p:spPr>
          <a:xfrm>
            <a:off x="3000364" y="3214686"/>
            <a:ext cx="5357850" cy="914400"/>
          </a:xfrm>
        </p:spPr>
        <p:txBody>
          <a:bodyPr anchor="ctr"/>
          <a:lstStyle>
            <a:lvl1pPr>
              <a:buNone/>
              <a:defRPr/>
            </a:lvl1pPr>
            <a:lvl5pPr marL="228600" indent="-228600" algn="l">
              <a:buNone/>
              <a:defRPr sz="2400" b="1" baseline="0">
                <a:latin typeface="+mj-lt"/>
              </a:defRPr>
            </a:lvl5pPr>
          </a:lstStyle>
          <a:p>
            <a:pPr lvl="0"/>
            <a:r>
              <a:rPr lang="de-DE"/>
              <a:t>Textmasterformate durch Klicken bearbeiten</a:t>
            </a:r>
          </a:p>
        </p:txBody>
      </p:sp>
      <p:sp>
        <p:nvSpPr>
          <p:cNvPr id="14" name="Nadpis 13"/>
          <p:cNvSpPr>
            <a:spLocks noGrp="1"/>
          </p:cNvSpPr>
          <p:nvPr>
            <p:ph type="title"/>
          </p:nvPr>
        </p:nvSpPr>
        <p:spPr>
          <a:xfrm>
            <a:off x="3000364" y="4572008"/>
            <a:ext cx="5736700" cy="2143140"/>
          </a:xfrm>
        </p:spPr>
        <p:txBody>
          <a:bodyPr/>
          <a:lstStyle>
            <a:lvl1pPr algn="r">
              <a:defRPr sz="2000"/>
            </a:lvl1pPr>
          </a:lstStyle>
          <a:p>
            <a:r>
              <a:rPr lang="de-DE"/>
              <a:t>Titelmasterformat durch Klicken bearbeiten</a:t>
            </a:r>
            <a:endParaRPr lang="en-US" dirty="0"/>
          </a:p>
        </p:txBody>
      </p:sp>
      <p:sp>
        <p:nvSpPr>
          <p:cNvPr id="19" name="Zástupný symbol pro obsah 18"/>
          <p:cNvSpPr>
            <a:spLocks noGrp="1"/>
          </p:cNvSpPr>
          <p:nvPr>
            <p:ph sz="quarter" idx="12"/>
          </p:nvPr>
        </p:nvSpPr>
        <p:spPr>
          <a:xfrm>
            <a:off x="377176" y="5214950"/>
            <a:ext cx="2194560" cy="571514"/>
          </a:xfrm>
        </p:spPr>
        <p:txBody>
          <a:bodyPr/>
          <a:lstStyle>
            <a:lvl1pPr marL="0" indent="0" algn="ctr">
              <a:buNone/>
              <a:defRPr sz="2000" b="1" u="sng"/>
            </a:lvl1pPr>
            <a:lvl2pPr>
              <a:buNone/>
              <a:defRPr/>
            </a:lvl2pPr>
            <a:lvl3pPr>
              <a:buNone/>
              <a:defRPr/>
            </a:lvl3pPr>
            <a:lvl4pPr>
              <a:buNone/>
              <a:defRPr/>
            </a:lvl4pPr>
            <a:lvl5pPr>
              <a:buNone/>
              <a:defRPr/>
            </a:lvl5pPr>
          </a:lstStyle>
          <a:p>
            <a:pPr lvl="0"/>
            <a:r>
              <a:rPr lang="de-DE"/>
              <a:t>Textmasterformate durch Klicken bearbeiten</a:t>
            </a:r>
          </a:p>
        </p:txBody>
      </p:sp>
    </p:spTree>
    <p:extLst>
      <p:ext uri="{BB962C8B-B14F-4D97-AF65-F5344CB8AC3E}">
        <p14:creationId xmlns:p14="http://schemas.microsoft.com/office/powerpoint/2010/main" val="15175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700808"/>
            <a:ext cx="7632848" cy="4608512"/>
          </a:xfrm>
        </p:spPr>
        <p:txBody>
          <a:bodyPr/>
          <a:lstStyle>
            <a:lvl1pPr>
              <a:spcBef>
                <a:spcPts val="300"/>
              </a:spcBef>
              <a:spcAft>
                <a:spcPts val="300"/>
              </a:spcAft>
              <a:buSzPct val="100000"/>
              <a:buFont typeface="Wingdings" pitchFamily="2" charset="2"/>
              <a:buChar char="§"/>
              <a:defRPr sz="2000" b="0"/>
            </a:lvl1pPr>
            <a:lvl2pPr>
              <a:spcBef>
                <a:spcPts val="300"/>
              </a:spcBef>
              <a:spcAft>
                <a:spcPts val="300"/>
              </a:spcAft>
              <a:buSzPct val="80000"/>
              <a:buFont typeface="Wingdings" pitchFamily="2" charset="2"/>
              <a:buChar char="Ø"/>
              <a:defRPr sz="1800" b="0"/>
            </a:lvl2pPr>
            <a:lvl3pPr>
              <a:spcBef>
                <a:spcPts val="300"/>
              </a:spcBef>
              <a:spcAft>
                <a:spcPts val="300"/>
              </a:spcAft>
              <a:defRPr sz="1600" b="0"/>
            </a:lvl3pPr>
            <a:lvl4pPr>
              <a:spcBef>
                <a:spcPts val="300"/>
              </a:spcBef>
              <a:spcAft>
                <a:spcPts val="300"/>
              </a:spcAft>
              <a:defRPr sz="1400" b="0"/>
            </a:lvl4pPr>
            <a:lvl5pPr>
              <a:spcBef>
                <a:spcPts val="300"/>
              </a:spcBef>
              <a:spcAft>
                <a:spcPts val="300"/>
              </a:spcAft>
              <a:defRPr sz="1200" b="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extplatzhalter 5"/>
          <p:cNvSpPr>
            <a:spLocks noGrp="1"/>
          </p:cNvSpPr>
          <p:nvPr>
            <p:ph type="body" sz="quarter" idx="10"/>
          </p:nvPr>
        </p:nvSpPr>
        <p:spPr>
          <a:xfrm>
            <a:off x="1187624" y="908720"/>
            <a:ext cx="7632848" cy="576064"/>
          </a:xfrm>
        </p:spPr>
        <p:txBody>
          <a:bodyPr anchor="ct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defRPr>
            </a:lvl1pPr>
          </a:lstStyle>
          <a:p>
            <a:pPr lvl="0"/>
            <a:endParaRPr lang="de-DE" dirty="0"/>
          </a:p>
        </p:txBody>
      </p:sp>
      <p:sp>
        <p:nvSpPr>
          <p:cNvPr id="4" name="Auf der gleichen Seite des Rechtecks liegende Ecken abrunden 3"/>
          <p:cNvSpPr/>
          <p:nvPr userDrawn="1"/>
        </p:nvSpPr>
        <p:spPr bwMode="auto">
          <a:xfrm rot="16200000" flipV="1">
            <a:off x="-256012" y="300858"/>
            <a:ext cx="645369" cy="152403"/>
          </a:xfrm>
          <a:prstGeom prst="round2Same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34" charset="-128"/>
            </a:endParaRPr>
          </a:p>
        </p:txBody>
      </p:sp>
      <p:sp>
        <p:nvSpPr>
          <p:cNvPr id="7" name="Auf der gleichen Seite des Rechtecks liegende Ecken abrunden 6"/>
          <p:cNvSpPr/>
          <p:nvPr userDrawn="1"/>
        </p:nvSpPr>
        <p:spPr bwMode="auto">
          <a:xfrm rot="5400000" flipV="1">
            <a:off x="4819901" y="-3628297"/>
            <a:ext cx="645369" cy="8002829"/>
          </a:xfrm>
          <a:prstGeom prst="round2Same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34" charset="-128"/>
            </a:endParaRPr>
          </a:p>
        </p:txBody>
      </p:sp>
      <p:sp>
        <p:nvSpPr>
          <p:cNvPr id="9" name="Auf der gleichen Seite des Rechtecks liegende Ecken abrunden 8"/>
          <p:cNvSpPr/>
          <p:nvPr userDrawn="1"/>
        </p:nvSpPr>
        <p:spPr bwMode="auto">
          <a:xfrm rot="16200000" flipV="1">
            <a:off x="-71435" y="6615109"/>
            <a:ext cx="285752" cy="142882"/>
          </a:xfrm>
          <a:prstGeom prst="round2Same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34" charset="-128"/>
            </a:endParaRPr>
          </a:p>
        </p:txBody>
      </p:sp>
      <p:sp>
        <p:nvSpPr>
          <p:cNvPr id="2" name="Textfeld 1"/>
          <p:cNvSpPr txBox="1"/>
          <p:nvPr userDrawn="1"/>
        </p:nvSpPr>
        <p:spPr bwMode="auto">
          <a:xfrm>
            <a:off x="1403648" y="6609606"/>
            <a:ext cx="3528392" cy="153888"/>
          </a:xfrm>
          <a:prstGeom prst="rect">
            <a:avLst/>
          </a:prstGeom>
          <a:noFill/>
          <a:ln w="9525">
            <a:noFill/>
            <a:miter lim="800000"/>
            <a:headEnd/>
            <a:tailEnd/>
          </a:ln>
        </p:spPr>
        <p:txBody>
          <a:bodyPr vert="horz" wrap="square" lIns="91440" tIns="0" rIns="9144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kern="0" cap="none" spc="0" normalizeH="0" baseline="0" noProof="0" dirty="0">
              <a:ln>
                <a:noFill/>
              </a:ln>
              <a:solidFill>
                <a:schemeClr val="tx1"/>
              </a:solidFill>
              <a:effectLst/>
              <a:uLnTx/>
              <a:uFillTx/>
              <a:latin typeface="+mj-lt"/>
              <a:ea typeface="MS PGothic" pitchFamily="34" charset="-128"/>
              <a:cs typeface="+mj-cs"/>
            </a:endParaRPr>
          </a:p>
        </p:txBody>
      </p:sp>
    </p:spTree>
    <p:extLst>
      <p:ext uri="{BB962C8B-B14F-4D97-AF65-F5344CB8AC3E}">
        <p14:creationId xmlns:p14="http://schemas.microsoft.com/office/powerpoint/2010/main" val="280486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20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19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3850" y="6041363"/>
            <a:ext cx="683954" cy="365125"/>
          </a:xfrm>
          <a:prstGeom prst="rect">
            <a:avLst/>
          </a:prstGeom>
        </p:spPr>
        <p:txBody>
          <a:bodyPr/>
          <a:lstStyle/>
          <a:p>
            <a:fld id="{B61BEF0D-F0BB-DE4B-95CE-6DB70DBA9567}" type="datetimeFigureOut">
              <a:rPr lang="en-US" dirty="0"/>
              <a:pPr/>
              <a:t>5/22/2019</a:t>
            </a:fld>
            <a:endParaRPr lang="en-US" dirty="0"/>
          </a:p>
        </p:txBody>
      </p:sp>
      <p:sp>
        <p:nvSpPr>
          <p:cNvPr id="5" name="Footer Placeholder 4"/>
          <p:cNvSpPr>
            <a:spLocks noGrp="1"/>
          </p:cNvSpPr>
          <p:nvPr>
            <p:ph type="ftr" sz="quarter" idx="11"/>
          </p:nvPr>
        </p:nvSpPr>
        <p:spPr>
          <a:xfrm>
            <a:off x="508001" y="6041363"/>
            <a:ext cx="47232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2998" y="6041363"/>
            <a:ext cx="512504" cy="365125"/>
          </a:xfrm>
          <a:prstGeom prst="rect">
            <a:avLst/>
          </a:prstGeo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297347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Auf der gleichen Seite des Rechtecks liegende Ecken abrunden 12"/>
          <p:cNvSpPr/>
          <p:nvPr userDrawn="1"/>
        </p:nvSpPr>
        <p:spPr bwMode="auto">
          <a:xfrm rot="16200000" flipV="1">
            <a:off x="-71435" y="6615109"/>
            <a:ext cx="285752" cy="142882"/>
          </a:xfrm>
          <a:prstGeom prst="round2Same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34" charset="-128"/>
            </a:endParaRPr>
          </a:p>
        </p:txBody>
      </p:sp>
      <p:sp>
        <p:nvSpPr>
          <p:cNvPr id="10" name="Auf der gleichen Seite des Rechtecks liegende Ecken abrunden 9"/>
          <p:cNvSpPr/>
          <p:nvPr userDrawn="1"/>
        </p:nvSpPr>
        <p:spPr bwMode="auto">
          <a:xfrm rot="5400000" flipV="1">
            <a:off x="4999710" y="2685137"/>
            <a:ext cx="285752" cy="8002829"/>
          </a:xfrm>
          <a:prstGeom prst="round2Same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34" charset="-128"/>
            </a:endParaRPr>
          </a:p>
        </p:txBody>
      </p:sp>
      <p:sp>
        <p:nvSpPr>
          <p:cNvPr id="1027" name="Rectangle 2"/>
          <p:cNvSpPr>
            <a:spLocks noGrp="1" noChangeArrowheads="1"/>
          </p:cNvSpPr>
          <p:nvPr>
            <p:ph type="title"/>
          </p:nvPr>
        </p:nvSpPr>
        <p:spPr bwMode="auto">
          <a:xfrm>
            <a:off x="1331913" y="908050"/>
            <a:ext cx="76327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lvl="0"/>
            <a:r>
              <a:rPr lang="en-GB" altLang="en-US"/>
              <a:t>Click to edit Master title style</a:t>
            </a:r>
            <a:endParaRPr lang="de-DE" altLang="en-US"/>
          </a:p>
        </p:txBody>
      </p:sp>
      <p:sp>
        <p:nvSpPr>
          <p:cNvPr id="1028" name="Rectangle 3"/>
          <p:cNvSpPr>
            <a:spLocks noGrp="1" noChangeArrowheads="1"/>
          </p:cNvSpPr>
          <p:nvPr>
            <p:ph type="body" idx="1"/>
          </p:nvPr>
        </p:nvSpPr>
        <p:spPr bwMode="auto">
          <a:xfrm>
            <a:off x="1331913" y="1773238"/>
            <a:ext cx="76327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de-DE" altLang="en-US" dirty="0"/>
          </a:p>
        </p:txBody>
      </p:sp>
      <p:sp>
        <p:nvSpPr>
          <p:cNvPr id="1051" name="Text Box 27"/>
          <p:cNvSpPr txBox="1">
            <a:spLocks noChangeArrowheads="1"/>
          </p:cNvSpPr>
          <p:nvPr/>
        </p:nvSpPr>
        <p:spPr bwMode="auto">
          <a:xfrm>
            <a:off x="123076" y="6556547"/>
            <a:ext cx="1079500" cy="276999"/>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lnSpc>
                <a:spcPct val="120000"/>
              </a:lnSpc>
              <a:spcBef>
                <a:spcPct val="0"/>
              </a:spcBef>
              <a:spcAft>
                <a:spcPct val="0"/>
              </a:spcAft>
              <a:defRPr/>
            </a:pPr>
            <a:r>
              <a:rPr lang="en-GB" altLang="en-US" sz="1000" b="0" dirty="0">
                <a:solidFill>
                  <a:schemeClr val="tx1"/>
                </a:solidFill>
              </a:rPr>
              <a:t>23</a:t>
            </a:r>
            <a:r>
              <a:rPr lang="en-GB" altLang="en-US" sz="1000" b="0" baseline="0" dirty="0">
                <a:solidFill>
                  <a:schemeClr val="tx1"/>
                </a:solidFill>
              </a:rPr>
              <a:t> Oct 2017</a:t>
            </a:r>
            <a:endParaRPr lang="en-GB" altLang="en-US" sz="1000" b="1" dirty="0">
              <a:solidFill>
                <a:schemeClr val="tx1"/>
              </a:solidFill>
            </a:endParaRPr>
          </a:p>
        </p:txBody>
      </p:sp>
      <p:sp>
        <p:nvSpPr>
          <p:cNvPr id="14" name="Auf der gleichen Seite des Rechtecks liegende Ecken abrunden 13"/>
          <p:cNvSpPr/>
          <p:nvPr userDrawn="1"/>
        </p:nvSpPr>
        <p:spPr bwMode="auto">
          <a:xfrm rot="5400000" flipV="1">
            <a:off x="5023459" y="2700475"/>
            <a:ext cx="255074" cy="8002829"/>
          </a:xfrm>
          <a:prstGeom prst="round2SameRect">
            <a:avLst>
              <a:gd name="adj1" fmla="val 7379"/>
              <a:gd name="adj2" fmla="val 0"/>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34" charset="-128"/>
            </a:endParaRPr>
          </a:p>
        </p:txBody>
      </p:sp>
      <p:sp>
        <p:nvSpPr>
          <p:cNvPr id="11" name="Text Box 27"/>
          <p:cNvSpPr txBox="1">
            <a:spLocks noChangeArrowheads="1"/>
          </p:cNvSpPr>
          <p:nvPr/>
        </p:nvSpPr>
        <p:spPr bwMode="auto">
          <a:xfrm>
            <a:off x="1476375" y="6551613"/>
            <a:ext cx="4031729"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lnSpc>
                <a:spcPct val="120000"/>
              </a:lnSpc>
              <a:spcBef>
                <a:spcPct val="0"/>
              </a:spcBef>
              <a:spcAft>
                <a:spcPct val="0"/>
              </a:spcAft>
              <a:defRPr/>
            </a:pPr>
            <a:r>
              <a:rPr lang="en-GB" altLang="en-US" sz="1000" b="0" dirty="0">
                <a:solidFill>
                  <a:schemeClr val="tx1"/>
                </a:solidFill>
              </a:rPr>
              <a:t>Project</a:t>
            </a:r>
            <a:r>
              <a:rPr lang="en-GB" altLang="en-US" sz="1000" b="0" baseline="0" dirty="0">
                <a:solidFill>
                  <a:schemeClr val="tx1"/>
                </a:solidFill>
              </a:rPr>
              <a:t> Advisory Board Meeting, Seattle</a:t>
            </a:r>
            <a:endParaRPr lang="en-GB" altLang="en-US" sz="1000" b="1" dirty="0">
              <a:solidFill>
                <a:schemeClr val="tx1"/>
              </a:solidFill>
            </a:endParaRPr>
          </a:p>
        </p:txBody>
      </p:sp>
      <p:sp>
        <p:nvSpPr>
          <p:cNvPr id="12" name="Text Box 27"/>
          <p:cNvSpPr txBox="1">
            <a:spLocks noChangeArrowheads="1"/>
          </p:cNvSpPr>
          <p:nvPr/>
        </p:nvSpPr>
        <p:spPr bwMode="auto">
          <a:xfrm>
            <a:off x="6300788" y="6551613"/>
            <a:ext cx="2735262" cy="26000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fontAlgn="base">
              <a:lnSpc>
                <a:spcPct val="120000"/>
              </a:lnSpc>
              <a:spcBef>
                <a:spcPct val="0"/>
              </a:spcBef>
              <a:spcAft>
                <a:spcPct val="0"/>
              </a:spcAft>
              <a:defRPr/>
            </a:pPr>
            <a:r>
              <a:rPr lang="en-GB" altLang="en-US" sz="1000" b="1" dirty="0">
                <a:solidFill>
                  <a:srgbClr val="5F5F5F"/>
                </a:solidFill>
              </a:rPr>
              <a:t> </a:t>
            </a:r>
            <a:fld id="{3FCFDBBA-1AFF-47C0-A8E3-3BE7C7A861B0}" type="slidenum">
              <a:rPr lang="en-GB" altLang="en-US" sz="1000" b="1" smtClean="0">
                <a:solidFill>
                  <a:schemeClr val="tx1"/>
                </a:solidFill>
              </a:rPr>
              <a:pPr algn="r" fontAlgn="base">
                <a:lnSpc>
                  <a:spcPct val="120000"/>
                </a:lnSpc>
                <a:spcBef>
                  <a:spcPct val="0"/>
                </a:spcBef>
                <a:spcAft>
                  <a:spcPct val="0"/>
                </a:spcAft>
                <a:defRPr/>
              </a:pPr>
              <a:t>‹Nr.›</a:t>
            </a:fld>
            <a:endParaRPr lang="en-GB" altLang="en-US" sz="1000" b="1" dirty="0">
              <a:solidFill>
                <a:schemeClr val="tx1"/>
              </a:solidFill>
            </a:endParaRPr>
          </a:p>
        </p:txBody>
      </p:sp>
      <p:sp>
        <p:nvSpPr>
          <p:cNvPr id="8" name="Auf der gleichen Seite des Rechtecks liegende Ecken abrunden 7"/>
          <p:cNvSpPr/>
          <p:nvPr userDrawn="1"/>
        </p:nvSpPr>
        <p:spPr bwMode="auto">
          <a:xfrm rot="5400000" flipV="1">
            <a:off x="4819901" y="-3628297"/>
            <a:ext cx="645369" cy="8002829"/>
          </a:xfrm>
          <a:prstGeom prst="round2SameRect">
            <a:avLst>
              <a:gd name="adj1" fmla="val 7379"/>
              <a:gd name="adj2" fmla="val 0"/>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34" charset="-128"/>
            </a:endParaRPr>
          </a:p>
        </p:txBody>
      </p:sp>
      <p:sp>
        <p:nvSpPr>
          <p:cNvPr id="9" name="Auf der gleichen Seite des Rechtecks liegende Ecken abrunden 8"/>
          <p:cNvSpPr/>
          <p:nvPr userDrawn="1"/>
        </p:nvSpPr>
        <p:spPr bwMode="auto">
          <a:xfrm rot="16200000" flipV="1">
            <a:off x="-256012" y="300858"/>
            <a:ext cx="645369" cy="152403"/>
          </a:xfrm>
          <a:prstGeom prst="round2Same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34" charset="-128"/>
            </a:endParaRPr>
          </a:p>
        </p:txBody>
      </p:sp>
      <p:pic>
        <p:nvPicPr>
          <p:cNvPr id="2" name="Picture 2" descr="C:\Users\seoane_ant\NaSa\FSM4 Flyer\susana_logotype_cmyk_print_1200dpi-1.jp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37583" y="50433"/>
            <a:ext cx="850486" cy="645369"/>
          </a:xfrm>
          <a:prstGeom prst="rect">
            <a:avLst/>
          </a:prstGeom>
          <a:noFill/>
          <a:extLst>
            <a:ext uri="{909E8E84-426E-40DD-AFC4-6F175D3DCCD1}">
              <a14:hiddenFill xmlns:a14="http://schemas.microsoft.com/office/drawing/2010/main">
                <a:solidFill>
                  <a:srgbClr val="FFFFFF"/>
                </a:solidFill>
              </a14:hiddenFill>
            </a:ext>
          </a:extLst>
        </p:spPr>
      </p:pic>
      <p:sp>
        <p:nvSpPr>
          <p:cNvPr id="15" name="Auf der gleichen Seite des Rechtecks liegende Ecken abrunden 14"/>
          <p:cNvSpPr/>
          <p:nvPr userDrawn="1"/>
        </p:nvSpPr>
        <p:spPr bwMode="auto">
          <a:xfrm rot="16200000" flipV="1">
            <a:off x="-54803" y="6629149"/>
            <a:ext cx="242202" cy="132607"/>
          </a:xfrm>
          <a:prstGeom prst="round2Same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2012032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rtl="0" eaLnBrk="0" fontAlgn="base" hangingPunct="0">
        <a:spcBef>
          <a:spcPct val="0"/>
        </a:spcBef>
        <a:spcAft>
          <a:spcPct val="0"/>
        </a:spcAft>
        <a:defRPr sz="2800" b="1">
          <a:solidFill>
            <a:schemeClr val="tx1"/>
          </a:solidFill>
          <a:latin typeface="+mj-lt"/>
          <a:ea typeface="ＭＳ Ｐゴシック" pitchFamily="34" charset="-128"/>
          <a:cs typeface="MS PGothic"/>
        </a:defRPr>
      </a:lvl1pPr>
      <a:lvl2pPr algn="l" rtl="0" eaLnBrk="0" fontAlgn="base" hangingPunct="0">
        <a:spcBef>
          <a:spcPct val="0"/>
        </a:spcBef>
        <a:spcAft>
          <a:spcPct val="0"/>
        </a:spcAft>
        <a:defRPr sz="2800" b="1">
          <a:solidFill>
            <a:schemeClr val="tx1"/>
          </a:solidFill>
          <a:latin typeface="Arial" charset="0"/>
          <a:ea typeface="ＭＳ Ｐゴシック" pitchFamily="34" charset="-128"/>
          <a:cs typeface="MS PGothic"/>
        </a:defRPr>
      </a:lvl2pPr>
      <a:lvl3pPr algn="l" rtl="0" eaLnBrk="0" fontAlgn="base" hangingPunct="0">
        <a:spcBef>
          <a:spcPct val="0"/>
        </a:spcBef>
        <a:spcAft>
          <a:spcPct val="0"/>
        </a:spcAft>
        <a:defRPr sz="2800" b="1">
          <a:solidFill>
            <a:schemeClr val="tx1"/>
          </a:solidFill>
          <a:latin typeface="Arial" charset="0"/>
          <a:ea typeface="ＭＳ Ｐゴシック" pitchFamily="34" charset="-128"/>
          <a:cs typeface="MS PGothic"/>
        </a:defRPr>
      </a:lvl3pPr>
      <a:lvl4pPr algn="l" rtl="0" eaLnBrk="0" fontAlgn="base" hangingPunct="0">
        <a:spcBef>
          <a:spcPct val="0"/>
        </a:spcBef>
        <a:spcAft>
          <a:spcPct val="0"/>
        </a:spcAft>
        <a:defRPr sz="2800" b="1">
          <a:solidFill>
            <a:schemeClr val="tx1"/>
          </a:solidFill>
          <a:latin typeface="Arial" charset="0"/>
          <a:ea typeface="ＭＳ Ｐゴシック" pitchFamily="34" charset="-128"/>
          <a:cs typeface="MS PGothic"/>
        </a:defRPr>
      </a:lvl4pPr>
      <a:lvl5pPr algn="l" rtl="0" eaLnBrk="0" fontAlgn="base" hangingPunct="0">
        <a:spcBef>
          <a:spcPct val="0"/>
        </a:spcBef>
        <a:spcAft>
          <a:spcPct val="0"/>
        </a:spcAft>
        <a:defRPr sz="2800" b="1">
          <a:solidFill>
            <a:schemeClr val="tx1"/>
          </a:solidFill>
          <a:latin typeface="Arial" charset="0"/>
          <a:ea typeface="ＭＳ Ｐゴシック" pitchFamily="34" charset="-128"/>
          <a:cs typeface="MS PGothic"/>
        </a:defRPr>
      </a:lvl5pPr>
      <a:lvl6pPr marL="457200" algn="l" rtl="0" fontAlgn="base">
        <a:spcBef>
          <a:spcPct val="0"/>
        </a:spcBef>
        <a:spcAft>
          <a:spcPct val="0"/>
        </a:spcAft>
        <a:defRPr sz="2000" b="1">
          <a:solidFill>
            <a:srgbClr val="3F3F3F"/>
          </a:solidFill>
          <a:latin typeface="Arial" charset="0"/>
          <a:ea typeface="ＭＳ Ｐゴシック" pitchFamily="34" charset="-128"/>
        </a:defRPr>
      </a:lvl6pPr>
      <a:lvl7pPr marL="914400" algn="l" rtl="0" fontAlgn="base">
        <a:spcBef>
          <a:spcPct val="0"/>
        </a:spcBef>
        <a:spcAft>
          <a:spcPct val="0"/>
        </a:spcAft>
        <a:defRPr sz="2000" b="1">
          <a:solidFill>
            <a:srgbClr val="3F3F3F"/>
          </a:solidFill>
          <a:latin typeface="Arial" charset="0"/>
          <a:ea typeface="ＭＳ Ｐゴシック" pitchFamily="34" charset="-128"/>
        </a:defRPr>
      </a:lvl7pPr>
      <a:lvl8pPr marL="1371600" algn="l" rtl="0" fontAlgn="base">
        <a:spcBef>
          <a:spcPct val="0"/>
        </a:spcBef>
        <a:spcAft>
          <a:spcPct val="0"/>
        </a:spcAft>
        <a:defRPr sz="2000" b="1">
          <a:solidFill>
            <a:srgbClr val="3F3F3F"/>
          </a:solidFill>
          <a:latin typeface="Arial" charset="0"/>
          <a:ea typeface="ＭＳ Ｐゴシック" pitchFamily="34" charset="-128"/>
        </a:defRPr>
      </a:lvl8pPr>
      <a:lvl9pPr marL="1828800" algn="l" rtl="0" fontAlgn="base">
        <a:spcBef>
          <a:spcPct val="0"/>
        </a:spcBef>
        <a:spcAft>
          <a:spcPct val="0"/>
        </a:spcAft>
        <a:defRPr sz="2000" b="1">
          <a:solidFill>
            <a:srgbClr val="3F3F3F"/>
          </a:solidFill>
          <a:latin typeface="Arial" charset="0"/>
          <a:ea typeface="ＭＳ Ｐゴシック" pitchFamily="34" charset="-128"/>
        </a:defRPr>
      </a:lvl9pPr>
    </p:titleStyle>
    <p:bodyStyle>
      <a:lvl1pPr marL="342900" indent="-342900" algn="l" rtl="0" eaLnBrk="0" fontAlgn="base" hangingPunct="0">
        <a:spcBef>
          <a:spcPts val="300"/>
        </a:spcBef>
        <a:spcAft>
          <a:spcPts val="300"/>
        </a:spcAft>
        <a:buClr>
          <a:schemeClr val="folHlink"/>
        </a:buClr>
        <a:buSzPct val="120000"/>
        <a:buFont typeface="Times" charset="0"/>
        <a:buChar char="•"/>
        <a:defRPr sz="2200">
          <a:solidFill>
            <a:schemeClr val="tx1"/>
          </a:solidFill>
          <a:latin typeface="+mn-lt"/>
          <a:ea typeface="ＭＳ Ｐゴシック" pitchFamily="34" charset="-128"/>
          <a:cs typeface="MS PGothic"/>
        </a:defRPr>
      </a:lvl1pPr>
      <a:lvl2pPr marL="742950" indent="-285750" algn="l" rtl="0" eaLnBrk="0" fontAlgn="base" hangingPunct="0">
        <a:spcBef>
          <a:spcPts val="300"/>
        </a:spcBef>
        <a:spcAft>
          <a:spcPts val="300"/>
        </a:spcAft>
        <a:buClr>
          <a:schemeClr val="folHlink"/>
        </a:buClr>
        <a:buSzPct val="120000"/>
        <a:buFont typeface="Times" charset="0"/>
        <a:buChar char="•"/>
        <a:defRPr>
          <a:solidFill>
            <a:schemeClr val="tx1"/>
          </a:solidFill>
          <a:latin typeface="+mn-lt"/>
          <a:ea typeface="ＭＳ Ｐゴシック" pitchFamily="34" charset="-128"/>
          <a:cs typeface="MS PGothic"/>
        </a:defRPr>
      </a:lvl2pPr>
      <a:lvl3pPr marL="1143000" indent="-228600" algn="l" rtl="0" eaLnBrk="0" fontAlgn="base" hangingPunct="0">
        <a:spcBef>
          <a:spcPts val="300"/>
        </a:spcBef>
        <a:spcAft>
          <a:spcPts val="300"/>
        </a:spcAft>
        <a:buClr>
          <a:srgbClr val="99CC00"/>
        </a:buClr>
        <a:buSzPct val="120000"/>
        <a:buFont typeface="Times" charset="0"/>
        <a:buChar char="•"/>
        <a:defRPr sz="1600">
          <a:solidFill>
            <a:schemeClr val="tx1"/>
          </a:solidFill>
          <a:latin typeface="+mn-lt"/>
          <a:ea typeface="ＭＳ Ｐゴシック" pitchFamily="34" charset="-128"/>
          <a:cs typeface="MS PGothic"/>
        </a:defRPr>
      </a:lvl3pPr>
      <a:lvl4pPr marL="1600200" indent="-228600" algn="l" rtl="0" eaLnBrk="0" fontAlgn="base" hangingPunct="0">
        <a:spcBef>
          <a:spcPts val="300"/>
        </a:spcBef>
        <a:spcAft>
          <a:spcPts val="300"/>
        </a:spcAft>
        <a:buClr>
          <a:srgbClr val="99CC00"/>
        </a:buClr>
        <a:buSzPct val="120000"/>
        <a:buFont typeface="Times" charset="0"/>
        <a:buChar char="•"/>
        <a:defRPr sz="1400">
          <a:solidFill>
            <a:schemeClr val="tx1"/>
          </a:solidFill>
          <a:latin typeface="+mn-lt"/>
          <a:ea typeface="ＭＳ Ｐゴシック" pitchFamily="34" charset="-128"/>
          <a:cs typeface="MS PGothic"/>
        </a:defRPr>
      </a:lvl4pPr>
      <a:lvl5pPr marL="2057400" indent="-228600" algn="l" rtl="0" eaLnBrk="0" fontAlgn="base" hangingPunct="0">
        <a:spcBef>
          <a:spcPts val="300"/>
        </a:spcBef>
        <a:spcAft>
          <a:spcPts val="300"/>
        </a:spcAft>
        <a:buClr>
          <a:srgbClr val="99CC00"/>
        </a:buClr>
        <a:buSzPct val="120000"/>
        <a:buFont typeface="Times" charset="0"/>
        <a:buChar char="•"/>
        <a:defRPr sz="1200">
          <a:solidFill>
            <a:schemeClr val="tx1"/>
          </a:solidFill>
          <a:latin typeface="+mn-lt"/>
          <a:ea typeface="ＭＳ Ｐゴシック" pitchFamily="34" charset="-128"/>
          <a:cs typeface="MS PGothic"/>
        </a:defRPr>
      </a:lvl5pPr>
      <a:lvl6pPr marL="2514600" indent="-228600" algn="l" rtl="0" fontAlgn="base">
        <a:spcBef>
          <a:spcPct val="20000"/>
        </a:spcBef>
        <a:spcAft>
          <a:spcPct val="0"/>
        </a:spcAft>
        <a:buFont typeface="Times" pitchFamily="18" charset="0"/>
        <a:buChar char="•"/>
        <a:defRPr sz="1600" b="1">
          <a:solidFill>
            <a:srgbClr val="595959"/>
          </a:solidFill>
          <a:latin typeface="+mn-lt"/>
          <a:ea typeface="+mn-ea"/>
        </a:defRPr>
      </a:lvl6pPr>
      <a:lvl7pPr marL="2971800" indent="-228600" algn="l" rtl="0" fontAlgn="base">
        <a:spcBef>
          <a:spcPct val="20000"/>
        </a:spcBef>
        <a:spcAft>
          <a:spcPct val="0"/>
        </a:spcAft>
        <a:buFont typeface="Times" pitchFamily="18" charset="0"/>
        <a:buChar char="•"/>
        <a:defRPr sz="1600" b="1">
          <a:solidFill>
            <a:srgbClr val="595959"/>
          </a:solidFill>
          <a:latin typeface="+mn-lt"/>
          <a:ea typeface="+mn-ea"/>
        </a:defRPr>
      </a:lvl7pPr>
      <a:lvl8pPr marL="3429000" indent="-228600" algn="l" rtl="0" fontAlgn="base">
        <a:spcBef>
          <a:spcPct val="20000"/>
        </a:spcBef>
        <a:spcAft>
          <a:spcPct val="0"/>
        </a:spcAft>
        <a:buFont typeface="Times" pitchFamily="18" charset="0"/>
        <a:buChar char="•"/>
        <a:defRPr sz="1600" b="1">
          <a:solidFill>
            <a:srgbClr val="595959"/>
          </a:solidFill>
          <a:latin typeface="+mn-lt"/>
          <a:ea typeface="+mn-ea"/>
        </a:defRPr>
      </a:lvl8pPr>
      <a:lvl9pPr marL="3886200" indent="-228600" algn="l" rtl="0" fontAlgn="base">
        <a:spcBef>
          <a:spcPct val="20000"/>
        </a:spcBef>
        <a:spcAft>
          <a:spcPct val="0"/>
        </a:spcAft>
        <a:buFont typeface="Times" pitchFamily="18" charset="0"/>
        <a:buChar char="•"/>
        <a:defRPr sz="1600" b="1">
          <a:solidFill>
            <a:srgbClr val="595959"/>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forum.susan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usana.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forum.susana.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susana.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sphaera.worl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usan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forum.susan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uppieren 7"/>
          <p:cNvGrpSpPr>
            <a:grpSpLocks/>
          </p:cNvGrpSpPr>
          <p:nvPr/>
        </p:nvGrpSpPr>
        <p:grpSpPr bwMode="auto">
          <a:xfrm>
            <a:off x="0" y="2844800"/>
            <a:ext cx="9144000" cy="1657350"/>
            <a:chOff x="0" y="3497626"/>
            <a:chExt cx="9144000" cy="1656184"/>
          </a:xfrm>
        </p:grpSpPr>
        <p:pic>
          <p:nvPicPr>
            <p:cNvPr id="10247" name="Picture 75" descr="ppt_titl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497626"/>
              <a:ext cx="70202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5" descr="ppt_title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95528" y="3497626"/>
              <a:ext cx="42484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3" name="Grafik 12" descr="Colour Children In Kenya S Blume 2009.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1950" y="0"/>
            <a:ext cx="220662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el 8"/>
          <p:cNvSpPr>
            <a:spLocks noGrp="1"/>
          </p:cNvSpPr>
          <p:nvPr>
            <p:ph type="title"/>
          </p:nvPr>
        </p:nvSpPr>
        <p:spPr>
          <a:xfrm>
            <a:off x="3011488" y="4572000"/>
            <a:ext cx="5737225" cy="2143125"/>
          </a:xfrm>
        </p:spPr>
        <p:txBody>
          <a:bodyPr/>
          <a:lstStyle/>
          <a:p>
            <a:r>
              <a:rPr lang="en-US" altLang="en-US" sz="2300" dirty="0">
                <a:latin typeface="Calibri" panose="020F0502020204030204" pitchFamily="34" charset="0"/>
                <a:cs typeface="Calibri" panose="020F0502020204030204" pitchFamily="34" charset="0"/>
              </a:rPr>
              <a:t>Arno Rosemarin</a:t>
            </a:r>
            <a:br>
              <a:rPr lang="en-US" altLang="en-US" sz="2300" dirty="0">
                <a:latin typeface="Calibri" panose="020F0502020204030204" pitchFamily="34" charset="0"/>
                <a:cs typeface="Calibri" panose="020F0502020204030204" pitchFamily="34" charset="0"/>
              </a:rPr>
            </a:br>
            <a:r>
              <a:rPr lang="en-US" altLang="en-US" sz="2300" dirty="0">
                <a:latin typeface="Calibri" panose="020F0502020204030204" pitchFamily="34" charset="0"/>
                <a:cs typeface="Calibri" panose="020F0502020204030204" pitchFamily="34" charset="0"/>
              </a:rPr>
              <a:t>Simon Okoth</a:t>
            </a:r>
            <a:br>
              <a:rPr lang="en-US" altLang="en-US" sz="2300" dirty="0">
                <a:latin typeface="Calibri" panose="020F0502020204030204" pitchFamily="34" charset="0"/>
                <a:cs typeface="Calibri" panose="020F0502020204030204" pitchFamily="34" charset="0"/>
              </a:rPr>
            </a:br>
            <a:r>
              <a:rPr lang="en-US" altLang="en-US" sz="2300" dirty="0">
                <a:latin typeface="Calibri" panose="020F0502020204030204" pitchFamily="34" charset="0"/>
                <a:cs typeface="Calibri" panose="020F0502020204030204" pitchFamily="34" charset="0"/>
              </a:rPr>
              <a:t>Stockholm Environment Institute</a:t>
            </a:r>
            <a:br>
              <a:rPr lang="en-US" altLang="en-US" sz="2300" dirty="0">
                <a:latin typeface="Calibri" panose="020F0502020204030204" pitchFamily="34" charset="0"/>
                <a:cs typeface="Calibri" panose="020F0502020204030204" pitchFamily="34" charset="0"/>
              </a:rPr>
            </a:br>
            <a:r>
              <a:rPr lang="en-US" altLang="en-US" sz="2300" dirty="0">
                <a:latin typeface="Calibri" panose="020F0502020204030204" pitchFamily="34" charset="0"/>
                <a:cs typeface="Calibri" panose="020F0502020204030204" pitchFamily="34" charset="0"/>
              </a:rPr>
              <a:t/>
            </a:r>
            <a:br>
              <a:rPr lang="en-US" altLang="en-US" sz="2300" dirty="0">
                <a:latin typeface="Calibri" panose="020F0502020204030204" pitchFamily="34" charset="0"/>
                <a:cs typeface="Calibri" panose="020F0502020204030204" pitchFamily="34" charset="0"/>
              </a:rPr>
            </a:br>
            <a:r>
              <a:rPr lang="en-US" altLang="en-US" sz="2300" dirty="0">
                <a:latin typeface="Calibri" panose="020F0502020204030204" pitchFamily="34" charset="0"/>
                <a:cs typeface="Calibri" panose="020F0502020204030204" pitchFamily="34" charset="0"/>
              </a:rPr>
              <a:t>PAB Meeting</a:t>
            </a:r>
            <a:br>
              <a:rPr lang="en-US" altLang="en-US" sz="2300" dirty="0">
                <a:latin typeface="Calibri" panose="020F0502020204030204" pitchFamily="34" charset="0"/>
                <a:cs typeface="Calibri" panose="020F0502020204030204" pitchFamily="34" charset="0"/>
              </a:rPr>
            </a:br>
            <a:r>
              <a:rPr lang="en-US" altLang="en-US" sz="2300" dirty="0">
                <a:latin typeface="Calibri" panose="020F0502020204030204" pitchFamily="34" charset="0"/>
                <a:cs typeface="Calibri" panose="020F0502020204030204" pitchFamily="34" charset="0"/>
              </a:rPr>
              <a:t>Seattle</a:t>
            </a:r>
            <a:br>
              <a:rPr lang="en-US" altLang="en-US" sz="2300" dirty="0">
                <a:latin typeface="Calibri" panose="020F0502020204030204" pitchFamily="34" charset="0"/>
                <a:cs typeface="Calibri" panose="020F0502020204030204" pitchFamily="34" charset="0"/>
              </a:rPr>
            </a:br>
            <a:r>
              <a:rPr lang="en-US" altLang="en-US" sz="2300" dirty="0">
                <a:latin typeface="Calibri" panose="020F0502020204030204" pitchFamily="34" charset="0"/>
                <a:cs typeface="Calibri" panose="020F0502020204030204" pitchFamily="34" charset="0"/>
              </a:rPr>
              <a:t>23 Oct 2017</a:t>
            </a:r>
          </a:p>
        </p:txBody>
      </p:sp>
      <p:sp>
        <p:nvSpPr>
          <p:cNvPr id="10245" name="Inhaltsplatzhalter 9"/>
          <p:cNvSpPr>
            <a:spLocks noGrp="1"/>
          </p:cNvSpPr>
          <p:nvPr>
            <p:ph sz="quarter" idx="10"/>
          </p:nvPr>
        </p:nvSpPr>
        <p:spPr>
          <a:xfrm>
            <a:off x="3000375" y="3214688"/>
            <a:ext cx="5357813" cy="914400"/>
          </a:xfrm>
        </p:spPr>
        <p:txBody>
          <a:bodyPr/>
          <a:lstStyle/>
          <a:p>
            <a:pPr algn="r"/>
            <a:r>
              <a:rPr lang="en-US" altLang="en-US" sz="3200" b="1" dirty="0">
                <a:latin typeface="Calibri" panose="020F0502020204030204" pitchFamily="34" charset="0"/>
                <a:cs typeface="Calibri" panose="020F0502020204030204" pitchFamily="34" charset="0"/>
              </a:rPr>
              <a:t>Project Overview:</a:t>
            </a:r>
          </a:p>
          <a:p>
            <a:pPr algn="r"/>
            <a:r>
              <a:rPr lang="en-US" altLang="en-US" sz="3200" b="1" dirty="0">
                <a:latin typeface="Calibri" panose="020F0502020204030204" pitchFamily="34" charset="0"/>
                <a:cs typeface="Calibri" panose="020F0502020204030204" pitchFamily="34" charset="0"/>
              </a:rPr>
              <a:t>Objectives &amp; Deliverables </a:t>
            </a:r>
          </a:p>
        </p:txBody>
      </p:sp>
      <p:sp>
        <p:nvSpPr>
          <p:cNvPr id="10246" name="Inhaltsplatzhalter 10"/>
          <p:cNvSpPr>
            <a:spLocks noGrp="1"/>
          </p:cNvSpPr>
          <p:nvPr>
            <p:ph sz="quarter" idx="12"/>
          </p:nvPr>
        </p:nvSpPr>
        <p:spPr>
          <a:xfrm>
            <a:off x="107504" y="5132375"/>
            <a:ext cx="3114055" cy="1022374"/>
          </a:xfrm>
        </p:spPr>
        <p:txBody>
          <a:bodyPr/>
          <a:lstStyle/>
          <a:p>
            <a:r>
              <a:rPr lang="de-DE" altLang="en-US" sz="2400" dirty="0">
                <a:latin typeface="Calibri" panose="020F0502020204030204" pitchFamily="34" charset="0"/>
                <a:cs typeface="Calibri" panose="020F0502020204030204" pitchFamily="34" charset="0"/>
                <a:hlinkClick r:id="rId6"/>
              </a:rPr>
              <a:t>www.susana.org</a:t>
            </a:r>
            <a:endParaRPr lang="de-DE" altLang="en-US" sz="2400" dirty="0">
              <a:latin typeface="Calibri" panose="020F0502020204030204" pitchFamily="34" charset="0"/>
              <a:cs typeface="Calibri" panose="020F0502020204030204" pitchFamily="34" charset="0"/>
            </a:endParaRPr>
          </a:p>
          <a:p>
            <a:r>
              <a:rPr lang="de-DE" altLang="en-US" sz="2400" dirty="0">
                <a:latin typeface="Calibri" panose="020F0502020204030204" pitchFamily="34" charset="0"/>
                <a:cs typeface="Calibri" panose="020F0502020204030204" pitchFamily="34" charset="0"/>
                <a:hlinkClick r:id="rId7"/>
              </a:rPr>
              <a:t>www.forum.susana.org</a:t>
            </a:r>
            <a:r>
              <a:rPr lang="de-DE" alt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81709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331640" y="116632"/>
            <a:ext cx="7632848" cy="576064"/>
          </a:xfrm>
        </p:spPr>
        <p:txBody>
          <a:bodyPr/>
          <a:lstStyle/>
          <a:p>
            <a:r>
              <a:rPr lang="en-US" dirty="0">
                <a:latin typeface="Calibri" panose="020F0502020204030204" pitchFamily="34" charset="0"/>
                <a:cs typeface="Calibri" panose="020F0502020204030204" pitchFamily="34" charset="0"/>
              </a:rPr>
              <a:t>What did we learn thus far?</a:t>
            </a:r>
          </a:p>
        </p:txBody>
      </p:sp>
      <p:sp>
        <p:nvSpPr>
          <p:cNvPr id="4" name="Content Placeholder 3"/>
          <p:cNvSpPr>
            <a:spLocks noGrp="1"/>
          </p:cNvSpPr>
          <p:nvPr>
            <p:ph idx="1"/>
          </p:nvPr>
        </p:nvSpPr>
        <p:spPr>
          <a:xfrm>
            <a:off x="395536" y="1124744"/>
            <a:ext cx="4104456" cy="5112568"/>
          </a:xfrm>
        </p:spPr>
        <p:txBody>
          <a:bodyPr/>
          <a:lstStyle/>
          <a:p>
            <a:r>
              <a:rPr lang="en-US" sz="2500" dirty="0">
                <a:latin typeface="Calibri" panose="020F0502020204030204" pitchFamily="34" charset="0"/>
                <a:cs typeface="Calibri" panose="020F0502020204030204" pitchFamily="34" charset="0"/>
              </a:rPr>
              <a:t>You can’t work just at the level of SDG6</a:t>
            </a:r>
          </a:p>
          <a:p>
            <a:r>
              <a:rPr lang="en-US" sz="2500" dirty="0">
                <a:latin typeface="Calibri" panose="020F0502020204030204" pitchFamily="34" charset="0"/>
                <a:cs typeface="Calibri" panose="020F0502020204030204" pitchFamily="34" charset="0"/>
              </a:rPr>
              <a:t>The sector isn’t set up to work together toward SDG6</a:t>
            </a:r>
          </a:p>
          <a:p>
            <a:r>
              <a:rPr lang="en-US" sz="2500" dirty="0">
                <a:latin typeface="Calibri" panose="020F0502020204030204" pitchFamily="34" charset="0"/>
                <a:cs typeface="Calibri" panose="020F0502020204030204" pitchFamily="34" charset="0"/>
              </a:rPr>
              <a:t>SuSanA has a strategic catalytic role in the sector as convener and curator </a:t>
            </a:r>
          </a:p>
          <a:p>
            <a:r>
              <a:rPr lang="en-US" sz="2500" dirty="0">
                <a:latin typeface="Calibri" panose="020F0502020204030204" pitchFamily="34" charset="0"/>
                <a:cs typeface="Calibri" panose="020F0502020204030204" pitchFamily="34" charset="0"/>
              </a:rPr>
              <a:t>SuSanA has strengths and weaknesses</a:t>
            </a:r>
          </a:p>
          <a:p>
            <a:r>
              <a:rPr lang="en-US" sz="2500" dirty="0">
                <a:latin typeface="Calibri" panose="020F0502020204030204" pitchFamily="34" charset="0"/>
                <a:cs typeface="Calibri" panose="020F0502020204030204" pitchFamily="34" charset="0"/>
              </a:rPr>
              <a:t>Our KM supply has to keep up with the sector’s demands</a:t>
            </a:r>
          </a:p>
        </p:txBody>
      </p:sp>
      <p:pic>
        <p:nvPicPr>
          <p:cNvPr id="6" name="Picture 5">
            <a:extLst>
              <a:ext uri="{FF2B5EF4-FFF2-40B4-BE49-F238E27FC236}">
                <a16:creationId xmlns:a16="http://schemas.microsoft.com/office/drawing/2014/main" xmlns="" id="{921DD552-3F37-416A-939D-0671076715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1144" y="1628800"/>
            <a:ext cx="4392488" cy="3388649"/>
          </a:xfrm>
          <a:prstGeom prst="rect">
            <a:avLst/>
          </a:prstGeom>
        </p:spPr>
      </p:pic>
    </p:spTree>
    <p:extLst>
      <p:ext uri="{BB962C8B-B14F-4D97-AF65-F5344CB8AC3E}">
        <p14:creationId xmlns:p14="http://schemas.microsoft.com/office/powerpoint/2010/main" val="2169101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331640" y="116632"/>
            <a:ext cx="7632848" cy="576064"/>
          </a:xfrm>
        </p:spPr>
        <p:txBody>
          <a:bodyPr/>
          <a:lstStyle/>
          <a:p>
            <a:r>
              <a:rPr lang="en-US" dirty="0"/>
              <a:t>How does this inform the situation?</a:t>
            </a:r>
          </a:p>
        </p:txBody>
      </p:sp>
      <p:sp>
        <p:nvSpPr>
          <p:cNvPr id="4" name="Content Placeholder 3"/>
          <p:cNvSpPr>
            <a:spLocks noGrp="1"/>
          </p:cNvSpPr>
          <p:nvPr>
            <p:ph idx="1"/>
          </p:nvPr>
        </p:nvSpPr>
        <p:spPr>
          <a:xfrm>
            <a:off x="107504" y="1052736"/>
            <a:ext cx="4320480" cy="5112568"/>
          </a:xfrm>
        </p:spPr>
        <p:txBody>
          <a:bodyPr/>
          <a:lstStyle/>
          <a:p>
            <a:r>
              <a:rPr lang="en-US" sz="2300" dirty="0">
                <a:latin typeface="Calibri" panose="020F0502020204030204" pitchFamily="34" charset="0"/>
                <a:cs typeface="Calibri" panose="020F0502020204030204" pitchFamily="34" charset="0"/>
              </a:rPr>
              <a:t>We begin to see the gaps in the SDG6 ecosystem</a:t>
            </a:r>
          </a:p>
          <a:p>
            <a:r>
              <a:rPr lang="en-US" sz="2300" dirty="0">
                <a:latin typeface="Calibri" panose="020F0502020204030204" pitchFamily="34" charset="0"/>
                <a:cs typeface="Calibri" panose="020F0502020204030204" pitchFamily="34" charset="0"/>
              </a:rPr>
              <a:t>Two under-represented stakeholders in our Market Study</a:t>
            </a:r>
          </a:p>
          <a:p>
            <a:pPr lvl="1"/>
            <a:r>
              <a:rPr lang="en-US" sz="2300" dirty="0">
                <a:latin typeface="Calibri" panose="020F0502020204030204" pitchFamily="34" charset="0"/>
                <a:cs typeface="Calibri" panose="020F0502020204030204" pitchFamily="34" charset="0"/>
              </a:rPr>
              <a:t>Government officials</a:t>
            </a:r>
          </a:p>
          <a:p>
            <a:pPr lvl="1"/>
            <a:r>
              <a:rPr lang="en-US" sz="2300" dirty="0">
                <a:latin typeface="Calibri" panose="020F0502020204030204" pitchFamily="34" charset="0"/>
                <a:cs typeface="Calibri" panose="020F0502020204030204" pitchFamily="34" charset="0"/>
              </a:rPr>
              <a:t>Private sector</a:t>
            </a:r>
          </a:p>
          <a:p>
            <a:r>
              <a:rPr lang="en-US" sz="2300" dirty="0">
                <a:latin typeface="Calibri" panose="020F0502020204030204" pitchFamily="34" charset="0"/>
                <a:cs typeface="Calibri" panose="020F0502020204030204" pitchFamily="34" charset="0"/>
              </a:rPr>
              <a:t>We begin to see the need to work from our Core Strengths</a:t>
            </a:r>
          </a:p>
          <a:p>
            <a:r>
              <a:rPr lang="en-US" sz="2300" dirty="0">
                <a:latin typeface="Calibri" panose="020F0502020204030204" pitchFamily="34" charset="0"/>
                <a:cs typeface="Calibri" panose="020F0502020204030204" pitchFamily="34" charset="0"/>
              </a:rPr>
              <a:t>Find ways of addressing gaps in the SDG6 ecosystem</a:t>
            </a:r>
          </a:p>
          <a:p>
            <a:r>
              <a:rPr lang="en-US" sz="2300" dirty="0">
                <a:latin typeface="Calibri" panose="020F0502020204030204" pitchFamily="34" charset="0"/>
                <a:cs typeface="Calibri" panose="020F0502020204030204" pitchFamily="34" charset="0"/>
              </a:rPr>
              <a:t>Integrated approaches required</a:t>
            </a:r>
          </a:p>
          <a:p>
            <a:r>
              <a:rPr lang="en-US" sz="2300" dirty="0">
                <a:latin typeface="Calibri" panose="020F0502020204030204" pitchFamily="34" charset="0"/>
                <a:cs typeface="Calibri" panose="020F0502020204030204" pitchFamily="34" charset="0"/>
              </a:rPr>
              <a:t>In-country collaborative facilitation</a:t>
            </a:r>
          </a:p>
          <a:p>
            <a:endParaRPr lang="en-US" sz="2200" dirty="0"/>
          </a:p>
        </p:txBody>
      </p:sp>
      <p:pic>
        <p:nvPicPr>
          <p:cNvPr id="7" name="Picture 6">
            <a:extLst>
              <a:ext uri="{FF2B5EF4-FFF2-40B4-BE49-F238E27FC236}">
                <a16:creationId xmlns:a16="http://schemas.microsoft.com/office/drawing/2014/main" xmlns="" id="{4CE45B20-2C37-4959-83A9-E3F8417A76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3593" y="1268760"/>
            <a:ext cx="4405398" cy="4405398"/>
          </a:xfrm>
          <a:prstGeom prst="rect">
            <a:avLst/>
          </a:prstGeom>
        </p:spPr>
      </p:pic>
    </p:spTree>
    <p:extLst>
      <p:ext uri="{BB962C8B-B14F-4D97-AF65-F5344CB8AC3E}">
        <p14:creationId xmlns:p14="http://schemas.microsoft.com/office/powerpoint/2010/main" val="158593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980728"/>
            <a:ext cx="4896544" cy="4154984"/>
          </a:xfrm>
          <a:prstGeom prst="rect">
            <a:avLst/>
          </a:prstGeom>
        </p:spPr>
        <p:txBody>
          <a:bodyPr wrap="square">
            <a:spAutoFit/>
          </a:bodyPr>
          <a:lstStyle/>
          <a:p>
            <a:r>
              <a:rPr lang="en-US" sz="2400" b="1" dirty="0">
                <a:solidFill>
                  <a:srgbClr val="000000"/>
                </a:solidFill>
                <a:latin typeface="Calibri" panose="020F0502020204030204" pitchFamily="34" charset="0"/>
                <a:cs typeface="Calibri" panose="020F0502020204030204" pitchFamily="34" charset="0"/>
              </a:rPr>
              <a:t>We are more clear on:</a:t>
            </a:r>
          </a:p>
          <a:p>
            <a:pPr marL="342900" indent="-3429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What SuSanA is and isn’t</a:t>
            </a:r>
            <a:endParaRPr lang="en-US" sz="2400" dirty="0">
              <a:solidFill>
                <a:srgbClr val="222222"/>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What stakeholders in the sanitation sector want and need</a:t>
            </a:r>
          </a:p>
          <a:p>
            <a:r>
              <a:rPr lang="en-US" sz="2400" b="1" dirty="0">
                <a:solidFill>
                  <a:srgbClr val="000000"/>
                </a:solidFill>
                <a:latin typeface="Calibri" panose="020F0502020204030204" pitchFamily="34" charset="0"/>
                <a:cs typeface="Calibri" panose="020F0502020204030204" pitchFamily="34" charset="0"/>
              </a:rPr>
              <a:t>We plan to:</a:t>
            </a:r>
          </a:p>
          <a:p>
            <a:pPr marL="342900" indent="-3429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Target better our efforts</a:t>
            </a:r>
          </a:p>
          <a:p>
            <a:pPr marL="342900" indent="-3429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Explore the potential of “Personas”</a:t>
            </a:r>
          </a:p>
          <a:p>
            <a:pPr marL="342900" indent="-3429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Increase the impact of our work</a:t>
            </a:r>
          </a:p>
          <a:p>
            <a:pPr marL="342900" indent="-3429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Intensify collaborative partnerships</a:t>
            </a:r>
          </a:p>
          <a:p>
            <a:pPr marL="342900" indent="-3429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Re-position SuSanA in the global SDG context</a:t>
            </a:r>
            <a:endParaRPr lang="en-US" sz="2400" i="0" dirty="0">
              <a:solidFill>
                <a:srgbClr val="222222"/>
              </a:solidFill>
              <a:effectLst/>
              <a:latin typeface="Calibri" panose="020F0502020204030204" pitchFamily="34" charset="0"/>
              <a:cs typeface="Calibri" panose="020F0502020204030204" pitchFamily="34" charset="0"/>
            </a:endParaRPr>
          </a:p>
        </p:txBody>
      </p:sp>
      <p:sp>
        <p:nvSpPr>
          <p:cNvPr id="7" name="Text Placeholder 2"/>
          <p:cNvSpPr txBox="1">
            <a:spLocks/>
          </p:cNvSpPr>
          <p:nvPr/>
        </p:nvSpPr>
        <p:spPr>
          <a:xfrm>
            <a:off x="1187624" y="116632"/>
            <a:ext cx="7632848" cy="576064"/>
          </a:xfrm>
          <a:prstGeom prst="rect">
            <a:avLst/>
          </a:prstGeom>
        </p:spPr>
        <p:txBody>
          <a:bodyPr/>
          <a:lstStyle>
            <a:lvl1pPr marL="342900" indent="-342900" algn="l" rtl="0" eaLnBrk="0" fontAlgn="base" hangingPunct="0">
              <a:spcBef>
                <a:spcPts val="300"/>
              </a:spcBef>
              <a:spcAft>
                <a:spcPts val="300"/>
              </a:spcAft>
              <a:buClr>
                <a:schemeClr val="folHlink"/>
              </a:buClr>
              <a:buSzPct val="120000"/>
              <a:buFont typeface="Times" charset="0"/>
              <a:buChar char="•"/>
              <a:defRPr sz="2200">
                <a:solidFill>
                  <a:schemeClr val="tx1"/>
                </a:solidFill>
                <a:latin typeface="+mn-lt"/>
                <a:ea typeface="ＭＳ Ｐゴシック" pitchFamily="34" charset="-128"/>
                <a:cs typeface="MS PGothic"/>
              </a:defRPr>
            </a:lvl1pPr>
            <a:lvl2pPr marL="742950" indent="-285750" algn="l" rtl="0" eaLnBrk="0" fontAlgn="base" hangingPunct="0">
              <a:spcBef>
                <a:spcPts val="300"/>
              </a:spcBef>
              <a:spcAft>
                <a:spcPts val="300"/>
              </a:spcAft>
              <a:buClr>
                <a:schemeClr val="folHlink"/>
              </a:buClr>
              <a:buSzPct val="120000"/>
              <a:buFont typeface="Times" charset="0"/>
              <a:buChar char="•"/>
              <a:defRPr>
                <a:solidFill>
                  <a:schemeClr val="tx1"/>
                </a:solidFill>
                <a:latin typeface="+mn-lt"/>
                <a:ea typeface="ＭＳ Ｐゴシック" pitchFamily="34" charset="-128"/>
                <a:cs typeface="MS PGothic"/>
              </a:defRPr>
            </a:lvl2pPr>
            <a:lvl3pPr marL="1143000" indent="-228600" algn="l" rtl="0" eaLnBrk="0" fontAlgn="base" hangingPunct="0">
              <a:spcBef>
                <a:spcPts val="300"/>
              </a:spcBef>
              <a:spcAft>
                <a:spcPts val="300"/>
              </a:spcAft>
              <a:buClr>
                <a:srgbClr val="99CC00"/>
              </a:buClr>
              <a:buSzPct val="120000"/>
              <a:buFont typeface="Times" charset="0"/>
              <a:buChar char="•"/>
              <a:defRPr sz="1600">
                <a:solidFill>
                  <a:schemeClr val="tx1"/>
                </a:solidFill>
                <a:latin typeface="+mn-lt"/>
                <a:ea typeface="ＭＳ Ｐゴシック" pitchFamily="34" charset="-128"/>
                <a:cs typeface="MS PGothic"/>
              </a:defRPr>
            </a:lvl3pPr>
            <a:lvl4pPr marL="1600200" indent="-228600" algn="l" rtl="0" eaLnBrk="0" fontAlgn="base" hangingPunct="0">
              <a:spcBef>
                <a:spcPts val="300"/>
              </a:spcBef>
              <a:spcAft>
                <a:spcPts val="300"/>
              </a:spcAft>
              <a:buClr>
                <a:srgbClr val="99CC00"/>
              </a:buClr>
              <a:buSzPct val="120000"/>
              <a:buFont typeface="Times" charset="0"/>
              <a:buChar char="•"/>
              <a:defRPr sz="1400">
                <a:solidFill>
                  <a:schemeClr val="tx1"/>
                </a:solidFill>
                <a:latin typeface="+mn-lt"/>
                <a:ea typeface="ＭＳ Ｐゴシック" pitchFamily="34" charset="-128"/>
                <a:cs typeface="MS PGothic"/>
              </a:defRPr>
            </a:lvl4pPr>
            <a:lvl5pPr marL="2057400" indent="-228600" algn="l" rtl="0" eaLnBrk="0" fontAlgn="base" hangingPunct="0">
              <a:spcBef>
                <a:spcPts val="300"/>
              </a:spcBef>
              <a:spcAft>
                <a:spcPts val="300"/>
              </a:spcAft>
              <a:buClr>
                <a:srgbClr val="99CC00"/>
              </a:buClr>
              <a:buSzPct val="120000"/>
              <a:buFont typeface="Times" charset="0"/>
              <a:buChar char="•"/>
              <a:defRPr sz="1200">
                <a:solidFill>
                  <a:schemeClr val="tx1"/>
                </a:solidFill>
                <a:latin typeface="+mn-lt"/>
                <a:ea typeface="ＭＳ Ｐゴシック" pitchFamily="34" charset="-128"/>
                <a:cs typeface="MS PGothic"/>
              </a:defRPr>
            </a:lvl5pPr>
            <a:lvl6pPr marL="2514600" indent="-228600" algn="l" rtl="0" fontAlgn="base">
              <a:spcBef>
                <a:spcPct val="20000"/>
              </a:spcBef>
              <a:spcAft>
                <a:spcPct val="0"/>
              </a:spcAft>
              <a:buFont typeface="Times" pitchFamily="18" charset="0"/>
              <a:buChar char="•"/>
              <a:defRPr sz="1600" b="1">
                <a:solidFill>
                  <a:srgbClr val="595959"/>
                </a:solidFill>
                <a:latin typeface="+mn-lt"/>
                <a:ea typeface="+mn-ea"/>
              </a:defRPr>
            </a:lvl6pPr>
            <a:lvl7pPr marL="2971800" indent="-228600" algn="l" rtl="0" fontAlgn="base">
              <a:spcBef>
                <a:spcPct val="20000"/>
              </a:spcBef>
              <a:spcAft>
                <a:spcPct val="0"/>
              </a:spcAft>
              <a:buFont typeface="Times" pitchFamily="18" charset="0"/>
              <a:buChar char="•"/>
              <a:defRPr sz="1600" b="1">
                <a:solidFill>
                  <a:srgbClr val="595959"/>
                </a:solidFill>
                <a:latin typeface="+mn-lt"/>
                <a:ea typeface="+mn-ea"/>
              </a:defRPr>
            </a:lvl7pPr>
            <a:lvl8pPr marL="3429000" indent="-228600" algn="l" rtl="0" fontAlgn="base">
              <a:spcBef>
                <a:spcPct val="20000"/>
              </a:spcBef>
              <a:spcAft>
                <a:spcPct val="0"/>
              </a:spcAft>
              <a:buFont typeface="Times" pitchFamily="18" charset="0"/>
              <a:buChar char="•"/>
              <a:defRPr sz="1600" b="1">
                <a:solidFill>
                  <a:srgbClr val="595959"/>
                </a:solidFill>
                <a:latin typeface="+mn-lt"/>
                <a:ea typeface="+mn-ea"/>
              </a:defRPr>
            </a:lvl8pPr>
            <a:lvl9pPr marL="3886200" indent="-228600" algn="l" rtl="0" fontAlgn="base">
              <a:spcBef>
                <a:spcPct val="20000"/>
              </a:spcBef>
              <a:spcAft>
                <a:spcPct val="0"/>
              </a:spcAft>
              <a:buFont typeface="Times" pitchFamily="18" charset="0"/>
              <a:buChar char="•"/>
              <a:defRPr sz="1600" b="1">
                <a:solidFill>
                  <a:srgbClr val="595959"/>
                </a:solidFill>
                <a:latin typeface="+mn-lt"/>
                <a:ea typeface="+mn-ea"/>
              </a:defRPr>
            </a:lvl9pPr>
          </a:lstStyle>
          <a:p>
            <a:pPr marL="0" indent="0">
              <a:buNone/>
            </a:pPr>
            <a:r>
              <a:rPr lang="en-US" sz="2500" b="1" kern="0" dirty="0">
                <a:latin typeface="Calibri" panose="020F0502020204030204" pitchFamily="34" charset="0"/>
                <a:cs typeface="Calibri" panose="020F0502020204030204" pitchFamily="34" charset="0"/>
              </a:rPr>
              <a:t>What is our statement going forward?</a:t>
            </a:r>
          </a:p>
        </p:txBody>
      </p:sp>
      <p:pic>
        <p:nvPicPr>
          <p:cNvPr id="3" name="Picture 2">
            <a:extLst>
              <a:ext uri="{FF2B5EF4-FFF2-40B4-BE49-F238E27FC236}">
                <a16:creationId xmlns:a16="http://schemas.microsoft.com/office/drawing/2014/main" xmlns="" id="{E2BA411E-18D0-40A6-A3AF-484C8BEE4F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048" y="1988840"/>
            <a:ext cx="3600398" cy="2893472"/>
          </a:xfrm>
          <a:prstGeom prst="rect">
            <a:avLst/>
          </a:prstGeom>
        </p:spPr>
      </p:pic>
      <p:pic>
        <p:nvPicPr>
          <p:cNvPr id="8" name="Picture 7">
            <a:extLst>
              <a:ext uri="{FF2B5EF4-FFF2-40B4-BE49-F238E27FC236}">
                <a16:creationId xmlns:a16="http://schemas.microsoft.com/office/drawing/2014/main" xmlns="" id="{40C6DE27-F095-494F-91C9-B34A3EAB22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6886" y="1547804"/>
            <a:ext cx="4464498" cy="3587908"/>
          </a:xfrm>
          <a:prstGeom prst="rect">
            <a:avLst/>
          </a:prstGeom>
        </p:spPr>
      </p:pic>
    </p:spTree>
    <p:extLst>
      <p:ext uri="{BB962C8B-B14F-4D97-AF65-F5344CB8AC3E}">
        <p14:creationId xmlns:p14="http://schemas.microsoft.com/office/powerpoint/2010/main" val="252680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7632848" cy="4608512"/>
          </a:xfrm>
        </p:spPr>
        <p:txBody>
          <a:bodyPr/>
          <a:lstStyle/>
          <a:p>
            <a:pPr marL="0" indent="0">
              <a:buNone/>
            </a:pPr>
            <a:endParaRPr lang="en-US" dirty="0"/>
          </a:p>
          <a:p>
            <a:pPr lvl="1">
              <a:buFont typeface="Wingdings" panose="05000000000000000000" pitchFamily="2" charset="2"/>
              <a:buChar char="§"/>
            </a:pPr>
            <a:r>
              <a:rPr lang="en-US" sz="2800" dirty="0"/>
              <a:t>Facilitate curation</a:t>
            </a:r>
          </a:p>
          <a:p>
            <a:pPr lvl="1">
              <a:buFont typeface="Wingdings" panose="05000000000000000000" pitchFamily="2" charset="2"/>
              <a:buChar char="§"/>
            </a:pPr>
            <a:r>
              <a:rPr lang="en-US" sz="2800" dirty="0"/>
              <a:t>Catalyze global consensus-building</a:t>
            </a:r>
          </a:p>
          <a:p>
            <a:pPr lvl="1">
              <a:buFont typeface="Wingdings" panose="05000000000000000000" pitchFamily="2" charset="2"/>
              <a:buChar char="§"/>
            </a:pPr>
            <a:r>
              <a:rPr lang="en-US" sz="2800" dirty="0"/>
              <a:t>Facilitate south-south collaborations within a global framework</a:t>
            </a:r>
          </a:p>
          <a:p>
            <a:pPr lvl="1">
              <a:buFont typeface="Wingdings" panose="05000000000000000000" pitchFamily="2" charset="2"/>
              <a:buChar char="§"/>
            </a:pPr>
            <a:r>
              <a:rPr lang="en-US" sz="2800" dirty="0"/>
              <a:t>Re-engineer structure of the SuSanA Working Groups</a:t>
            </a:r>
          </a:p>
          <a:p>
            <a:pPr lvl="1">
              <a:buFont typeface="Wingdings" panose="05000000000000000000" pitchFamily="2" charset="2"/>
              <a:buChar char="§"/>
            </a:pPr>
            <a:r>
              <a:rPr lang="en-US" sz="2800" dirty="0"/>
              <a:t>Improve cross-sectoral SDG collaboration</a:t>
            </a:r>
          </a:p>
        </p:txBody>
      </p:sp>
      <p:sp>
        <p:nvSpPr>
          <p:cNvPr id="3" name="Text Placeholder 2"/>
          <p:cNvSpPr>
            <a:spLocks noGrp="1"/>
          </p:cNvSpPr>
          <p:nvPr>
            <p:ph type="body" sz="quarter" idx="10"/>
          </p:nvPr>
        </p:nvSpPr>
        <p:spPr>
          <a:xfrm>
            <a:off x="1331640" y="116632"/>
            <a:ext cx="7632848" cy="576064"/>
          </a:xfrm>
        </p:spPr>
        <p:txBody>
          <a:bodyPr/>
          <a:lstStyle/>
          <a:p>
            <a:r>
              <a:rPr lang="en-US" sz="2400" dirty="0"/>
              <a:t>Elements of an Action Plan</a:t>
            </a:r>
          </a:p>
        </p:txBody>
      </p:sp>
    </p:spTree>
    <p:extLst>
      <p:ext uri="{BB962C8B-B14F-4D97-AF65-F5344CB8AC3E}">
        <p14:creationId xmlns:p14="http://schemas.microsoft.com/office/powerpoint/2010/main" val="386117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7632848" cy="4608512"/>
          </a:xfrm>
        </p:spPr>
        <p:txBody>
          <a:bodyPr/>
          <a:lstStyle/>
          <a:p>
            <a:pPr marL="0" indent="0">
              <a:buNone/>
            </a:pPr>
            <a:endParaRPr lang="en-US" dirty="0"/>
          </a:p>
          <a:p>
            <a:pPr marL="0" indent="0">
              <a:buNone/>
            </a:pPr>
            <a:r>
              <a:rPr lang="en-US" b="1" dirty="0"/>
              <a:t>Question:</a:t>
            </a:r>
          </a:p>
          <a:p>
            <a:pPr marL="0" indent="0">
              <a:buNone/>
            </a:pPr>
            <a:r>
              <a:rPr lang="en-US" dirty="0"/>
              <a:t>What are the right KM products and services for each “persona” and how should we organize ourselves for those curation tasks?</a:t>
            </a:r>
          </a:p>
        </p:txBody>
      </p:sp>
      <p:sp>
        <p:nvSpPr>
          <p:cNvPr id="3" name="Text Placeholder 2"/>
          <p:cNvSpPr>
            <a:spLocks noGrp="1"/>
          </p:cNvSpPr>
          <p:nvPr>
            <p:ph type="body" sz="quarter" idx="10"/>
          </p:nvPr>
        </p:nvSpPr>
        <p:spPr>
          <a:xfrm>
            <a:off x="1331640" y="17469"/>
            <a:ext cx="7632848" cy="576064"/>
          </a:xfrm>
        </p:spPr>
        <p:txBody>
          <a:bodyPr/>
          <a:lstStyle/>
          <a:p>
            <a:r>
              <a:rPr lang="en-US" dirty="0"/>
              <a:t>Market Survey</a:t>
            </a:r>
          </a:p>
        </p:txBody>
      </p:sp>
    </p:spTree>
    <p:extLst>
      <p:ext uri="{BB962C8B-B14F-4D97-AF65-F5344CB8AC3E}">
        <p14:creationId xmlns:p14="http://schemas.microsoft.com/office/powerpoint/2010/main" val="131116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b="1" dirty="0"/>
              <a:t>Question:</a:t>
            </a:r>
          </a:p>
          <a:p>
            <a:pPr marL="0" indent="0">
              <a:buNone/>
            </a:pPr>
            <a:r>
              <a:rPr lang="en-US" dirty="0"/>
              <a:t>How can SuSanA help bridge that information gap between projects in need of funding and those who make financing decisions (foundations, donors, banks, government decision-makers)  who want more information about the ROI potential of sanitation investments? </a:t>
            </a:r>
          </a:p>
        </p:txBody>
      </p:sp>
      <p:sp>
        <p:nvSpPr>
          <p:cNvPr id="3" name="Text Placeholder 2"/>
          <p:cNvSpPr>
            <a:spLocks noGrp="1"/>
          </p:cNvSpPr>
          <p:nvPr>
            <p:ph type="body" sz="quarter" idx="10"/>
          </p:nvPr>
        </p:nvSpPr>
        <p:spPr>
          <a:xfrm>
            <a:off x="1331640" y="116632"/>
            <a:ext cx="7632848" cy="576064"/>
          </a:xfrm>
        </p:spPr>
        <p:txBody>
          <a:bodyPr/>
          <a:lstStyle/>
          <a:p>
            <a:r>
              <a:rPr lang="en-US" dirty="0"/>
              <a:t>Financial Stakeholders</a:t>
            </a:r>
          </a:p>
        </p:txBody>
      </p:sp>
    </p:spTree>
    <p:extLst>
      <p:ext uri="{BB962C8B-B14F-4D97-AF65-F5344CB8AC3E}">
        <p14:creationId xmlns:p14="http://schemas.microsoft.com/office/powerpoint/2010/main" val="91607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196752"/>
            <a:ext cx="7632848" cy="4608512"/>
          </a:xfrm>
        </p:spPr>
        <p:txBody>
          <a:bodyPr/>
          <a:lstStyle/>
          <a:p>
            <a:pPr marL="0" indent="0">
              <a:buNone/>
            </a:pPr>
            <a:endParaRPr lang="en-US" dirty="0"/>
          </a:p>
          <a:p>
            <a:pPr marL="0" indent="0">
              <a:buNone/>
            </a:pPr>
            <a:r>
              <a:rPr lang="en-US" b="1" dirty="0"/>
              <a:t>Question:</a:t>
            </a:r>
          </a:p>
          <a:p>
            <a:pPr marL="0" indent="0">
              <a:buNone/>
            </a:pPr>
            <a:r>
              <a:rPr lang="en-US" dirty="0"/>
              <a:t>What options do we have that might allow expansion of our sub-contracted IT services and at the same time enable the website to collect data on its users to continuously improve the data we have on each of the “personas”? </a:t>
            </a:r>
            <a:br>
              <a:rPr lang="en-US" dirty="0"/>
            </a:br>
            <a:endParaRPr lang="en-US" dirty="0"/>
          </a:p>
        </p:txBody>
      </p:sp>
      <p:sp>
        <p:nvSpPr>
          <p:cNvPr id="3" name="Text Placeholder 2"/>
          <p:cNvSpPr>
            <a:spLocks noGrp="1"/>
          </p:cNvSpPr>
          <p:nvPr>
            <p:ph type="body" sz="quarter" idx="10"/>
          </p:nvPr>
        </p:nvSpPr>
        <p:spPr>
          <a:xfrm>
            <a:off x="1331640" y="116632"/>
            <a:ext cx="7632848" cy="576064"/>
          </a:xfrm>
        </p:spPr>
        <p:txBody>
          <a:bodyPr/>
          <a:lstStyle/>
          <a:p>
            <a:r>
              <a:rPr lang="en-US" dirty="0"/>
              <a:t>SuSanA IT Platform</a:t>
            </a:r>
          </a:p>
        </p:txBody>
      </p:sp>
    </p:spTree>
    <p:extLst>
      <p:ext uri="{BB962C8B-B14F-4D97-AF65-F5344CB8AC3E}">
        <p14:creationId xmlns:p14="http://schemas.microsoft.com/office/powerpoint/2010/main" val="396742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7632848" cy="4608512"/>
          </a:xfrm>
        </p:spPr>
        <p:txBody>
          <a:bodyPr/>
          <a:lstStyle/>
          <a:p>
            <a:pPr marL="0" indent="0">
              <a:buNone/>
            </a:pPr>
            <a:endParaRPr lang="en-US" dirty="0"/>
          </a:p>
          <a:p>
            <a:pPr marL="0" indent="0">
              <a:buNone/>
            </a:pPr>
            <a:r>
              <a:rPr lang="en-US" b="1" dirty="0"/>
              <a:t>Question:</a:t>
            </a:r>
          </a:p>
          <a:p>
            <a:pPr marL="0" indent="0">
              <a:buNone/>
            </a:pPr>
            <a:r>
              <a:rPr lang="en-US" dirty="0"/>
              <a:t>How can SuSanA, or the sector, address the need to convene local planning and coordination workshops globally and create more independence and ownership in the South?</a:t>
            </a:r>
          </a:p>
        </p:txBody>
      </p:sp>
      <p:sp>
        <p:nvSpPr>
          <p:cNvPr id="3" name="Text Placeholder 2"/>
          <p:cNvSpPr>
            <a:spLocks noGrp="1"/>
          </p:cNvSpPr>
          <p:nvPr>
            <p:ph type="body" sz="quarter" idx="10"/>
          </p:nvPr>
        </p:nvSpPr>
        <p:spPr>
          <a:xfrm>
            <a:off x="1259632" y="116632"/>
            <a:ext cx="7632848" cy="576064"/>
          </a:xfrm>
        </p:spPr>
        <p:txBody>
          <a:bodyPr/>
          <a:lstStyle/>
          <a:p>
            <a:r>
              <a:rPr lang="en-US" dirty="0"/>
              <a:t>In-Country Activities</a:t>
            </a:r>
          </a:p>
        </p:txBody>
      </p:sp>
    </p:spTree>
    <p:extLst>
      <p:ext uri="{BB962C8B-B14F-4D97-AF65-F5344CB8AC3E}">
        <p14:creationId xmlns:p14="http://schemas.microsoft.com/office/powerpoint/2010/main" val="73372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7632848" cy="4608512"/>
          </a:xfrm>
        </p:spPr>
        <p:txBody>
          <a:bodyPr/>
          <a:lstStyle/>
          <a:p>
            <a:pPr marL="0" indent="0">
              <a:buNone/>
            </a:pPr>
            <a:endParaRPr lang="en-US" dirty="0"/>
          </a:p>
          <a:p>
            <a:pPr marL="0" indent="0">
              <a:buNone/>
            </a:pPr>
            <a:r>
              <a:rPr lang="en-US" b="1" dirty="0"/>
              <a:t>Question:</a:t>
            </a:r>
          </a:p>
          <a:p>
            <a:pPr marL="0" indent="0">
              <a:buNone/>
            </a:pPr>
            <a:r>
              <a:rPr lang="en-US" dirty="0"/>
              <a:t>How can we engage thousands of “field workers” in writing up their results so other people can learn from their experience, or should we instead budget for writers to do some of this important KM work?</a:t>
            </a:r>
          </a:p>
        </p:txBody>
      </p:sp>
      <p:sp>
        <p:nvSpPr>
          <p:cNvPr id="3" name="Text Placeholder 2"/>
          <p:cNvSpPr>
            <a:spLocks noGrp="1"/>
          </p:cNvSpPr>
          <p:nvPr>
            <p:ph type="body" sz="quarter" idx="10"/>
          </p:nvPr>
        </p:nvSpPr>
        <p:spPr>
          <a:xfrm>
            <a:off x="1403648" y="116632"/>
            <a:ext cx="7632848" cy="576064"/>
          </a:xfrm>
        </p:spPr>
        <p:txBody>
          <a:bodyPr/>
          <a:lstStyle/>
          <a:p>
            <a:r>
              <a:rPr lang="en-US" dirty="0"/>
              <a:t>Project Database &amp; Case Studies</a:t>
            </a:r>
          </a:p>
        </p:txBody>
      </p:sp>
    </p:spTree>
    <p:extLst>
      <p:ext uri="{BB962C8B-B14F-4D97-AF65-F5344CB8AC3E}">
        <p14:creationId xmlns:p14="http://schemas.microsoft.com/office/powerpoint/2010/main" val="2960026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b="1" dirty="0"/>
              <a:t>Question:</a:t>
            </a:r>
          </a:p>
          <a:p>
            <a:pPr marL="0" indent="0">
              <a:buNone/>
            </a:pPr>
            <a:r>
              <a:rPr lang="en-US" dirty="0"/>
              <a:t>Should SuSanA recognize the public (including journalists, household decision-makers, local government decision-makers) as one of its stakeholder groups, and what infrastructure would the Secretariat need to monitor and manage that work?</a:t>
            </a:r>
          </a:p>
        </p:txBody>
      </p:sp>
      <p:sp>
        <p:nvSpPr>
          <p:cNvPr id="3" name="Text Placeholder 2"/>
          <p:cNvSpPr>
            <a:spLocks noGrp="1"/>
          </p:cNvSpPr>
          <p:nvPr>
            <p:ph type="body" sz="quarter" idx="10"/>
          </p:nvPr>
        </p:nvSpPr>
        <p:spPr>
          <a:xfrm>
            <a:off x="1331640" y="116632"/>
            <a:ext cx="7632848" cy="576064"/>
          </a:xfrm>
        </p:spPr>
        <p:txBody>
          <a:bodyPr/>
          <a:lstStyle/>
          <a:p>
            <a:r>
              <a:rPr lang="en-US" dirty="0"/>
              <a:t>Public Education Initiative</a:t>
            </a:r>
          </a:p>
        </p:txBody>
      </p:sp>
    </p:spTree>
    <p:extLst>
      <p:ext uri="{BB962C8B-B14F-4D97-AF65-F5344CB8AC3E}">
        <p14:creationId xmlns:p14="http://schemas.microsoft.com/office/powerpoint/2010/main" val="129483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41E762F-1CE1-488A-BB94-477A9740B070}"/>
              </a:ext>
            </a:extLst>
          </p:cNvPr>
          <p:cNvSpPr>
            <a:spLocks noGrp="1"/>
          </p:cNvSpPr>
          <p:nvPr>
            <p:ph idx="1"/>
          </p:nvPr>
        </p:nvSpPr>
        <p:spPr>
          <a:xfrm>
            <a:off x="395536" y="923293"/>
            <a:ext cx="4566439" cy="5400600"/>
          </a:xfrm>
        </p:spPr>
        <p:txBody>
          <a:bodyPr/>
          <a:lstStyle/>
          <a:p>
            <a:pPr marL="457200" indent="-457200">
              <a:buFont typeface="+mj-lt"/>
              <a:buAutoNum type="arabicPeriod"/>
            </a:pPr>
            <a:r>
              <a:rPr lang="en-GB" sz="2100" b="1" dirty="0">
                <a:latin typeface="Calibri" panose="020F0502020204030204" pitchFamily="34" charset="0"/>
                <a:cs typeface="Calibri" panose="020F0502020204030204" pitchFamily="34" charset="0"/>
              </a:rPr>
              <a:t>Improved use </a:t>
            </a:r>
            <a:r>
              <a:rPr lang="en-GB" sz="2100" dirty="0">
                <a:latin typeface="Calibri" panose="020F0502020204030204" pitchFamily="34" charset="0"/>
                <a:cs typeface="Calibri" panose="020F0502020204030204" pitchFamily="34" charset="0"/>
              </a:rPr>
              <a:t>of SuSanA Platform by </a:t>
            </a:r>
            <a:r>
              <a:rPr lang="en-GB" sz="2100" b="1" dirty="0">
                <a:latin typeface="Calibri" panose="020F0502020204030204" pitchFamily="34" charset="0"/>
                <a:cs typeface="Calibri" panose="020F0502020204030204" pitchFamily="34" charset="0"/>
              </a:rPr>
              <a:t>identified target groups</a:t>
            </a:r>
            <a:r>
              <a:rPr lang="en-GB" sz="2100" dirty="0">
                <a:latin typeface="Calibri" panose="020F0502020204030204" pitchFamily="34" charset="0"/>
                <a:cs typeface="Calibri" panose="020F0502020204030204" pitchFamily="34" charset="0"/>
              </a:rPr>
              <a:t>, through a clear </a:t>
            </a:r>
            <a:r>
              <a:rPr lang="en-GB" sz="2100" b="1" dirty="0">
                <a:latin typeface="Calibri" panose="020F0502020204030204" pitchFamily="34" charset="0"/>
                <a:cs typeface="Calibri" panose="020F0502020204030204" pitchFamily="34" charset="0"/>
              </a:rPr>
              <a:t>communications plan </a:t>
            </a:r>
            <a:r>
              <a:rPr lang="en-GB" sz="2100" dirty="0">
                <a:latin typeface="Calibri" panose="020F0502020204030204" pitchFamily="34" charset="0"/>
                <a:cs typeface="Calibri" panose="020F0502020204030204" pitchFamily="34" charset="0"/>
              </a:rPr>
              <a:t>and </a:t>
            </a:r>
            <a:r>
              <a:rPr lang="en-GB" sz="2100" b="1" dirty="0">
                <a:latin typeface="Calibri" panose="020F0502020204030204" pitchFamily="34" charset="0"/>
                <a:cs typeface="Calibri" panose="020F0502020204030204" pitchFamily="34" charset="0"/>
              </a:rPr>
              <a:t>platform improvements</a:t>
            </a:r>
            <a:r>
              <a:rPr lang="en-GB" sz="2100" dirty="0">
                <a:latin typeface="Calibri" panose="020F0502020204030204" pitchFamily="34" charset="0"/>
                <a:cs typeface="Calibri" panose="020F0502020204030204" pitchFamily="34" charset="0"/>
              </a:rPr>
              <a:t>.</a:t>
            </a:r>
          </a:p>
          <a:p>
            <a:pPr marL="457200" indent="-457200">
              <a:buFont typeface="+mj-lt"/>
              <a:buAutoNum type="arabicPeriod"/>
            </a:pPr>
            <a:endParaRPr lang="en-GB" sz="2100" dirty="0">
              <a:latin typeface="Calibri" panose="020F0502020204030204" pitchFamily="34" charset="0"/>
              <a:cs typeface="Calibri" panose="020F0502020204030204" pitchFamily="34" charset="0"/>
            </a:endParaRPr>
          </a:p>
          <a:p>
            <a:pPr marL="457200" indent="-457200">
              <a:buFont typeface="+mj-lt"/>
              <a:buAutoNum type="arabicPeriod"/>
            </a:pPr>
            <a:r>
              <a:rPr lang="en-GB" sz="2100" b="1" dirty="0">
                <a:latin typeface="Calibri" panose="020F0502020204030204" pitchFamily="34" charset="0"/>
                <a:cs typeface="Calibri" panose="020F0502020204030204" pitchFamily="34" charset="0"/>
              </a:rPr>
              <a:t>Demonstrable improvements in the impact </a:t>
            </a:r>
            <a:r>
              <a:rPr lang="en-GB" sz="2100" dirty="0">
                <a:latin typeface="Calibri" panose="020F0502020204030204" pitchFamily="34" charset="0"/>
                <a:cs typeface="Calibri" panose="020F0502020204030204" pitchFamily="34" charset="0"/>
              </a:rPr>
              <a:t>that use of the SuSanA Platform has on members’ work in sanitation.</a:t>
            </a:r>
          </a:p>
          <a:p>
            <a:pPr marL="457200" indent="-457200">
              <a:buFont typeface="+mj-lt"/>
              <a:buAutoNum type="arabicPeriod"/>
            </a:pPr>
            <a:endParaRPr lang="en-GB" sz="2100" dirty="0">
              <a:latin typeface="Calibri" panose="020F0502020204030204" pitchFamily="34" charset="0"/>
              <a:cs typeface="Calibri" panose="020F0502020204030204" pitchFamily="34" charset="0"/>
            </a:endParaRPr>
          </a:p>
          <a:p>
            <a:pPr marL="457200" indent="-457200">
              <a:buFont typeface="+mj-lt"/>
              <a:buAutoNum type="arabicPeriod"/>
            </a:pPr>
            <a:r>
              <a:rPr lang="en-GB" sz="2100" b="1" dirty="0">
                <a:latin typeface="Calibri" panose="020F0502020204030204" pitchFamily="34" charset="0"/>
                <a:cs typeface="Calibri" panose="020F0502020204030204" pitchFamily="34" charset="0"/>
              </a:rPr>
              <a:t>Strengthened governance and institutional sustainability </a:t>
            </a:r>
            <a:r>
              <a:rPr lang="en-GB" sz="2100" dirty="0">
                <a:latin typeface="Calibri" panose="020F0502020204030204" pitchFamily="34" charset="0"/>
                <a:cs typeface="Calibri" panose="020F0502020204030204" pitchFamily="34" charset="0"/>
              </a:rPr>
              <a:t>of SuSanA as reflected in an </a:t>
            </a:r>
            <a:r>
              <a:rPr lang="en-GB" sz="2100" b="1" dirty="0">
                <a:latin typeface="Calibri" panose="020F0502020204030204" pitchFamily="34" charset="0"/>
                <a:cs typeface="Calibri" panose="020F0502020204030204" pitchFamily="34" charset="0"/>
              </a:rPr>
              <a:t>operational plan</a:t>
            </a:r>
            <a:r>
              <a:rPr lang="en-GB" sz="2100" dirty="0">
                <a:latin typeface="Calibri" panose="020F0502020204030204" pitchFamily="34" charset="0"/>
                <a:cs typeface="Calibri" panose="020F0502020204030204" pitchFamily="34" charset="0"/>
              </a:rPr>
              <a:t> that includes a </a:t>
            </a:r>
            <a:r>
              <a:rPr lang="en-GB" sz="2100" b="1" dirty="0">
                <a:latin typeface="Calibri" panose="020F0502020204030204" pitchFamily="34" charset="0"/>
                <a:cs typeface="Calibri" panose="020F0502020204030204" pitchFamily="34" charset="0"/>
              </a:rPr>
              <a:t>plan for funding the budget </a:t>
            </a:r>
            <a:r>
              <a:rPr lang="en-GB" sz="2100" dirty="0">
                <a:latin typeface="Calibri" panose="020F0502020204030204" pitchFamily="34" charset="0"/>
                <a:cs typeface="Calibri" panose="020F0502020204030204" pitchFamily="34" charset="0"/>
              </a:rPr>
              <a:t>needed to </a:t>
            </a:r>
            <a:r>
              <a:rPr lang="en-GB" sz="2100" b="1" dirty="0">
                <a:latin typeface="Calibri" panose="020F0502020204030204" pitchFamily="34" charset="0"/>
                <a:cs typeface="Calibri" panose="020F0502020204030204" pitchFamily="34" charset="0"/>
              </a:rPr>
              <a:t>assure the future of SuSanA</a:t>
            </a:r>
          </a:p>
        </p:txBody>
      </p:sp>
      <p:sp>
        <p:nvSpPr>
          <p:cNvPr id="3" name="Text Placeholder 2">
            <a:extLst>
              <a:ext uri="{FF2B5EF4-FFF2-40B4-BE49-F238E27FC236}">
                <a16:creationId xmlns:a16="http://schemas.microsoft.com/office/drawing/2014/main" xmlns="" id="{C395E1F8-5585-41CE-AA6F-B4DFBB2E4CBB}"/>
              </a:ext>
            </a:extLst>
          </p:cNvPr>
          <p:cNvSpPr>
            <a:spLocks noGrp="1"/>
          </p:cNvSpPr>
          <p:nvPr>
            <p:ph type="body" sz="quarter" idx="10"/>
          </p:nvPr>
        </p:nvSpPr>
        <p:spPr>
          <a:xfrm>
            <a:off x="1331640" y="81023"/>
            <a:ext cx="7632848" cy="611673"/>
          </a:xfrm>
        </p:spPr>
        <p:txBody>
          <a:bodyPr/>
          <a:lstStyle/>
          <a:p>
            <a:r>
              <a:rPr lang="en-US" dirty="0">
                <a:latin typeface="Calibri" panose="020F0502020204030204" pitchFamily="34" charset="0"/>
                <a:cs typeface="Calibri" panose="020F0502020204030204" pitchFamily="34" charset="0"/>
              </a:rPr>
              <a:t>Project has 3 main outcomes</a:t>
            </a:r>
            <a:endParaRPr lang="en-GB"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F96C8AD2-7906-45E1-B69C-8A4E5215BF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236559" y="2291444"/>
            <a:ext cx="5639431" cy="2664298"/>
          </a:xfrm>
          <a:prstGeom prst="rect">
            <a:avLst/>
          </a:prstGeom>
        </p:spPr>
      </p:pic>
    </p:spTree>
    <p:extLst>
      <p:ext uri="{BB962C8B-B14F-4D97-AF65-F5344CB8AC3E}">
        <p14:creationId xmlns:p14="http://schemas.microsoft.com/office/powerpoint/2010/main" val="1544632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340768"/>
            <a:ext cx="7632848" cy="4608512"/>
          </a:xfrm>
        </p:spPr>
        <p:txBody>
          <a:bodyPr/>
          <a:lstStyle/>
          <a:p>
            <a:pPr marL="0" indent="0">
              <a:buNone/>
            </a:pPr>
            <a:endParaRPr lang="en-US" dirty="0"/>
          </a:p>
          <a:p>
            <a:pPr marL="0" indent="0">
              <a:buNone/>
            </a:pPr>
            <a:r>
              <a:rPr lang="en-US" b="1" dirty="0"/>
              <a:t>Question:</a:t>
            </a:r>
          </a:p>
          <a:p>
            <a:pPr marL="0" indent="0">
              <a:buNone/>
            </a:pPr>
            <a:r>
              <a:rPr lang="en-US" dirty="0"/>
              <a:t>What does SuSanA, or the sanitation sector, need to offer the private sector to get them engaged with solving sanitation problems and achieving SDG6?</a:t>
            </a:r>
          </a:p>
        </p:txBody>
      </p:sp>
      <p:sp>
        <p:nvSpPr>
          <p:cNvPr id="3" name="Text Placeholder 2"/>
          <p:cNvSpPr>
            <a:spLocks noGrp="1"/>
          </p:cNvSpPr>
          <p:nvPr>
            <p:ph type="body" sz="quarter" idx="10"/>
          </p:nvPr>
        </p:nvSpPr>
        <p:spPr>
          <a:xfrm>
            <a:off x="1217559" y="116632"/>
            <a:ext cx="7632848" cy="576064"/>
          </a:xfrm>
        </p:spPr>
        <p:txBody>
          <a:bodyPr/>
          <a:lstStyle/>
          <a:p>
            <a:r>
              <a:rPr lang="en-US" dirty="0"/>
              <a:t>Private Sector</a:t>
            </a:r>
          </a:p>
        </p:txBody>
      </p:sp>
    </p:spTree>
    <p:extLst>
      <p:ext uri="{BB962C8B-B14F-4D97-AF65-F5344CB8AC3E}">
        <p14:creationId xmlns:p14="http://schemas.microsoft.com/office/powerpoint/2010/main" val="3472360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12776"/>
            <a:ext cx="7632848" cy="4608512"/>
          </a:xfrm>
        </p:spPr>
        <p:txBody>
          <a:bodyPr/>
          <a:lstStyle/>
          <a:p>
            <a:pPr marL="0" indent="0">
              <a:buNone/>
            </a:pPr>
            <a:endParaRPr lang="en-US" dirty="0"/>
          </a:p>
          <a:p>
            <a:pPr marL="0" indent="0">
              <a:buNone/>
            </a:pPr>
            <a:r>
              <a:rPr lang="en-US" b="1" dirty="0"/>
              <a:t>Question:</a:t>
            </a:r>
          </a:p>
          <a:p>
            <a:pPr marL="0" indent="0">
              <a:buNone/>
            </a:pPr>
            <a:r>
              <a:rPr lang="en-US" dirty="0"/>
              <a:t>Can SuSanA leverage its convening power and the expertise of its members to benefit local decision-makers, while providing a global platform to which local actors will want to contribute?</a:t>
            </a:r>
          </a:p>
        </p:txBody>
      </p:sp>
      <p:sp>
        <p:nvSpPr>
          <p:cNvPr id="3" name="Text Placeholder 2"/>
          <p:cNvSpPr>
            <a:spLocks noGrp="1"/>
          </p:cNvSpPr>
          <p:nvPr>
            <p:ph type="body" sz="quarter" idx="10"/>
          </p:nvPr>
        </p:nvSpPr>
        <p:spPr>
          <a:xfrm>
            <a:off x="1259632" y="116632"/>
            <a:ext cx="7632848" cy="576064"/>
          </a:xfrm>
        </p:spPr>
        <p:txBody>
          <a:bodyPr/>
          <a:lstStyle/>
          <a:p>
            <a:r>
              <a:rPr lang="en-US" dirty="0"/>
              <a:t>Advocacy with Government Entities</a:t>
            </a:r>
          </a:p>
        </p:txBody>
      </p:sp>
    </p:spTree>
    <p:extLst>
      <p:ext uri="{BB962C8B-B14F-4D97-AF65-F5344CB8AC3E}">
        <p14:creationId xmlns:p14="http://schemas.microsoft.com/office/powerpoint/2010/main" val="372335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7632848" cy="4608512"/>
          </a:xfrm>
        </p:spPr>
        <p:txBody>
          <a:bodyPr/>
          <a:lstStyle/>
          <a:p>
            <a:pPr marL="0" indent="0">
              <a:buNone/>
            </a:pPr>
            <a:endParaRPr lang="en-US" dirty="0"/>
          </a:p>
          <a:p>
            <a:pPr marL="0" indent="0">
              <a:buNone/>
            </a:pPr>
            <a:r>
              <a:rPr lang="en-US" b="1" dirty="0"/>
              <a:t>Question:</a:t>
            </a:r>
          </a:p>
          <a:p>
            <a:pPr marL="0" indent="0">
              <a:buNone/>
            </a:pPr>
            <a:r>
              <a:rPr lang="en-US" dirty="0"/>
              <a:t>How can we use large Working Groups to structure the curation work,  create smaller teams of 5-10 people and utilize the expertise of members to maximize  SuSanA’s contribution to the SDGs?</a:t>
            </a:r>
            <a:br>
              <a:rPr lang="en-US" dirty="0"/>
            </a:br>
            <a:endParaRPr lang="en-US" dirty="0"/>
          </a:p>
        </p:txBody>
      </p:sp>
      <p:sp>
        <p:nvSpPr>
          <p:cNvPr id="3" name="Text Placeholder 2"/>
          <p:cNvSpPr>
            <a:spLocks noGrp="1"/>
          </p:cNvSpPr>
          <p:nvPr>
            <p:ph type="body" sz="quarter" idx="10"/>
          </p:nvPr>
        </p:nvSpPr>
        <p:spPr>
          <a:xfrm>
            <a:off x="1187624" y="116632"/>
            <a:ext cx="7632848" cy="576064"/>
          </a:xfrm>
        </p:spPr>
        <p:txBody>
          <a:bodyPr/>
          <a:lstStyle/>
          <a:p>
            <a:r>
              <a:rPr lang="en-US" dirty="0"/>
              <a:t>Working Groups</a:t>
            </a:r>
          </a:p>
        </p:txBody>
      </p:sp>
    </p:spTree>
    <p:extLst>
      <p:ext uri="{BB962C8B-B14F-4D97-AF65-F5344CB8AC3E}">
        <p14:creationId xmlns:p14="http://schemas.microsoft.com/office/powerpoint/2010/main" val="483335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340768"/>
            <a:ext cx="7632848" cy="4608512"/>
          </a:xfrm>
        </p:spPr>
        <p:txBody>
          <a:bodyPr/>
          <a:lstStyle/>
          <a:p>
            <a:pPr marL="0" indent="0">
              <a:buNone/>
            </a:pPr>
            <a:endParaRPr lang="en-US" b="1" dirty="0"/>
          </a:p>
          <a:p>
            <a:pPr marL="0" indent="0">
              <a:buNone/>
            </a:pPr>
            <a:r>
              <a:rPr lang="en-US" b="1" dirty="0"/>
              <a:t>Question:</a:t>
            </a:r>
          </a:p>
          <a:p>
            <a:pPr marL="0" indent="0">
              <a:buNone/>
            </a:pPr>
            <a:r>
              <a:rPr lang="en-US" dirty="0"/>
              <a:t>What management structures and infrastructure support will be needed to assure the growth of SuSanA services and at the same time assure sustainability?</a:t>
            </a:r>
          </a:p>
        </p:txBody>
      </p:sp>
      <p:sp>
        <p:nvSpPr>
          <p:cNvPr id="3" name="Text Placeholder 2"/>
          <p:cNvSpPr>
            <a:spLocks noGrp="1"/>
          </p:cNvSpPr>
          <p:nvPr>
            <p:ph type="body" sz="quarter" idx="10"/>
          </p:nvPr>
        </p:nvSpPr>
        <p:spPr>
          <a:xfrm>
            <a:off x="1259632" y="116632"/>
            <a:ext cx="7632848" cy="576064"/>
          </a:xfrm>
        </p:spPr>
        <p:txBody>
          <a:bodyPr/>
          <a:lstStyle/>
          <a:p>
            <a:r>
              <a:rPr lang="en-US" dirty="0"/>
              <a:t>Capacity of the Secretariat</a:t>
            </a:r>
          </a:p>
        </p:txBody>
      </p:sp>
    </p:spTree>
    <p:extLst>
      <p:ext uri="{BB962C8B-B14F-4D97-AF65-F5344CB8AC3E}">
        <p14:creationId xmlns:p14="http://schemas.microsoft.com/office/powerpoint/2010/main" val="424334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uppieren 7"/>
          <p:cNvGrpSpPr>
            <a:grpSpLocks/>
          </p:cNvGrpSpPr>
          <p:nvPr/>
        </p:nvGrpSpPr>
        <p:grpSpPr bwMode="auto">
          <a:xfrm>
            <a:off x="0" y="2844800"/>
            <a:ext cx="9144000" cy="1657350"/>
            <a:chOff x="0" y="3497626"/>
            <a:chExt cx="9144000" cy="1656184"/>
          </a:xfrm>
        </p:grpSpPr>
        <p:pic>
          <p:nvPicPr>
            <p:cNvPr id="10247" name="Picture 75" descr="ppt_titl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497626"/>
              <a:ext cx="70202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5" descr="ppt_title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95528" y="3497626"/>
              <a:ext cx="42484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3" name="Grafik 12" descr="Colour Children In Kenya S Blume 2009.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1950" y="0"/>
            <a:ext cx="220662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el 8"/>
          <p:cNvSpPr>
            <a:spLocks noGrp="1"/>
          </p:cNvSpPr>
          <p:nvPr>
            <p:ph type="title"/>
          </p:nvPr>
        </p:nvSpPr>
        <p:spPr>
          <a:xfrm>
            <a:off x="3011488" y="4572000"/>
            <a:ext cx="5737225" cy="2143125"/>
          </a:xfrm>
        </p:spPr>
        <p:txBody>
          <a:bodyPr/>
          <a:lstStyle/>
          <a:p>
            <a:r>
              <a:rPr lang="en-US" altLang="en-US" dirty="0" smtClean="0"/>
              <a:t>Esther Shaylor</a:t>
            </a:r>
            <a:br>
              <a:rPr lang="en-US" altLang="en-US" dirty="0" smtClean="0"/>
            </a:br>
            <a:r>
              <a:rPr lang="en-US" altLang="en-US" dirty="0" smtClean="0"/>
              <a:t>October 2017</a:t>
            </a:r>
          </a:p>
        </p:txBody>
      </p:sp>
      <p:sp>
        <p:nvSpPr>
          <p:cNvPr id="10245" name="Inhaltsplatzhalter 9"/>
          <p:cNvSpPr>
            <a:spLocks noGrp="1"/>
          </p:cNvSpPr>
          <p:nvPr>
            <p:ph sz="quarter" idx="10"/>
          </p:nvPr>
        </p:nvSpPr>
        <p:spPr>
          <a:xfrm>
            <a:off x="3000375" y="3214688"/>
            <a:ext cx="5357813" cy="914400"/>
          </a:xfrm>
        </p:spPr>
        <p:txBody>
          <a:bodyPr/>
          <a:lstStyle/>
          <a:p>
            <a:pPr algn="r"/>
            <a:r>
              <a:rPr lang="en-US" altLang="en-US" sz="2800" b="1" dirty="0" smtClean="0"/>
              <a:t>An Overview of Oxfam’s work with the SuSanA Consortium</a:t>
            </a:r>
            <a:endParaRPr lang="en-US" altLang="en-US" sz="2400" b="1" dirty="0" smtClean="0"/>
          </a:p>
        </p:txBody>
      </p:sp>
      <p:sp>
        <p:nvSpPr>
          <p:cNvPr id="10246" name="Inhaltsplatzhalter 10"/>
          <p:cNvSpPr>
            <a:spLocks noGrp="1"/>
          </p:cNvSpPr>
          <p:nvPr>
            <p:ph sz="quarter" idx="12"/>
          </p:nvPr>
        </p:nvSpPr>
        <p:spPr>
          <a:xfrm>
            <a:off x="377825" y="5214938"/>
            <a:ext cx="2193925" cy="571500"/>
          </a:xfrm>
        </p:spPr>
        <p:txBody>
          <a:bodyPr/>
          <a:lstStyle/>
          <a:p>
            <a:r>
              <a:rPr lang="de-DE" altLang="en-US" dirty="0" smtClean="0"/>
              <a:t>www.susana.org</a:t>
            </a:r>
          </a:p>
        </p:txBody>
      </p:sp>
    </p:spTree>
    <p:extLst>
      <p:ext uri="{BB962C8B-B14F-4D97-AF65-F5344CB8AC3E}">
        <p14:creationId xmlns:p14="http://schemas.microsoft.com/office/powerpoint/2010/main" val="4294453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08050"/>
            <a:ext cx="7632700" cy="576263"/>
          </a:xfrm>
        </p:spPr>
        <p:txBody>
          <a:bodyPr>
            <a:normAutofit fontScale="90000"/>
          </a:bodyPr>
          <a:lstStyle/>
          <a:p>
            <a:r>
              <a:rPr lang="en-GB" dirty="0" smtClean="0"/>
              <a:t>How Oxfam has thus far collaborated with SuSanA </a:t>
            </a:r>
            <a:endParaRPr lang="en-GB" dirty="0"/>
          </a:p>
        </p:txBody>
      </p:sp>
      <p:sp>
        <p:nvSpPr>
          <p:cNvPr id="3" name="Content Placeholder 2"/>
          <p:cNvSpPr>
            <a:spLocks noGrp="1"/>
          </p:cNvSpPr>
          <p:nvPr>
            <p:ph idx="1"/>
          </p:nvPr>
        </p:nvSpPr>
        <p:spPr>
          <a:xfrm>
            <a:off x="1043756" y="1773238"/>
            <a:ext cx="7632700" cy="4594225"/>
          </a:xfrm>
        </p:spPr>
        <p:txBody>
          <a:bodyPr/>
          <a:lstStyle/>
          <a:p>
            <a:r>
              <a:rPr lang="en-GB" dirty="0" smtClean="0"/>
              <a:t>WG support and engagement</a:t>
            </a:r>
          </a:p>
          <a:p>
            <a:r>
              <a:rPr lang="en-GB" dirty="0" smtClean="0"/>
              <a:t>Content contribution and creation</a:t>
            </a:r>
          </a:p>
          <a:p>
            <a:r>
              <a:rPr lang="en-GB" dirty="0" smtClean="0"/>
              <a:t>In-country outreach (Zambia)</a:t>
            </a:r>
          </a:p>
          <a:p>
            <a:r>
              <a:rPr lang="en-GB" dirty="0" smtClean="0"/>
              <a:t>Wikipedia Edit-a-thon</a:t>
            </a:r>
          </a:p>
          <a:p>
            <a:r>
              <a:rPr lang="en-GB" dirty="0" smtClean="0"/>
              <a:t>External representation at conferences and networking oppertunities </a:t>
            </a:r>
            <a:endParaRPr lang="en-GB" dirty="0"/>
          </a:p>
        </p:txBody>
      </p:sp>
    </p:spTree>
    <p:extLst>
      <p:ext uri="{BB962C8B-B14F-4D97-AF65-F5344CB8AC3E}">
        <p14:creationId xmlns:p14="http://schemas.microsoft.com/office/powerpoint/2010/main" val="320516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708" y="908050"/>
            <a:ext cx="7632700" cy="576263"/>
          </a:xfrm>
        </p:spPr>
        <p:txBody>
          <a:bodyPr>
            <a:normAutofit fontScale="90000"/>
          </a:bodyPr>
          <a:lstStyle/>
          <a:p>
            <a:r>
              <a:rPr lang="en-GB" dirty="0" smtClean="0"/>
              <a:t>What we have learnt about engagement with </a:t>
            </a:r>
            <a:r>
              <a:rPr lang="en-GB" b="1" dirty="0" smtClean="0"/>
              <a:t>Country Programmes</a:t>
            </a:r>
            <a:endParaRPr lang="en-GB" b="1" dirty="0"/>
          </a:p>
        </p:txBody>
      </p:sp>
      <p:sp>
        <p:nvSpPr>
          <p:cNvPr id="3" name="Content Placeholder 2"/>
          <p:cNvSpPr>
            <a:spLocks noGrp="1"/>
          </p:cNvSpPr>
          <p:nvPr>
            <p:ph idx="1"/>
          </p:nvPr>
        </p:nvSpPr>
        <p:spPr>
          <a:xfrm>
            <a:off x="683568" y="1628800"/>
            <a:ext cx="8281045" cy="4594225"/>
          </a:xfrm>
        </p:spPr>
        <p:txBody>
          <a:bodyPr/>
          <a:lstStyle/>
          <a:p>
            <a:r>
              <a:rPr lang="en-GB" dirty="0" smtClean="0"/>
              <a:t>The greatest impact SuSanA can have is on national staff</a:t>
            </a:r>
          </a:p>
          <a:p>
            <a:r>
              <a:rPr lang="en-GB" dirty="0" smtClean="0"/>
              <a:t>We cannot access them through the UK based advisers and remote support staff</a:t>
            </a:r>
          </a:p>
          <a:p>
            <a:r>
              <a:rPr lang="en-GB" dirty="0" smtClean="0"/>
              <a:t>Need to utilise other outreach modalities; for example the Oxfam newsletter. By increasing the readership of this it will give a platform for national programmes to showcase their work and demonstrate how SuSanA can support sanitation work (now in mailchimp format for that reason). There has been a lot of comments that it is nice to see what other Oxfam programmes/countries/affiliates are working on. </a:t>
            </a:r>
          </a:p>
          <a:p>
            <a:r>
              <a:rPr lang="en-GB" dirty="0" smtClean="0"/>
              <a:t>Need to Understand multi media forms of engagement (eg developing podcasts) and how these can reach/influence country programmes</a:t>
            </a:r>
          </a:p>
        </p:txBody>
      </p:sp>
    </p:spTree>
    <p:extLst>
      <p:ext uri="{BB962C8B-B14F-4D97-AF65-F5344CB8AC3E}">
        <p14:creationId xmlns:p14="http://schemas.microsoft.com/office/powerpoint/2010/main" val="225005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7632700" cy="576263"/>
          </a:xfrm>
        </p:spPr>
        <p:txBody>
          <a:bodyPr>
            <a:normAutofit fontScale="90000"/>
          </a:bodyPr>
          <a:lstStyle/>
          <a:p>
            <a:r>
              <a:rPr lang="en-GB" dirty="0"/>
              <a:t>What we have learnt about </a:t>
            </a:r>
            <a:r>
              <a:rPr lang="en-GB" dirty="0" smtClean="0"/>
              <a:t>engagement with the Emergency WASH sector</a:t>
            </a:r>
            <a:endParaRPr lang="en-GB" b="1" dirty="0"/>
          </a:p>
        </p:txBody>
      </p:sp>
      <p:sp>
        <p:nvSpPr>
          <p:cNvPr id="3" name="Content Placeholder 2"/>
          <p:cNvSpPr>
            <a:spLocks noGrp="1"/>
          </p:cNvSpPr>
          <p:nvPr>
            <p:ph idx="1"/>
          </p:nvPr>
        </p:nvSpPr>
        <p:spPr>
          <a:xfrm>
            <a:off x="539552" y="1773238"/>
            <a:ext cx="8425061" cy="4594225"/>
          </a:xfrm>
        </p:spPr>
        <p:txBody>
          <a:bodyPr/>
          <a:lstStyle/>
          <a:p>
            <a:r>
              <a:rPr lang="en-GB" dirty="0" smtClean="0"/>
              <a:t>By nature they are often traveling with very limited internet access, therefore need to understand what services they NEED to do their job better</a:t>
            </a:r>
          </a:p>
          <a:p>
            <a:r>
              <a:rPr lang="en-GB" dirty="0" smtClean="0"/>
              <a:t>The easiest time to approach Emergency WASH personnel is at the WASH cluster and Environmental Health Forum (EHF) the annual key meeting</a:t>
            </a:r>
          </a:p>
          <a:p>
            <a:r>
              <a:rPr lang="en-GB" dirty="0" smtClean="0"/>
              <a:t>Through Oxfam SuSanA will be represented at the WASH cluster TWG in January and WASH cluster/EHF in March. This will be an opportunity to find out what organisations and practitioners need from an online platform </a:t>
            </a:r>
          </a:p>
          <a:p>
            <a:r>
              <a:rPr lang="en-GB" dirty="0" smtClean="0"/>
              <a:t>Oxfam will also explore services emergency practitioners highlight as key and if SuSanA is the right platform via one to one consultancy with </a:t>
            </a:r>
            <a:r>
              <a:rPr lang="en-GB" dirty="0" smtClean="0"/>
              <a:t>practitioners</a:t>
            </a:r>
            <a:endParaRPr lang="en-GB" dirty="0" smtClean="0"/>
          </a:p>
          <a:p>
            <a:endParaRPr lang="en-GB" dirty="0"/>
          </a:p>
        </p:txBody>
      </p:sp>
    </p:spTree>
    <p:extLst>
      <p:ext uri="{BB962C8B-B14F-4D97-AF65-F5344CB8AC3E}">
        <p14:creationId xmlns:p14="http://schemas.microsoft.com/office/powerpoint/2010/main" val="3302786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352928" cy="576263"/>
          </a:xfrm>
        </p:spPr>
        <p:txBody>
          <a:bodyPr>
            <a:normAutofit fontScale="90000"/>
          </a:bodyPr>
          <a:lstStyle/>
          <a:p>
            <a:r>
              <a:rPr lang="en-GB" dirty="0"/>
              <a:t>What we have learnt about </a:t>
            </a:r>
            <a:r>
              <a:rPr lang="en-GB" dirty="0" smtClean="0"/>
              <a:t>supporting practitioners priority areas in-country</a:t>
            </a:r>
            <a:endParaRPr lang="en-GB" b="1" dirty="0"/>
          </a:p>
        </p:txBody>
      </p:sp>
      <p:sp>
        <p:nvSpPr>
          <p:cNvPr id="3" name="Content Placeholder 2"/>
          <p:cNvSpPr>
            <a:spLocks noGrp="1"/>
          </p:cNvSpPr>
          <p:nvPr>
            <p:ph idx="1"/>
          </p:nvPr>
        </p:nvSpPr>
        <p:spPr>
          <a:xfrm>
            <a:off x="179512" y="1714673"/>
            <a:ext cx="8964488" cy="4810671"/>
          </a:xfrm>
        </p:spPr>
        <p:txBody>
          <a:bodyPr/>
          <a:lstStyle/>
          <a:p>
            <a:r>
              <a:rPr lang="en-GB" sz="2100" dirty="0" smtClean="0"/>
              <a:t>The Zambia in-country event was welcomed by the local </a:t>
            </a:r>
            <a:r>
              <a:rPr lang="en-GB" sz="2100" dirty="0" smtClean="0"/>
              <a:t>practitioners</a:t>
            </a:r>
            <a:r>
              <a:rPr lang="en-GB" sz="2100" dirty="0" smtClean="0"/>
              <a:t>, however the challenge has been the longer term support through SuSanA and engaging members beyond the physical event. </a:t>
            </a:r>
          </a:p>
          <a:p>
            <a:r>
              <a:rPr lang="en-GB" sz="2100" dirty="0" smtClean="0"/>
              <a:t>There needs to be a longer term framework for in-country activities for full support by SuSanA and a way to target the country in follow up events. </a:t>
            </a:r>
          </a:p>
          <a:p>
            <a:r>
              <a:rPr lang="en-GB" sz="2100" dirty="0" smtClean="0"/>
              <a:t>Both </a:t>
            </a:r>
            <a:r>
              <a:rPr lang="en-GB" sz="2100" dirty="0" smtClean="0"/>
              <a:t>WaterAid</a:t>
            </a:r>
            <a:r>
              <a:rPr lang="en-GB" sz="2100" dirty="0" smtClean="0"/>
              <a:t> and Oxfam have key programmes in Bangladesh (both emergency and development) if we target this for the next in-country event with a better strategy for long term engagement and follow up as well as key outputs we can further test the in-country approach</a:t>
            </a:r>
          </a:p>
          <a:p>
            <a:r>
              <a:rPr lang="en-GB" sz="2100" dirty="0" smtClean="0"/>
              <a:t>Key outputs could include; a country database of resources and organisations hosted on SuSanA, webinars addressing key gaps, in-country SuSanA reps. That coordinate and communicate with parties fro ongoing support</a:t>
            </a:r>
            <a:endParaRPr lang="en-GB" sz="2100" dirty="0"/>
          </a:p>
        </p:txBody>
      </p:sp>
    </p:spTree>
    <p:extLst>
      <p:ext uri="{BB962C8B-B14F-4D97-AF65-F5344CB8AC3E}">
        <p14:creationId xmlns:p14="http://schemas.microsoft.com/office/powerpoint/2010/main" val="4010313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uppieren 7"/>
          <p:cNvGrpSpPr>
            <a:grpSpLocks/>
          </p:cNvGrpSpPr>
          <p:nvPr/>
        </p:nvGrpSpPr>
        <p:grpSpPr bwMode="auto">
          <a:xfrm>
            <a:off x="0" y="2844800"/>
            <a:ext cx="9144000" cy="1657350"/>
            <a:chOff x="0" y="3497626"/>
            <a:chExt cx="9144000" cy="1656184"/>
          </a:xfrm>
        </p:grpSpPr>
        <p:pic>
          <p:nvPicPr>
            <p:cNvPr id="10247" name="Picture 75" descr="ppt_titl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497626"/>
              <a:ext cx="70202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5" descr="ppt_title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95528" y="3497626"/>
              <a:ext cx="42484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3" name="Grafik 12" descr="Colour Children In Kenya S Blume 2009.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1950" y="0"/>
            <a:ext cx="220662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el 8"/>
          <p:cNvSpPr>
            <a:spLocks noGrp="1"/>
          </p:cNvSpPr>
          <p:nvPr>
            <p:ph type="title"/>
          </p:nvPr>
        </p:nvSpPr>
        <p:spPr>
          <a:xfrm>
            <a:off x="3011488" y="4572000"/>
            <a:ext cx="5737225" cy="2143125"/>
          </a:xfrm>
        </p:spPr>
        <p:txBody>
          <a:bodyPr/>
          <a:lstStyle/>
          <a:p>
            <a:r>
              <a:rPr lang="en-US" altLang="en-US" sz="2300" dirty="0">
                <a:latin typeface="Calibri" panose="020F0502020204030204" pitchFamily="34" charset="0"/>
                <a:cs typeface="Calibri" panose="020F0502020204030204" pitchFamily="34" charset="0"/>
              </a:rPr>
              <a:t>Arno Rosemarin PhD</a:t>
            </a:r>
            <a:br>
              <a:rPr lang="en-US" altLang="en-US" sz="2300" dirty="0">
                <a:latin typeface="Calibri" panose="020F0502020204030204" pitchFamily="34" charset="0"/>
                <a:cs typeface="Calibri" panose="020F0502020204030204" pitchFamily="34" charset="0"/>
              </a:rPr>
            </a:br>
            <a:r>
              <a:rPr lang="en-US" altLang="en-US" sz="2300" dirty="0">
                <a:latin typeface="Calibri" panose="020F0502020204030204" pitchFamily="34" charset="0"/>
                <a:cs typeface="Calibri" panose="020F0502020204030204" pitchFamily="34" charset="0"/>
              </a:rPr>
              <a:t>Stockholm Environment Institute</a:t>
            </a:r>
            <a:br>
              <a:rPr lang="en-US" altLang="en-US" sz="2300" dirty="0">
                <a:latin typeface="Calibri" panose="020F0502020204030204" pitchFamily="34" charset="0"/>
                <a:cs typeface="Calibri" panose="020F0502020204030204" pitchFamily="34" charset="0"/>
              </a:rPr>
            </a:br>
            <a:r>
              <a:rPr lang="en-US" altLang="en-US" sz="2300" dirty="0">
                <a:latin typeface="Calibri" panose="020F0502020204030204" pitchFamily="34" charset="0"/>
                <a:cs typeface="Calibri" panose="020F0502020204030204" pitchFamily="34" charset="0"/>
              </a:rPr>
              <a:t/>
            </a:r>
            <a:br>
              <a:rPr lang="en-US" altLang="en-US" sz="2300" dirty="0">
                <a:latin typeface="Calibri" panose="020F0502020204030204" pitchFamily="34" charset="0"/>
                <a:cs typeface="Calibri" panose="020F0502020204030204" pitchFamily="34" charset="0"/>
              </a:rPr>
            </a:br>
            <a:r>
              <a:rPr lang="en-US" altLang="en-US" sz="2300" dirty="0">
                <a:latin typeface="Calibri" panose="020F0502020204030204" pitchFamily="34" charset="0"/>
                <a:cs typeface="Calibri" panose="020F0502020204030204" pitchFamily="34" charset="0"/>
              </a:rPr>
              <a:t>PAB Meeting</a:t>
            </a:r>
            <a:br>
              <a:rPr lang="en-US" altLang="en-US" sz="2300" dirty="0">
                <a:latin typeface="Calibri" panose="020F0502020204030204" pitchFamily="34" charset="0"/>
                <a:cs typeface="Calibri" panose="020F0502020204030204" pitchFamily="34" charset="0"/>
              </a:rPr>
            </a:br>
            <a:r>
              <a:rPr lang="en-US" altLang="en-US" sz="2300" dirty="0">
                <a:latin typeface="Calibri" panose="020F0502020204030204" pitchFamily="34" charset="0"/>
                <a:cs typeface="Calibri" panose="020F0502020204030204" pitchFamily="34" charset="0"/>
              </a:rPr>
              <a:t>Seattle</a:t>
            </a:r>
            <a:br>
              <a:rPr lang="en-US" altLang="en-US" sz="2300" dirty="0">
                <a:latin typeface="Calibri" panose="020F0502020204030204" pitchFamily="34" charset="0"/>
                <a:cs typeface="Calibri" panose="020F0502020204030204" pitchFamily="34" charset="0"/>
              </a:rPr>
            </a:br>
            <a:r>
              <a:rPr lang="en-US" altLang="en-US" sz="2300" dirty="0">
                <a:latin typeface="Calibri" panose="020F0502020204030204" pitchFamily="34" charset="0"/>
                <a:cs typeface="Calibri" panose="020F0502020204030204" pitchFamily="34" charset="0"/>
              </a:rPr>
              <a:t>23 Oct 2017</a:t>
            </a:r>
          </a:p>
        </p:txBody>
      </p:sp>
      <p:sp>
        <p:nvSpPr>
          <p:cNvPr id="10245" name="Inhaltsplatzhalter 9"/>
          <p:cNvSpPr>
            <a:spLocks noGrp="1"/>
          </p:cNvSpPr>
          <p:nvPr>
            <p:ph sz="quarter" idx="10"/>
          </p:nvPr>
        </p:nvSpPr>
        <p:spPr>
          <a:xfrm>
            <a:off x="3000375" y="3214688"/>
            <a:ext cx="5357813" cy="914400"/>
          </a:xfrm>
        </p:spPr>
        <p:txBody>
          <a:bodyPr/>
          <a:lstStyle/>
          <a:p>
            <a:pPr algn="r"/>
            <a:r>
              <a:rPr lang="en-US" altLang="en-US" sz="3200" b="1" dirty="0">
                <a:latin typeface="Calibri" panose="020F0502020204030204" pitchFamily="34" charset="0"/>
                <a:cs typeface="Calibri" panose="020F0502020204030204" pitchFamily="34" charset="0"/>
              </a:rPr>
              <a:t>Market Survey</a:t>
            </a:r>
          </a:p>
          <a:p>
            <a:pPr algn="r"/>
            <a:r>
              <a:rPr lang="en-US" altLang="en-US" sz="3200" b="1" dirty="0">
                <a:latin typeface="Calibri" panose="020F0502020204030204" pitchFamily="34" charset="0"/>
                <a:cs typeface="Calibri" panose="020F0502020204030204" pitchFamily="34" charset="0"/>
              </a:rPr>
              <a:t>Communications Plan</a:t>
            </a:r>
          </a:p>
        </p:txBody>
      </p:sp>
      <p:sp>
        <p:nvSpPr>
          <p:cNvPr id="10246" name="Inhaltsplatzhalter 10"/>
          <p:cNvSpPr>
            <a:spLocks noGrp="1"/>
          </p:cNvSpPr>
          <p:nvPr>
            <p:ph sz="quarter" idx="12"/>
          </p:nvPr>
        </p:nvSpPr>
        <p:spPr>
          <a:xfrm>
            <a:off x="107504" y="5132375"/>
            <a:ext cx="3114055" cy="1022374"/>
          </a:xfrm>
        </p:spPr>
        <p:txBody>
          <a:bodyPr/>
          <a:lstStyle/>
          <a:p>
            <a:r>
              <a:rPr lang="de-DE" altLang="en-US" sz="2400" dirty="0">
                <a:latin typeface="Calibri" panose="020F0502020204030204" pitchFamily="34" charset="0"/>
                <a:cs typeface="Calibri" panose="020F0502020204030204" pitchFamily="34" charset="0"/>
                <a:hlinkClick r:id="rId6"/>
              </a:rPr>
              <a:t>www.susana.org</a:t>
            </a:r>
            <a:endParaRPr lang="de-DE" altLang="en-US" sz="2400" dirty="0">
              <a:latin typeface="Calibri" panose="020F0502020204030204" pitchFamily="34" charset="0"/>
              <a:cs typeface="Calibri" panose="020F0502020204030204" pitchFamily="34" charset="0"/>
            </a:endParaRPr>
          </a:p>
          <a:p>
            <a:r>
              <a:rPr lang="de-DE" altLang="en-US" sz="2400" dirty="0">
                <a:latin typeface="Calibri" panose="020F0502020204030204" pitchFamily="34" charset="0"/>
                <a:cs typeface="Calibri" panose="020F0502020204030204" pitchFamily="34" charset="0"/>
                <a:hlinkClick r:id="rId7"/>
              </a:rPr>
              <a:t>www.forum.susana.org</a:t>
            </a:r>
            <a:r>
              <a:rPr lang="de-DE" alt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3161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8"/>
            <a:ext cx="3600400" cy="4248472"/>
          </a:xfrm>
        </p:spPr>
        <p:txBody>
          <a:bodyPr/>
          <a:lstStyle/>
          <a:p>
            <a:r>
              <a:rPr lang="en-US" sz="2800" dirty="0">
                <a:latin typeface="Calibri" panose="020F0502020204030204" pitchFamily="34" charset="0"/>
                <a:cs typeface="Calibri" panose="020F0502020204030204" pitchFamily="34" charset="0"/>
              </a:rPr>
              <a:t>Market study</a:t>
            </a:r>
          </a:p>
          <a:p>
            <a:pPr lvl="1"/>
            <a:r>
              <a:rPr lang="en-US" sz="2600" dirty="0">
                <a:latin typeface="Calibri" panose="020F0502020204030204" pitchFamily="34" charset="0"/>
                <a:cs typeface="Calibri" panose="020F0502020204030204" pitchFamily="34" charset="0"/>
              </a:rPr>
              <a:t>Focus on global south stakeholders  </a:t>
            </a:r>
          </a:p>
          <a:p>
            <a:pPr lvl="1"/>
            <a:r>
              <a:rPr lang="en-US" sz="2600" dirty="0">
                <a:latin typeface="Calibri" panose="020F0502020204030204" pitchFamily="34" charset="0"/>
                <a:cs typeface="Calibri" panose="020F0502020204030204" pitchFamily="34" charset="0"/>
              </a:rPr>
              <a:t>Personas model</a:t>
            </a:r>
          </a:p>
          <a:p>
            <a:r>
              <a:rPr lang="en-US" sz="2800" dirty="0">
                <a:latin typeface="Calibri" panose="020F0502020204030204" pitchFamily="34" charset="0"/>
                <a:cs typeface="Calibri" panose="020F0502020204030204" pitchFamily="34" charset="0"/>
              </a:rPr>
              <a:t>SWOT analysis</a:t>
            </a:r>
          </a:p>
          <a:p>
            <a:r>
              <a:rPr lang="en-US" sz="2800" dirty="0">
                <a:latin typeface="Calibri" panose="020F0502020204030204" pitchFamily="34" charset="0"/>
                <a:cs typeface="Calibri" panose="020F0502020204030204" pitchFamily="34" charset="0"/>
              </a:rPr>
              <a:t>M&amp;E (KPIs)</a:t>
            </a:r>
          </a:p>
          <a:p>
            <a:r>
              <a:rPr lang="en-US" sz="2800" dirty="0">
                <a:latin typeface="Calibri" panose="020F0502020204030204" pitchFamily="34" charset="0"/>
                <a:cs typeface="Calibri" panose="020F0502020204030204" pitchFamily="34" charset="0"/>
              </a:rPr>
              <a:t>Communications strategy</a:t>
            </a:r>
          </a:p>
          <a:p>
            <a:r>
              <a:rPr lang="en-US" sz="2800" dirty="0">
                <a:latin typeface="Calibri" panose="020F0502020204030204" pitchFamily="34" charset="0"/>
                <a:cs typeface="Calibri" panose="020F0502020204030204" pitchFamily="34" charset="0"/>
              </a:rPr>
              <a:t>Implementation plan</a:t>
            </a:r>
          </a:p>
          <a:p>
            <a:endParaRPr lang="en-US" sz="2800" dirty="0">
              <a:latin typeface="Calibri" panose="020F0502020204030204" pitchFamily="34" charset="0"/>
              <a:cs typeface="Calibri" panose="020F0502020204030204" pitchFamily="34" charset="0"/>
            </a:endParaRPr>
          </a:p>
          <a:p>
            <a:pPr marL="0" indent="0">
              <a:buNone/>
            </a:pPr>
            <a:endParaRPr lang="en-US" dirty="0"/>
          </a:p>
        </p:txBody>
      </p:sp>
      <p:sp>
        <p:nvSpPr>
          <p:cNvPr id="3" name="Text Placeholder 2"/>
          <p:cNvSpPr>
            <a:spLocks noGrp="1"/>
          </p:cNvSpPr>
          <p:nvPr>
            <p:ph type="body" sz="quarter" idx="10"/>
          </p:nvPr>
        </p:nvSpPr>
        <p:spPr>
          <a:xfrm>
            <a:off x="1259632" y="21364"/>
            <a:ext cx="7632848" cy="648072"/>
          </a:xfrm>
        </p:spPr>
        <p:txBody>
          <a:bodyPr/>
          <a:lstStyle/>
          <a:p>
            <a:r>
              <a:rPr lang="en-US" sz="2500" dirty="0">
                <a:latin typeface="Calibri" panose="020F0502020204030204" pitchFamily="34" charset="0"/>
                <a:cs typeface="Calibri" panose="020F0502020204030204" pitchFamily="34" charset="0"/>
              </a:rPr>
              <a:t>Deliverables year 1</a:t>
            </a:r>
          </a:p>
        </p:txBody>
      </p:sp>
      <p:pic>
        <p:nvPicPr>
          <p:cNvPr id="5" name="Picture 4">
            <a:extLst>
              <a:ext uri="{FF2B5EF4-FFF2-40B4-BE49-F238E27FC236}">
                <a16:creationId xmlns:a16="http://schemas.microsoft.com/office/drawing/2014/main" xmlns="" id="{6C7FA114-F3EB-4F7D-B6A3-467F39A1D5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4103" y="1628800"/>
            <a:ext cx="5122629" cy="3349538"/>
          </a:xfrm>
          <a:prstGeom prst="rect">
            <a:avLst/>
          </a:prstGeom>
        </p:spPr>
      </p:pic>
    </p:spTree>
    <p:extLst>
      <p:ext uri="{BB962C8B-B14F-4D97-AF65-F5344CB8AC3E}">
        <p14:creationId xmlns:p14="http://schemas.microsoft.com/office/powerpoint/2010/main" val="18431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47CE38B-718D-4405-907A-254CA3114D54}"/>
              </a:ext>
            </a:extLst>
          </p:cNvPr>
          <p:cNvSpPr>
            <a:spLocks noGrp="1"/>
          </p:cNvSpPr>
          <p:nvPr>
            <p:ph idx="1"/>
          </p:nvPr>
        </p:nvSpPr>
        <p:spPr>
          <a:xfrm>
            <a:off x="179512" y="1124744"/>
            <a:ext cx="8496944" cy="4608512"/>
          </a:xfrm>
        </p:spPr>
        <p:txBody>
          <a:bodyPr/>
          <a:lstStyle/>
          <a:p>
            <a:endParaRPr lang="en-GB" dirty="0"/>
          </a:p>
          <a:p>
            <a:pPr lvl="1">
              <a:buFont typeface="Wingdings" panose="05000000000000000000" pitchFamily="2" charset="2"/>
              <a:buChar char="§"/>
            </a:pPr>
            <a:r>
              <a:rPr lang="en-GB" sz="2400" dirty="0"/>
              <a:t>KM user survey sent to several mailing lists (30000 emails), newsletters, listserv, professional networks (total reach 50K)</a:t>
            </a:r>
          </a:p>
          <a:p>
            <a:pPr lvl="2">
              <a:buFont typeface="Wingdings" panose="05000000000000000000" pitchFamily="2" charset="2"/>
              <a:buChar char="§"/>
            </a:pPr>
            <a:r>
              <a:rPr lang="en-US" sz="2200" dirty="0"/>
              <a:t>3</a:t>
            </a:r>
            <a:r>
              <a:rPr lang="en-GB" sz="2200" dirty="0"/>
              <a:t>000 returns; half were SuSanA members (15% participation)</a:t>
            </a:r>
          </a:p>
          <a:p>
            <a:pPr lvl="1">
              <a:buFont typeface="Wingdings" panose="05000000000000000000" pitchFamily="2" charset="2"/>
              <a:buChar char="§"/>
            </a:pPr>
            <a:r>
              <a:rPr lang="en-CA" sz="2400" dirty="0"/>
              <a:t>Structured interviews 40 individuals</a:t>
            </a:r>
            <a:endParaRPr lang="en-GB" sz="2000" dirty="0"/>
          </a:p>
          <a:p>
            <a:pPr lvl="1">
              <a:buFont typeface="Wingdings" panose="05000000000000000000" pitchFamily="2" charset="2"/>
              <a:buChar char="§"/>
            </a:pPr>
            <a:r>
              <a:rPr lang="en-CA" sz="2400" dirty="0"/>
              <a:t>Comparative survey of 120 WASH KM platforms/networks</a:t>
            </a:r>
            <a:endParaRPr lang="en-GB" sz="2000" dirty="0"/>
          </a:p>
          <a:p>
            <a:pPr lvl="1">
              <a:buFont typeface="Wingdings" panose="05000000000000000000" pitchFamily="2" charset="2"/>
              <a:buChar char="§"/>
            </a:pPr>
            <a:r>
              <a:rPr lang="en-CA" sz="2400" dirty="0"/>
              <a:t>Mapping of 50 organisations </a:t>
            </a:r>
            <a:r>
              <a:rPr lang="en-GB" sz="2400" dirty="0"/>
              <a:t>that specialise in KM surrounding SDG 6 and those for other associated SDGs</a:t>
            </a:r>
          </a:p>
          <a:p>
            <a:pPr lvl="1">
              <a:buFont typeface="Wingdings" panose="05000000000000000000" pitchFamily="2" charset="2"/>
              <a:buChar char="§"/>
            </a:pPr>
            <a:r>
              <a:rPr lang="en-CA" sz="2400" dirty="0"/>
              <a:t>SWOT analysis</a:t>
            </a:r>
            <a:endParaRPr lang="en-GB" sz="2000" dirty="0"/>
          </a:p>
          <a:p>
            <a:pPr lvl="1">
              <a:buFont typeface="Wingdings" panose="05000000000000000000" pitchFamily="2" charset="2"/>
              <a:buChar char="§"/>
            </a:pPr>
            <a:r>
              <a:rPr lang="en-US" sz="2400" dirty="0"/>
              <a:t>1</a:t>
            </a:r>
            <a:r>
              <a:rPr lang="en-GB" sz="2400" dirty="0"/>
              <a:t>0 target groups defined (Personas)</a:t>
            </a:r>
            <a:endParaRPr lang="en-GB" sz="2000" dirty="0"/>
          </a:p>
          <a:p>
            <a:pPr lvl="1">
              <a:buFont typeface="Wingdings" panose="05000000000000000000" pitchFamily="2" charset="2"/>
              <a:buChar char="§"/>
            </a:pPr>
            <a:r>
              <a:rPr lang="en-CA" sz="2400" dirty="0"/>
              <a:t>Performance measurement system developed for SuSanA</a:t>
            </a:r>
            <a:endParaRPr lang="en-GB" sz="2000" dirty="0"/>
          </a:p>
          <a:p>
            <a:endParaRPr lang="en-GB" dirty="0"/>
          </a:p>
        </p:txBody>
      </p:sp>
      <p:sp>
        <p:nvSpPr>
          <p:cNvPr id="3" name="Text Placeholder 2">
            <a:extLst>
              <a:ext uri="{FF2B5EF4-FFF2-40B4-BE49-F238E27FC236}">
                <a16:creationId xmlns:a16="http://schemas.microsoft.com/office/drawing/2014/main" xmlns="" id="{BE7DA432-CF1F-499E-A23D-CF75451A360B}"/>
              </a:ext>
            </a:extLst>
          </p:cNvPr>
          <p:cNvSpPr>
            <a:spLocks noGrp="1"/>
          </p:cNvSpPr>
          <p:nvPr>
            <p:ph type="body" sz="quarter" idx="10"/>
          </p:nvPr>
        </p:nvSpPr>
        <p:spPr>
          <a:xfrm>
            <a:off x="1205654" y="116632"/>
            <a:ext cx="7632848" cy="576064"/>
          </a:xfrm>
        </p:spPr>
        <p:txBody>
          <a:bodyPr/>
          <a:lstStyle/>
          <a:p>
            <a:r>
              <a:rPr lang="en-US" dirty="0"/>
              <a:t>Components of the Market Survey</a:t>
            </a:r>
            <a:endParaRPr lang="en-GB" dirty="0"/>
          </a:p>
        </p:txBody>
      </p:sp>
    </p:spTree>
    <p:extLst>
      <p:ext uri="{BB962C8B-B14F-4D97-AF65-F5344CB8AC3E}">
        <p14:creationId xmlns:p14="http://schemas.microsoft.com/office/powerpoint/2010/main" val="2246386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F7A32A6-14C8-4F51-A083-CDA7A252147D}"/>
              </a:ext>
            </a:extLst>
          </p:cNvPr>
          <p:cNvSpPr>
            <a:spLocks noGrp="1"/>
          </p:cNvSpPr>
          <p:nvPr>
            <p:ph type="body" sz="quarter" idx="10"/>
          </p:nvPr>
        </p:nvSpPr>
        <p:spPr>
          <a:xfrm>
            <a:off x="1331640" y="116632"/>
            <a:ext cx="7632848" cy="576064"/>
          </a:xfrm>
        </p:spPr>
        <p:txBody>
          <a:bodyPr/>
          <a:lstStyle/>
          <a:p>
            <a:r>
              <a:rPr lang="en-US" dirty="0"/>
              <a:t>Type of work</a:t>
            </a:r>
            <a:endParaRPr lang="en-GB" dirty="0"/>
          </a:p>
        </p:txBody>
      </p:sp>
      <p:pic>
        <p:nvPicPr>
          <p:cNvPr id="6" name="Picture 5">
            <a:extLst>
              <a:ext uri="{FF2B5EF4-FFF2-40B4-BE49-F238E27FC236}">
                <a16:creationId xmlns:a16="http://schemas.microsoft.com/office/drawing/2014/main" xmlns="" id="{D4E57E16-5383-4BC7-A5A5-AFDF33EACF89}"/>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1484784"/>
            <a:ext cx="8280920" cy="367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0552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98DF687-62D8-4131-8F50-EC748816DD83}"/>
              </a:ext>
            </a:extLst>
          </p:cNvPr>
          <p:cNvSpPr>
            <a:spLocks noGrp="1"/>
          </p:cNvSpPr>
          <p:nvPr>
            <p:ph type="body" sz="quarter" idx="10"/>
          </p:nvPr>
        </p:nvSpPr>
        <p:spPr>
          <a:xfrm>
            <a:off x="1259632" y="116632"/>
            <a:ext cx="7632848" cy="576064"/>
          </a:xfrm>
        </p:spPr>
        <p:txBody>
          <a:bodyPr/>
          <a:lstStyle/>
          <a:p>
            <a:r>
              <a:rPr lang="en-US" dirty="0"/>
              <a:t>Type of organization</a:t>
            </a:r>
            <a:endParaRPr lang="en-GB" dirty="0"/>
          </a:p>
        </p:txBody>
      </p:sp>
      <p:pic>
        <p:nvPicPr>
          <p:cNvPr id="5" name="Picture 4">
            <a:extLst>
              <a:ext uri="{FF2B5EF4-FFF2-40B4-BE49-F238E27FC236}">
                <a16:creationId xmlns:a16="http://schemas.microsoft.com/office/drawing/2014/main" xmlns="" id="{C6183D39-48A2-45A6-AB00-20419C0D6A5F}"/>
              </a:ext>
            </a:extLst>
          </p:cNvPr>
          <p:cNvPicPr/>
          <p:nvPr/>
        </p:nvPicPr>
        <p:blipFill>
          <a:blip r:embed="rId2" cstate="email">
            <a:extLst>
              <a:ext uri="{28A0092B-C50C-407E-A947-70E740481C1C}">
                <a14:useLocalDpi xmlns:a14="http://schemas.microsoft.com/office/drawing/2010/main"/>
              </a:ext>
            </a:extLst>
          </a:blip>
          <a:stretch>
            <a:fillRect/>
          </a:stretch>
        </p:blipFill>
        <p:spPr>
          <a:xfrm>
            <a:off x="1907704" y="1124744"/>
            <a:ext cx="5400600" cy="5084885"/>
          </a:xfrm>
          <a:prstGeom prst="rect">
            <a:avLst/>
          </a:prstGeom>
        </p:spPr>
      </p:pic>
    </p:spTree>
    <p:extLst>
      <p:ext uri="{BB962C8B-B14F-4D97-AF65-F5344CB8AC3E}">
        <p14:creationId xmlns:p14="http://schemas.microsoft.com/office/powerpoint/2010/main" val="2028659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F03C453-440C-4F65-AFCE-B8C76CE281B5}"/>
              </a:ext>
            </a:extLst>
          </p:cNvPr>
          <p:cNvSpPr>
            <a:spLocks noGrp="1"/>
          </p:cNvSpPr>
          <p:nvPr>
            <p:ph type="body" sz="quarter" idx="10"/>
          </p:nvPr>
        </p:nvSpPr>
        <p:spPr>
          <a:xfrm>
            <a:off x="1259632" y="116632"/>
            <a:ext cx="7632848" cy="576064"/>
          </a:xfrm>
        </p:spPr>
        <p:txBody>
          <a:bodyPr/>
          <a:lstStyle/>
          <a:p>
            <a:r>
              <a:rPr lang="en-US" dirty="0"/>
              <a:t>Location of work</a:t>
            </a:r>
            <a:endParaRPr lang="en-GB" dirty="0"/>
          </a:p>
        </p:txBody>
      </p:sp>
      <p:pic>
        <p:nvPicPr>
          <p:cNvPr id="4" name="Picture 3">
            <a:extLst>
              <a:ext uri="{FF2B5EF4-FFF2-40B4-BE49-F238E27FC236}">
                <a16:creationId xmlns:a16="http://schemas.microsoft.com/office/drawing/2014/main" xmlns="" id="{FEA21DA4-2F71-4ED6-A20F-0BB074BAB373}"/>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1772816"/>
            <a:ext cx="8592187" cy="33139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1108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2779936-0731-4658-AE5A-7DFB35C24901}"/>
              </a:ext>
            </a:extLst>
          </p:cNvPr>
          <p:cNvSpPr>
            <a:spLocks noGrp="1"/>
          </p:cNvSpPr>
          <p:nvPr>
            <p:ph type="body" sz="quarter" idx="10"/>
          </p:nvPr>
        </p:nvSpPr>
        <p:spPr>
          <a:xfrm>
            <a:off x="1187624" y="63768"/>
            <a:ext cx="7632848" cy="576064"/>
          </a:xfrm>
        </p:spPr>
        <p:txBody>
          <a:bodyPr/>
          <a:lstStyle/>
          <a:p>
            <a:r>
              <a:rPr lang="en-US" dirty="0"/>
              <a:t>Use and usefulness of SuSanA</a:t>
            </a:r>
            <a:endParaRPr lang="en-GB" dirty="0"/>
          </a:p>
        </p:txBody>
      </p:sp>
      <p:pic>
        <p:nvPicPr>
          <p:cNvPr id="4" name="Picture 3">
            <a:extLst>
              <a:ext uri="{FF2B5EF4-FFF2-40B4-BE49-F238E27FC236}">
                <a16:creationId xmlns:a16="http://schemas.microsoft.com/office/drawing/2014/main" xmlns="" id="{5D93EA7F-E438-4E43-B023-B236BE4944D1}"/>
              </a:ext>
            </a:extLst>
          </p:cNvPr>
          <p:cNvPicPr/>
          <p:nvPr/>
        </p:nvPicPr>
        <p:blipFill>
          <a:blip r:embed="rId2" cstate="email">
            <a:extLst>
              <a:ext uri="{28A0092B-C50C-407E-A947-70E740481C1C}">
                <a14:useLocalDpi xmlns:a14="http://schemas.microsoft.com/office/drawing/2010/main"/>
              </a:ext>
            </a:extLst>
          </a:blip>
          <a:stretch>
            <a:fillRect/>
          </a:stretch>
        </p:blipFill>
        <p:spPr>
          <a:xfrm>
            <a:off x="0" y="908720"/>
            <a:ext cx="9053570" cy="5410244"/>
          </a:xfrm>
          <a:prstGeom prst="rect">
            <a:avLst/>
          </a:prstGeom>
        </p:spPr>
      </p:pic>
    </p:spTree>
    <p:extLst>
      <p:ext uri="{BB962C8B-B14F-4D97-AF65-F5344CB8AC3E}">
        <p14:creationId xmlns:p14="http://schemas.microsoft.com/office/powerpoint/2010/main" val="2749877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A4416E4-F216-4F92-9F12-1C988A41BD6A}"/>
              </a:ext>
            </a:extLst>
          </p:cNvPr>
          <p:cNvSpPr>
            <a:spLocks noGrp="1"/>
          </p:cNvSpPr>
          <p:nvPr>
            <p:ph type="body" sz="quarter" idx="10"/>
          </p:nvPr>
        </p:nvSpPr>
        <p:spPr>
          <a:xfrm>
            <a:off x="1187624" y="52193"/>
            <a:ext cx="7632848" cy="576064"/>
          </a:xfrm>
        </p:spPr>
        <p:txBody>
          <a:bodyPr/>
          <a:lstStyle/>
          <a:p>
            <a:r>
              <a:rPr lang="en-US" dirty="0"/>
              <a:t>How to improve SuSanA</a:t>
            </a:r>
            <a:endParaRPr lang="en-GB" dirty="0"/>
          </a:p>
        </p:txBody>
      </p:sp>
      <p:pic>
        <p:nvPicPr>
          <p:cNvPr id="4" name="Picture 3">
            <a:extLst>
              <a:ext uri="{FF2B5EF4-FFF2-40B4-BE49-F238E27FC236}">
                <a16:creationId xmlns:a16="http://schemas.microsoft.com/office/drawing/2014/main" xmlns="" id="{4C50470D-DDB2-4FE5-83C2-A0D620D1DF76}"/>
              </a:ext>
            </a:extLst>
          </p:cNvPr>
          <p:cNvPicPr/>
          <p:nvPr/>
        </p:nvPicPr>
        <p:blipFill>
          <a:blip r:embed="rId2" cstate="email">
            <a:extLst>
              <a:ext uri="{28A0092B-C50C-407E-A947-70E740481C1C}">
                <a14:useLocalDpi xmlns:a14="http://schemas.microsoft.com/office/drawing/2010/main"/>
              </a:ext>
            </a:extLst>
          </a:blip>
          <a:stretch>
            <a:fillRect/>
          </a:stretch>
        </p:blipFill>
        <p:spPr>
          <a:xfrm>
            <a:off x="0" y="1268759"/>
            <a:ext cx="9165097" cy="4755206"/>
          </a:xfrm>
          <a:prstGeom prst="rect">
            <a:avLst/>
          </a:prstGeom>
        </p:spPr>
      </p:pic>
    </p:spTree>
    <p:extLst>
      <p:ext uri="{BB962C8B-B14F-4D97-AF65-F5344CB8AC3E}">
        <p14:creationId xmlns:p14="http://schemas.microsoft.com/office/powerpoint/2010/main" val="2644902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66A3F6-2CCD-4FB6-BF3F-D5DE8D54C0FF}"/>
              </a:ext>
            </a:extLst>
          </p:cNvPr>
          <p:cNvSpPr>
            <a:spLocks noGrp="1"/>
          </p:cNvSpPr>
          <p:nvPr>
            <p:ph idx="1"/>
          </p:nvPr>
        </p:nvSpPr>
        <p:spPr>
          <a:xfrm>
            <a:off x="107504" y="1124744"/>
            <a:ext cx="8928992" cy="5040560"/>
          </a:xfrm>
        </p:spPr>
        <p:txBody>
          <a:bodyPr/>
          <a:lstStyle/>
          <a:p>
            <a:pPr marL="0" lvl="0" indent="0">
              <a:buNone/>
            </a:pPr>
            <a:r>
              <a:rPr lang="en-US" sz="2800" b="1" dirty="0"/>
              <a:t>SuSanA’s five guiding communications objectives</a:t>
            </a:r>
          </a:p>
          <a:p>
            <a:pPr lvl="0"/>
            <a:r>
              <a:rPr lang="en-GB" sz="2300" b="1" dirty="0"/>
              <a:t>Position</a:t>
            </a:r>
            <a:r>
              <a:rPr lang="en-GB" sz="2300" dirty="0"/>
              <a:t> </a:t>
            </a:r>
            <a:r>
              <a:rPr lang="en-GB" sz="2300" b="1" dirty="0"/>
              <a:t>SuSanA</a:t>
            </a:r>
            <a:r>
              <a:rPr lang="en-GB" sz="2300" dirty="0"/>
              <a:t> within the global sanitation sector </a:t>
            </a:r>
          </a:p>
          <a:p>
            <a:pPr lvl="0"/>
            <a:r>
              <a:rPr lang="en-GB" sz="2300" b="1" dirty="0"/>
              <a:t>Facilitate scaling up </a:t>
            </a:r>
            <a:r>
              <a:rPr lang="en-GB" sz="2300" dirty="0"/>
              <a:t>of sanitation through targeting of a critical mass of larger </a:t>
            </a:r>
            <a:r>
              <a:rPr lang="en-GB" sz="2300" b="1" dirty="0"/>
              <a:t>implementing agencies and national institutions</a:t>
            </a:r>
          </a:p>
          <a:p>
            <a:pPr lvl="0"/>
            <a:r>
              <a:rPr lang="en-GB" sz="2300" dirty="0"/>
              <a:t>Achieve the SDGs through </a:t>
            </a:r>
            <a:r>
              <a:rPr lang="en-GB" sz="2300" b="1" dirty="0"/>
              <a:t>targeting of grassroots </a:t>
            </a:r>
            <a:r>
              <a:rPr lang="en-GB" sz="2300" dirty="0"/>
              <a:t>stakeholders in under-served areas, overcoming language barriers and the digital divide</a:t>
            </a:r>
          </a:p>
          <a:p>
            <a:pPr lvl="1"/>
            <a:r>
              <a:rPr lang="en-GB" sz="2300" dirty="0"/>
              <a:t>Increase the targeted usability and relevance of the content/tools </a:t>
            </a:r>
          </a:p>
          <a:p>
            <a:pPr lvl="0"/>
            <a:r>
              <a:rPr lang="en-GB" sz="2300" dirty="0"/>
              <a:t>Ability to </a:t>
            </a:r>
            <a:r>
              <a:rPr lang="en-GB" sz="2300" b="1" dirty="0"/>
              <a:t>foster collaboration among members</a:t>
            </a:r>
            <a:r>
              <a:rPr lang="en-GB" sz="2300" dirty="0"/>
              <a:t>, who contribute time and knowledge </a:t>
            </a:r>
          </a:p>
          <a:p>
            <a:pPr lvl="0"/>
            <a:r>
              <a:rPr lang="en-GB" sz="2300" b="1" dirty="0"/>
              <a:t>Inspire innovative solutions </a:t>
            </a:r>
            <a:r>
              <a:rPr lang="en-GB" sz="2300" dirty="0"/>
              <a:t>by connecting to new partners and technologies</a:t>
            </a:r>
          </a:p>
          <a:p>
            <a:endParaRPr lang="en-GB" dirty="0"/>
          </a:p>
        </p:txBody>
      </p:sp>
      <p:sp>
        <p:nvSpPr>
          <p:cNvPr id="3" name="Text Placeholder 2">
            <a:extLst>
              <a:ext uri="{FF2B5EF4-FFF2-40B4-BE49-F238E27FC236}">
                <a16:creationId xmlns:a16="http://schemas.microsoft.com/office/drawing/2014/main" xmlns="" id="{864ABD70-0C12-4924-AF16-B7D79792B022}"/>
              </a:ext>
            </a:extLst>
          </p:cNvPr>
          <p:cNvSpPr>
            <a:spLocks noGrp="1"/>
          </p:cNvSpPr>
          <p:nvPr>
            <p:ph type="body" sz="quarter" idx="10"/>
          </p:nvPr>
        </p:nvSpPr>
        <p:spPr>
          <a:xfrm>
            <a:off x="1331640" y="116632"/>
            <a:ext cx="7416824" cy="576064"/>
          </a:xfrm>
        </p:spPr>
        <p:txBody>
          <a:bodyPr/>
          <a:lstStyle/>
          <a:p>
            <a:r>
              <a:rPr lang="en-US" dirty="0"/>
              <a:t>Communications Plan</a:t>
            </a:r>
            <a:endParaRPr lang="en-GB" dirty="0"/>
          </a:p>
        </p:txBody>
      </p:sp>
    </p:spTree>
    <p:extLst>
      <p:ext uri="{BB962C8B-B14F-4D97-AF65-F5344CB8AC3E}">
        <p14:creationId xmlns:p14="http://schemas.microsoft.com/office/powerpoint/2010/main" val="1282890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931345-0AA7-44C7-8929-5A56D653C636}"/>
              </a:ext>
            </a:extLst>
          </p:cNvPr>
          <p:cNvSpPr>
            <a:spLocks noGrp="1"/>
          </p:cNvSpPr>
          <p:nvPr>
            <p:ph idx="1"/>
          </p:nvPr>
        </p:nvSpPr>
        <p:spPr>
          <a:xfrm>
            <a:off x="323528" y="908720"/>
            <a:ext cx="8712968" cy="5328592"/>
          </a:xfrm>
        </p:spPr>
        <p:txBody>
          <a:bodyPr/>
          <a:lstStyle/>
          <a:p>
            <a:pPr lvl="0"/>
            <a:r>
              <a:rPr lang="en-GB" sz="2100" b="1" dirty="0"/>
              <a:t>Working Group engagement </a:t>
            </a:r>
            <a:r>
              <a:rPr lang="en-GB" sz="2100" dirty="0"/>
              <a:t>(including facilitation of webinars, thematic discussion series and project case studies)</a:t>
            </a:r>
          </a:p>
          <a:p>
            <a:pPr lvl="0"/>
            <a:r>
              <a:rPr lang="en-GB" sz="2100" b="1" dirty="0"/>
              <a:t>Curation work </a:t>
            </a:r>
            <a:r>
              <a:rPr lang="en-GB" sz="2100" dirty="0"/>
              <a:t>including projects, reports, meetings, discussion threads, project news</a:t>
            </a:r>
          </a:p>
          <a:p>
            <a:pPr lvl="0"/>
            <a:r>
              <a:rPr lang="en-GB" sz="2100" b="1" dirty="0"/>
              <a:t>in-country activities</a:t>
            </a:r>
            <a:r>
              <a:rPr lang="en-GB" sz="2100" dirty="0"/>
              <a:t>:  face-to-face and online meetings in the Global South</a:t>
            </a:r>
          </a:p>
          <a:p>
            <a:pPr lvl="0"/>
            <a:r>
              <a:rPr lang="en-GB" sz="2100" b="1" dirty="0"/>
              <a:t>implementation of the persona-concept </a:t>
            </a:r>
            <a:r>
              <a:rPr lang="en-GB" sz="2100" dirty="0"/>
              <a:t>on the SuSanA website, and related outreach activities </a:t>
            </a:r>
          </a:p>
          <a:p>
            <a:pPr lvl="0"/>
            <a:r>
              <a:rPr lang="en-GB" sz="2100" b="1" dirty="0"/>
              <a:t>outreach activities </a:t>
            </a:r>
            <a:r>
              <a:rPr lang="en-GB" sz="2100" dirty="0"/>
              <a:t>involving SuSanA partners, private sector and donors </a:t>
            </a:r>
          </a:p>
          <a:p>
            <a:pPr lvl="0"/>
            <a:r>
              <a:rPr lang="en-GB" sz="2100" dirty="0"/>
              <a:t>target group-oriented </a:t>
            </a:r>
            <a:r>
              <a:rPr lang="en-GB" sz="2100" b="1" dirty="0"/>
              <a:t>online activities </a:t>
            </a:r>
            <a:r>
              <a:rPr lang="en-GB" sz="2100" dirty="0"/>
              <a:t>(i.e. Forum moderation, thematic discussions, webinars and Wikipedia work)</a:t>
            </a:r>
          </a:p>
          <a:p>
            <a:pPr lvl="0"/>
            <a:r>
              <a:rPr lang="en-GB" sz="2100" dirty="0"/>
              <a:t>alignment with </a:t>
            </a:r>
            <a:r>
              <a:rPr lang="en-GB" sz="2100" b="1" dirty="0"/>
              <a:t>strategic partners </a:t>
            </a:r>
            <a:r>
              <a:rPr lang="en-GB" sz="2100" dirty="0"/>
              <a:t>eg AfricaSan, SacoSan, LatinoSan, organisations - WSSCC, GWP, IRC, IWA, RWSN, UNESCO-IHE, etc.</a:t>
            </a:r>
          </a:p>
          <a:p>
            <a:pPr lvl="0"/>
            <a:r>
              <a:rPr lang="en-GB" sz="2100" b="1" dirty="0"/>
              <a:t>project management </a:t>
            </a:r>
            <a:r>
              <a:rPr lang="en-GB" sz="2100" dirty="0"/>
              <a:t>and financial steering</a:t>
            </a:r>
          </a:p>
          <a:p>
            <a:r>
              <a:rPr lang="en-GB" dirty="0"/>
              <a:t>project </a:t>
            </a:r>
            <a:r>
              <a:rPr lang="en-GB" b="1" dirty="0"/>
              <a:t>monitoring and evaluation </a:t>
            </a:r>
            <a:r>
              <a:rPr lang="en-GB" dirty="0"/>
              <a:t>using the new KPI system supplied by CAWST as part of the Market Survey work</a:t>
            </a:r>
          </a:p>
          <a:p>
            <a:pPr lvl="0"/>
            <a:endParaRPr lang="en-GB" sz="2100" dirty="0"/>
          </a:p>
          <a:p>
            <a:endParaRPr lang="en-GB" dirty="0"/>
          </a:p>
        </p:txBody>
      </p:sp>
      <p:sp>
        <p:nvSpPr>
          <p:cNvPr id="3" name="Text Placeholder 2">
            <a:extLst>
              <a:ext uri="{FF2B5EF4-FFF2-40B4-BE49-F238E27FC236}">
                <a16:creationId xmlns:a16="http://schemas.microsoft.com/office/drawing/2014/main" xmlns="" id="{EC1CFA08-5095-45D4-B5A2-17F984A681EC}"/>
              </a:ext>
            </a:extLst>
          </p:cNvPr>
          <p:cNvSpPr>
            <a:spLocks noGrp="1"/>
          </p:cNvSpPr>
          <p:nvPr>
            <p:ph type="body" sz="quarter" idx="10"/>
          </p:nvPr>
        </p:nvSpPr>
        <p:spPr>
          <a:xfrm>
            <a:off x="1185174" y="332656"/>
            <a:ext cx="7632848" cy="504056"/>
          </a:xfrm>
        </p:spPr>
        <p:txBody>
          <a:bodyPr/>
          <a:lstStyle/>
          <a:p>
            <a:r>
              <a:rPr lang="en-US" dirty="0"/>
              <a:t> </a:t>
            </a:r>
            <a:r>
              <a:rPr lang="en-GB" dirty="0"/>
              <a:t>Priorities for implementation</a:t>
            </a:r>
          </a:p>
          <a:p>
            <a:endParaRPr lang="en-GB" dirty="0"/>
          </a:p>
        </p:txBody>
      </p:sp>
    </p:spTree>
    <p:extLst>
      <p:ext uri="{BB962C8B-B14F-4D97-AF65-F5344CB8AC3E}">
        <p14:creationId xmlns:p14="http://schemas.microsoft.com/office/powerpoint/2010/main" val="2982214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7F8C6FA-612A-4C5D-8AC3-6D617DC7D5CB}"/>
              </a:ext>
            </a:extLst>
          </p:cNvPr>
          <p:cNvSpPr>
            <a:spLocks noGrp="1"/>
          </p:cNvSpPr>
          <p:nvPr>
            <p:ph idx="1"/>
          </p:nvPr>
        </p:nvSpPr>
        <p:spPr>
          <a:xfrm>
            <a:off x="251520" y="836712"/>
            <a:ext cx="8712968" cy="5877272"/>
          </a:xfrm>
        </p:spPr>
        <p:txBody>
          <a:bodyPr/>
          <a:lstStyle/>
          <a:p>
            <a:r>
              <a:rPr lang="en-GB" sz="2200" dirty="0"/>
              <a:t>larger goal of making an impact on </a:t>
            </a:r>
            <a:r>
              <a:rPr lang="en-GB" sz="2200" b="1" dirty="0"/>
              <a:t>scaling up sanitation </a:t>
            </a:r>
          </a:p>
          <a:p>
            <a:pPr lvl="1"/>
            <a:r>
              <a:rPr lang="en-GB" sz="2000" dirty="0"/>
              <a:t>through increased knowledge management, capacity building, financing and implementation</a:t>
            </a:r>
          </a:p>
          <a:p>
            <a:r>
              <a:rPr lang="en-US" sz="2200" dirty="0"/>
              <a:t>SuSanA and partners need </a:t>
            </a:r>
          </a:p>
          <a:p>
            <a:pPr lvl="1"/>
            <a:r>
              <a:rPr lang="en-US" sz="2000" dirty="0"/>
              <a:t>a sophisticated </a:t>
            </a:r>
            <a:r>
              <a:rPr lang="en-US" sz="2000" b="1" dirty="0"/>
              <a:t>platform</a:t>
            </a:r>
            <a:r>
              <a:rPr lang="en-US" sz="2000" dirty="0"/>
              <a:t> including</a:t>
            </a:r>
          </a:p>
          <a:p>
            <a:pPr lvl="1"/>
            <a:r>
              <a:rPr lang="en-US" sz="2000" dirty="0"/>
              <a:t>more think tank and face to face meetings</a:t>
            </a:r>
          </a:p>
          <a:p>
            <a:pPr lvl="1"/>
            <a:r>
              <a:rPr lang="en-US" sz="2000" dirty="0"/>
              <a:t>more powerful online services with </a:t>
            </a:r>
            <a:r>
              <a:rPr lang="en-US" sz="2000" b="1" dirty="0"/>
              <a:t>member profiles (personas)</a:t>
            </a:r>
            <a:endParaRPr lang="en-US" sz="2000" dirty="0"/>
          </a:p>
          <a:p>
            <a:pPr lvl="1"/>
            <a:r>
              <a:rPr lang="en-US" sz="2000" dirty="0"/>
              <a:t>more sophisticated </a:t>
            </a:r>
            <a:r>
              <a:rPr lang="en-US" sz="2000" b="1" dirty="0"/>
              <a:t>curation profiles </a:t>
            </a:r>
            <a:r>
              <a:rPr lang="en-US" sz="2000" dirty="0"/>
              <a:t>with updated user fingerprints</a:t>
            </a:r>
          </a:p>
          <a:p>
            <a:pPr lvl="1"/>
            <a:r>
              <a:rPr lang="en-US" sz="2000" dirty="0"/>
              <a:t>new functions surrounding </a:t>
            </a:r>
            <a:r>
              <a:rPr lang="en-US" sz="2000" b="1" dirty="0"/>
              <a:t>project development, capacity building, training and implementation, funding mechanisms </a:t>
            </a:r>
            <a:r>
              <a:rPr lang="en-US" sz="2000" dirty="0"/>
              <a:t>(loans, bonds, trust funds, grants, etc.)</a:t>
            </a:r>
          </a:p>
          <a:p>
            <a:r>
              <a:rPr lang="en-US" sz="2200" b="1" dirty="0"/>
              <a:t>Twinning mechanisms </a:t>
            </a:r>
            <a:r>
              <a:rPr lang="en-US" sz="2200" dirty="0"/>
              <a:t>can be developed between currently funded projects/organizations e.g. FSM Toolkit, DASRA, RTI-STEP, SanMark</a:t>
            </a:r>
          </a:p>
          <a:p>
            <a:r>
              <a:rPr lang="en-US" sz="2200" dirty="0"/>
              <a:t>Discussions with Sphaera (</a:t>
            </a:r>
            <a:r>
              <a:rPr lang="en-US" sz="2200" u="sng" dirty="0">
                <a:hlinkClick r:id="rId2"/>
              </a:rPr>
              <a:t>www.sphaera.world</a:t>
            </a:r>
            <a:r>
              <a:rPr lang="en-US" sz="2200" dirty="0"/>
              <a:t>) </a:t>
            </a:r>
            <a:r>
              <a:rPr lang="en-US" sz="2200" b="1" dirty="0"/>
              <a:t>re global marketplace </a:t>
            </a:r>
            <a:r>
              <a:rPr lang="en-US" sz="2200" dirty="0"/>
              <a:t>for the sanitation sector</a:t>
            </a:r>
          </a:p>
        </p:txBody>
      </p:sp>
      <p:sp>
        <p:nvSpPr>
          <p:cNvPr id="3" name="Text Placeholder 2">
            <a:extLst>
              <a:ext uri="{FF2B5EF4-FFF2-40B4-BE49-F238E27FC236}">
                <a16:creationId xmlns:a16="http://schemas.microsoft.com/office/drawing/2014/main" xmlns="" id="{53C38DA3-B38A-4BEB-BEAF-2B6A1D317705}"/>
              </a:ext>
            </a:extLst>
          </p:cNvPr>
          <p:cNvSpPr>
            <a:spLocks noGrp="1"/>
          </p:cNvSpPr>
          <p:nvPr>
            <p:ph type="body" sz="quarter" idx="10"/>
          </p:nvPr>
        </p:nvSpPr>
        <p:spPr>
          <a:xfrm>
            <a:off x="1259632" y="29044"/>
            <a:ext cx="7632848" cy="576064"/>
          </a:xfrm>
        </p:spPr>
        <p:txBody>
          <a:bodyPr/>
          <a:lstStyle/>
          <a:p>
            <a:r>
              <a:rPr lang="en-US" dirty="0"/>
              <a:t> SDG 6 market network</a:t>
            </a:r>
            <a:endParaRPr lang="en-GB" dirty="0"/>
          </a:p>
        </p:txBody>
      </p:sp>
    </p:spTree>
    <p:extLst>
      <p:ext uri="{BB962C8B-B14F-4D97-AF65-F5344CB8AC3E}">
        <p14:creationId xmlns:p14="http://schemas.microsoft.com/office/powerpoint/2010/main" val="1772240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CDD41A5-073D-4229-91BF-C53925DE12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3728" y="0"/>
            <a:ext cx="6704070" cy="6858000"/>
          </a:xfrm>
          <a:prstGeom prst="rect">
            <a:avLst/>
          </a:prstGeom>
        </p:spPr>
      </p:pic>
      <p:sp>
        <p:nvSpPr>
          <p:cNvPr id="6" name="TextBox 5">
            <a:extLst>
              <a:ext uri="{FF2B5EF4-FFF2-40B4-BE49-F238E27FC236}">
                <a16:creationId xmlns:a16="http://schemas.microsoft.com/office/drawing/2014/main" xmlns="" id="{7DCBB53A-FFDD-44C1-8F09-9542C81348D7}"/>
              </a:ext>
            </a:extLst>
          </p:cNvPr>
          <p:cNvSpPr txBox="1"/>
          <p:nvPr/>
        </p:nvSpPr>
        <p:spPr bwMode="auto">
          <a:xfrm>
            <a:off x="31380" y="971436"/>
            <a:ext cx="1888337" cy="1446550"/>
          </a:xfrm>
          <a:prstGeom prst="rect">
            <a:avLst/>
          </a:prstGeom>
          <a:noFill/>
          <a:ln w="9525">
            <a:noFill/>
            <a:miter lim="800000"/>
            <a:headEnd/>
            <a:tailEnd/>
          </a:ln>
        </p:spPr>
        <p:txBody>
          <a:bodyPr vert="horz" wrap="none" lIns="91440" tIns="0" rIns="91440" bIns="0" numCol="1" rtlCol="0" anchor="ctr" anchorCtr="0" compatLnSpc="1">
            <a:prstTxWarp prst="textNoShape">
              <a:avLst/>
            </a:prstTxWarp>
            <a:spAutoFit/>
          </a:bodyPr>
          <a:lstStyle/>
          <a:p>
            <a:pPr eaLnBrk="0" fontAlgn="base" hangingPunct="0">
              <a:spcBef>
                <a:spcPct val="0"/>
              </a:spcBef>
              <a:spcAft>
                <a:spcPct val="0"/>
              </a:spcAft>
            </a:pPr>
            <a:r>
              <a:rPr lang="en-US" sz="2400" dirty="0"/>
              <a:t>Initial </a:t>
            </a:r>
          </a:p>
          <a:p>
            <a:pPr eaLnBrk="0" fontAlgn="base" hangingPunct="0">
              <a:spcBef>
                <a:spcPct val="0"/>
              </a:spcBef>
              <a:spcAft>
                <a:spcPct val="0"/>
              </a:spcAft>
            </a:pPr>
            <a:r>
              <a:rPr lang="en-US" sz="2400" dirty="0"/>
              <a:t>mapping of</a:t>
            </a:r>
          </a:p>
          <a:p>
            <a:pPr eaLnBrk="0" fontAlgn="base" hangingPunct="0">
              <a:spcBef>
                <a:spcPct val="0"/>
              </a:spcBef>
              <a:spcAft>
                <a:spcPct val="0"/>
              </a:spcAft>
            </a:pPr>
            <a:r>
              <a:rPr lang="en-US" sz="2400" dirty="0"/>
              <a:t>SDG6 players</a:t>
            </a:r>
            <a:endParaRPr lang="en-GB" sz="24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kern="0" cap="none" spc="0" normalizeH="0" baseline="0" noProof="0" dirty="0">
              <a:ln>
                <a:noFill/>
              </a:ln>
              <a:solidFill>
                <a:schemeClr val="tx1"/>
              </a:solidFill>
              <a:effectLst/>
              <a:uLnTx/>
              <a:uFillTx/>
              <a:latin typeface="+mj-lt"/>
              <a:ea typeface="MS PGothic" pitchFamily="34" charset="-128"/>
              <a:cs typeface="+mj-cs"/>
            </a:endParaRPr>
          </a:p>
        </p:txBody>
      </p:sp>
    </p:spTree>
    <p:extLst>
      <p:ext uri="{BB962C8B-B14F-4D97-AF65-F5344CB8AC3E}">
        <p14:creationId xmlns:p14="http://schemas.microsoft.com/office/powerpoint/2010/main" val="357191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36712"/>
            <a:ext cx="4536504" cy="5616624"/>
          </a:xfrm>
        </p:spPr>
        <p:txBody>
          <a:bodyPr/>
          <a:lstStyle/>
          <a:p>
            <a:r>
              <a:rPr lang="en-US" sz="2400" dirty="0">
                <a:latin typeface="Calibri" panose="020F0502020204030204" pitchFamily="34" charset="0"/>
                <a:cs typeface="Calibri" panose="020F0502020204030204" pitchFamily="34" charset="0"/>
              </a:rPr>
              <a:t>Completed UX (user experience) study by Bentley Univ on </a:t>
            </a:r>
            <a:r>
              <a:rPr lang="en-US" sz="2400" dirty="0">
                <a:latin typeface="Calibri" panose="020F0502020204030204" pitchFamily="34" charset="0"/>
                <a:cs typeface="Calibri" panose="020F0502020204030204" pitchFamily="34" charset="0"/>
                <a:hlinkClick r:id="rId3"/>
              </a:rPr>
              <a:t>www.susana.org</a:t>
            </a:r>
            <a:r>
              <a:rPr lang="en-US" sz="2400" dirty="0">
                <a:latin typeface="Calibri" panose="020F0502020204030204" pitchFamily="34" charset="0"/>
                <a:cs typeface="Calibri" panose="020F0502020204030204" pitchFamily="34" charset="0"/>
              </a:rPr>
              <a:t> &amp; </a:t>
            </a:r>
            <a:r>
              <a:rPr lang="en-US" sz="2400" dirty="0">
                <a:latin typeface="Calibri" panose="020F0502020204030204" pitchFamily="34" charset="0"/>
                <a:cs typeface="Calibri" panose="020F0502020204030204" pitchFamily="34" charset="0"/>
                <a:hlinkClick r:id="rId4"/>
              </a:rPr>
              <a:t>www.forum.susana.org</a:t>
            </a:r>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Both websites revamped</a:t>
            </a:r>
          </a:p>
          <a:p>
            <a:r>
              <a:rPr lang="en-US" sz="2400" dirty="0">
                <a:latin typeface="Calibri" panose="020F0502020204030204" pitchFamily="34" charset="0"/>
                <a:cs typeface="Calibri" panose="020F0502020204030204" pitchFamily="34" charset="0"/>
              </a:rPr>
              <a:t>Search functions revamped</a:t>
            </a:r>
          </a:p>
          <a:p>
            <a:r>
              <a:rPr lang="en-US" sz="2400" dirty="0">
                <a:latin typeface="Calibri" panose="020F0502020204030204" pitchFamily="34" charset="0"/>
                <a:cs typeface="Calibri" panose="020F0502020204030204" pitchFamily="34" charset="0"/>
              </a:rPr>
              <a:t>Curated content linked to projects &amp; thematic areas increased</a:t>
            </a:r>
          </a:p>
          <a:p>
            <a:r>
              <a:rPr lang="en-US" sz="2400" dirty="0">
                <a:latin typeface="Calibri" panose="020F0502020204030204" pitchFamily="34" charset="0"/>
                <a:cs typeface="Calibri" panose="020F0502020204030204" pitchFamily="34" charset="0"/>
              </a:rPr>
              <a:t>Web analytics being monitored to measure impact</a:t>
            </a:r>
          </a:p>
          <a:p>
            <a:r>
              <a:rPr lang="en-US" sz="2400" dirty="0">
                <a:latin typeface="Calibri" panose="020F0502020204030204" pitchFamily="34" charset="0"/>
                <a:cs typeface="Calibri" panose="020F0502020204030204" pitchFamily="34" charset="0"/>
              </a:rPr>
              <a:t>UX study to be repeated in year 2 to measure impact</a:t>
            </a:r>
          </a:p>
          <a:p>
            <a:r>
              <a:rPr lang="en-US" sz="2400" dirty="0">
                <a:latin typeface="Calibri" panose="020F0502020204030204" pitchFamily="34" charset="0"/>
                <a:cs typeface="Calibri" panose="020F0502020204030204" pitchFamily="34" charset="0"/>
              </a:rPr>
              <a:t>M&amp;E programme with KPIs set up</a:t>
            </a:r>
          </a:p>
        </p:txBody>
      </p:sp>
      <p:sp>
        <p:nvSpPr>
          <p:cNvPr id="3" name="Text Placeholder 2"/>
          <p:cNvSpPr>
            <a:spLocks noGrp="1"/>
          </p:cNvSpPr>
          <p:nvPr>
            <p:ph type="body" sz="quarter" idx="10"/>
          </p:nvPr>
        </p:nvSpPr>
        <p:spPr>
          <a:xfrm>
            <a:off x="1331640" y="188640"/>
            <a:ext cx="7632848" cy="504056"/>
          </a:xfrm>
        </p:spPr>
        <p:txBody>
          <a:bodyPr/>
          <a:lstStyle/>
          <a:p>
            <a:r>
              <a:rPr lang="en-US" sz="2500" dirty="0">
                <a:latin typeface="Calibri" panose="020F0502020204030204" pitchFamily="34" charset="0"/>
                <a:cs typeface="Calibri" panose="020F0502020204030204" pitchFamily="34" charset="0"/>
              </a:rPr>
              <a:t>Deliverables year 1 (cont’d)</a:t>
            </a:r>
            <a:endParaRPr lang="en-US" sz="1200" dirty="0"/>
          </a:p>
        </p:txBody>
      </p:sp>
      <p:pic>
        <p:nvPicPr>
          <p:cNvPr id="5" name="Picture 4">
            <a:extLst>
              <a:ext uri="{FF2B5EF4-FFF2-40B4-BE49-F238E27FC236}">
                <a16:creationId xmlns:a16="http://schemas.microsoft.com/office/drawing/2014/main" xmlns="" id="{C3E7DBEC-E066-4C51-95EE-9945EF044B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5302" y="1340768"/>
            <a:ext cx="4748697" cy="3384376"/>
          </a:xfrm>
          <a:prstGeom prst="rect">
            <a:avLst/>
          </a:prstGeom>
        </p:spPr>
      </p:pic>
    </p:spTree>
    <p:extLst>
      <p:ext uri="{BB962C8B-B14F-4D97-AF65-F5344CB8AC3E}">
        <p14:creationId xmlns:p14="http://schemas.microsoft.com/office/powerpoint/2010/main" val="264973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96752"/>
            <a:ext cx="4392488" cy="4608512"/>
          </a:xfrm>
        </p:spPr>
        <p:txBody>
          <a:bodyPr/>
          <a:lstStyle/>
          <a:p>
            <a:r>
              <a:rPr lang="en-US" sz="2700" b="1" dirty="0">
                <a:latin typeface="Calibri" panose="020F0502020204030204" pitchFamily="34" charset="0"/>
                <a:cs typeface="Calibri" panose="020F0502020204030204" pitchFamily="34" charset="0"/>
              </a:rPr>
              <a:t>Organizational Study 2018</a:t>
            </a:r>
          </a:p>
          <a:p>
            <a:endParaRPr lang="en-US" sz="2700" b="1" dirty="0">
              <a:latin typeface="Calibri" panose="020F0502020204030204" pitchFamily="34" charset="0"/>
              <a:cs typeface="Calibri" panose="020F0502020204030204" pitchFamily="34" charset="0"/>
            </a:endParaRPr>
          </a:p>
          <a:p>
            <a:r>
              <a:rPr lang="en-US" sz="2700" dirty="0">
                <a:latin typeface="Calibri" panose="020F0502020204030204" pitchFamily="34" charset="0"/>
                <a:cs typeface="Calibri" panose="020F0502020204030204" pitchFamily="34" charset="0"/>
              </a:rPr>
              <a:t>Governance structure</a:t>
            </a:r>
          </a:p>
          <a:p>
            <a:r>
              <a:rPr lang="en-US" sz="2700" dirty="0">
                <a:latin typeface="Calibri" panose="020F0502020204030204" pitchFamily="34" charset="0"/>
                <a:cs typeface="Calibri" panose="020F0502020204030204" pitchFamily="34" charset="0"/>
              </a:rPr>
              <a:t>Organization structure</a:t>
            </a:r>
          </a:p>
          <a:p>
            <a:r>
              <a:rPr lang="en-US" sz="2700" dirty="0">
                <a:latin typeface="Calibri" panose="020F0502020204030204" pitchFamily="34" charset="0"/>
                <a:cs typeface="Calibri" panose="020F0502020204030204" pitchFamily="34" charset="0"/>
              </a:rPr>
              <a:t>Decision-making processes</a:t>
            </a:r>
          </a:p>
          <a:p>
            <a:r>
              <a:rPr lang="en-US" sz="2700" dirty="0">
                <a:latin typeface="Calibri" panose="020F0502020204030204" pitchFamily="34" charset="0"/>
                <a:cs typeface="Calibri" panose="020F0502020204030204" pitchFamily="34" charset="0"/>
              </a:rPr>
              <a:t>Financial viability and sustainability</a:t>
            </a:r>
          </a:p>
          <a:p>
            <a:r>
              <a:rPr lang="en-US" sz="2700" dirty="0">
                <a:latin typeface="Calibri" panose="020F0502020204030204" pitchFamily="34" charset="0"/>
                <a:cs typeface="Calibri" panose="020F0502020204030204" pitchFamily="34" charset="0"/>
              </a:rPr>
              <a:t>Secretariat’s capacity </a:t>
            </a:r>
          </a:p>
        </p:txBody>
      </p:sp>
      <p:sp>
        <p:nvSpPr>
          <p:cNvPr id="3" name="Text Placeholder 2"/>
          <p:cNvSpPr>
            <a:spLocks noGrp="1"/>
          </p:cNvSpPr>
          <p:nvPr>
            <p:ph type="body" sz="quarter" idx="10"/>
          </p:nvPr>
        </p:nvSpPr>
        <p:spPr>
          <a:xfrm>
            <a:off x="1259632" y="188640"/>
            <a:ext cx="7632848" cy="576064"/>
          </a:xfrm>
        </p:spPr>
        <p:txBody>
          <a:bodyPr/>
          <a:lstStyle/>
          <a:p>
            <a:r>
              <a:rPr lang="en-US" dirty="0">
                <a:latin typeface="Calibri" panose="020F0502020204030204" pitchFamily="34" charset="0"/>
                <a:cs typeface="Calibri" panose="020F0502020204030204" pitchFamily="34" charset="0"/>
              </a:rPr>
              <a:t>A strengthened SuSanA</a:t>
            </a:r>
          </a:p>
          <a:p>
            <a:endParaRPr lang="en-US" sz="1200" dirty="0"/>
          </a:p>
        </p:txBody>
      </p:sp>
      <p:pic>
        <p:nvPicPr>
          <p:cNvPr id="5" name="Picture 4">
            <a:extLst>
              <a:ext uri="{FF2B5EF4-FFF2-40B4-BE49-F238E27FC236}">
                <a16:creationId xmlns:a16="http://schemas.microsoft.com/office/drawing/2014/main" xmlns="" id="{50E9AE37-CF93-4ACD-8873-A165E05B0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1844824"/>
            <a:ext cx="4619228" cy="3464421"/>
          </a:xfrm>
          <a:prstGeom prst="rect">
            <a:avLst/>
          </a:prstGeom>
        </p:spPr>
      </p:pic>
    </p:spTree>
    <p:extLst>
      <p:ext uri="{BB962C8B-B14F-4D97-AF65-F5344CB8AC3E}">
        <p14:creationId xmlns:p14="http://schemas.microsoft.com/office/powerpoint/2010/main" val="92938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3068960"/>
            <a:ext cx="6007946" cy="2938754"/>
          </a:xfrm>
        </p:spPr>
        <p:txBody>
          <a:bodyPr/>
          <a:lstStyle/>
          <a:p>
            <a:pPr marL="0" indent="0">
              <a:buNone/>
            </a:pPr>
            <a:r>
              <a:rPr lang="en-US" sz="2700" dirty="0">
                <a:latin typeface="Calibri" panose="020F0502020204030204" pitchFamily="34" charset="0"/>
                <a:cs typeface="Calibri" panose="020F0502020204030204" pitchFamily="34" charset="0"/>
              </a:rPr>
              <a:t>a.  What problems are we trying to solve?</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b.  What have we done to solve them?</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c.  What did we learn thus far?</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d.  How does this inform the situation?</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e.  What is our statement going forward?</a:t>
            </a:r>
          </a:p>
        </p:txBody>
      </p:sp>
      <p:sp>
        <p:nvSpPr>
          <p:cNvPr id="3" name="Text Placeholder 2"/>
          <p:cNvSpPr>
            <a:spLocks noGrp="1"/>
          </p:cNvSpPr>
          <p:nvPr>
            <p:ph type="body" sz="quarter" idx="10"/>
          </p:nvPr>
        </p:nvSpPr>
        <p:spPr>
          <a:xfrm>
            <a:off x="1259632" y="116632"/>
            <a:ext cx="7632848" cy="576064"/>
          </a:xfrm>
        </p:spPr>
        <p:txBody>
          <a:bodyPr/>
          <a:lstStyle/>
          <a:p>
            <a:r>
              <a:rPr lang="en-US" dirty="0">
                <a:latin typeface="Calibri" panose="020F0502020204030204" pitchFamily="34" charset="0"/>
                <a:cs typeface="Calibri" panose="020F0502020204030204" pitchFamily="34" charset="0"/>
              </a:rPr>
              <a:t>The View from the Helicopter</a:t>
            </a:r>
          </a:p>
        </p:txBody>
      </p:sp>
      <p:graphicFrame>
        <p:nvGraphicFramePr>
          <p:cNvPr id="4" name="Object 4"/>
          <p:cNvGraphicFramePr>
            <a:graphicFrameLocks noChangeAspect="1"/>
          </p:cNvGraphicFramePr>
          <p:nvPr>
            <p:extLst>
              <p:ext uri="{D42A27DB-BD31-4B8C-83A1-F6EECF244321}">
                <p14:modId xmlns:p14="http://schemas.microsoft.com/office/powerpoint/2010/main" val="2181809230"/>
              </p:ext>
            </p:extLst>
          </p:nvPr>
        </p:nvGraphicFramePr>
        <p:xfrm>
          <a:off x="6259466" y="1052736"/>
          <a:ext cx="2432270" cy="2304256"/>
        </p:xfrm>
        <a:graphic>
          <a:graphicData uri="http://schemas.openxmlformats.org/presentationml/2006/ole">
            <mc:AlternateContent xmlns:mc="http://schemas.openxmlformats.org/markup-compatibility/2006">
              <mc:Choice xmlns:v="urn:schemas-microsoft-com:vml" Requires="v">
                <p:oleObj spid="_x0000_s3131" name="Clip" r:id="rId4" imgW="3816000" imgH="3468960" progId="MS_ClipArt_Gallery.5">
                  <p:embed/>
                </p:oleObj>
              </mc:Choice>
              <mc:Fallback>
                <p:oleObj name="Clip" r:id="rId4" imgW="3816000" imgH="346896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466" y="1052736"/>
                        <a:ext cx="2432270" cy="230425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8090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08720"/>
            <a:ext cx="3888431" cy="5256584"/>
          </a:xfrm>
        </p:spPr>
        <p:txBody>
          <a:bodyPr/>
          <a:lstStyle/>
          <a:p>
            <a:r>
              <a:rPr lang="en-US" sz="2400" dirty="0">
                <a:latin typeface="Calibri" panose="020F0502020204030204" pitchFamily="34" charset="0"/>
                <a:cs typeface="Calibri" panose="020F0502020204030204" pitchFamily="34" charset="0"/>
              </a:rPr>
              <a:t>2.5 billion lack basic sanitation (1 billion of these are open defecators)</a:t>
            </a:r>
          </a:p>
          <a:p>
            <a:r>
              <a:rPr lang="en-US" sz="2400" dirty="0">
                <a:latin typeface="Calibri" panose="020F0502020204030204" pitchFamily="34" charset="0"/>
                <a:cs typeface="Calibri" panose="020F0502020204030204" pitchFamily="34" charset="0"/>
              </a:rPr>
              <a:t>an additional 2 billion lack safe sanitation services</a:t>
            </a:r>
          </a:p>
          <a:p>
            <a:pPr marL="0" indent="0">
              <a:buNone/>
            </a:pPr>
            <a:endParaRPr lang="en-US" sz="1000"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More specifically related to the BMGF project</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KM challenge of the sector </a:t>
            </a:r>
          </a:p>
          <a:p>
            <a:r>
              <a:rPr lang="en-US" sz="2400" dirty="0">
                <a:latin typeface="Calibri" panose="020F0502020204030204" pitchFamily="34" charset="0"/>
                <a:cs typeface="Calibri" panose="020F0502020204030204" pitchFamily="34" charset="0"/>
              </a:rPr>
              <a:t>Demand-driven curation of knowledge from the stakeholders is missing in the sector</a:t>
            </a:r>
          </a:p>
          <a:p>
            <a:endParaRPr lang="en-US" sz="1000" dirty="0">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a:p>
        </p:txBody>
      </p:sp>
      <p:sp>
        <p:nvSpPr>
          <p:cNvPr id="3" name="Text Placeholder 2"/>
          <p:cNvSpPr>
            <a:spLocks noGrp="1"/>
          </p:cNvSpPr>
          <p:nvPr>
            <p:ph type="body" sz="quarter" idx="10"/>
          </p:nvPr>
        </p:nvSpPr>
        <p:spPr>
          <a:xfrm>
            <a:off x="1331640" y="116632"/>
            <a:ext cx="7632848" cy="576064"/>
          </a:xfrm>
        </p:spPr>
        <p:txBody>
          <a:bodyPr/>
          <a:lstStyle/>
          <a:p>
            <a:r>
              <a:rPr lang="en-US" dirty="0">
                <a:latin typeface="Calibri" panose="020F0502020204030204" pitchFamily="34" charset="0"/>
                <a:cs typeface="Calibri" panose="020F0502020204030204" pitchFamily="34" charset="0"/>
              </a:rPr>
              <a:t>What problems are we trying to solve?</a:t>
            </a:r>
          </a:p>
        </p:txBody>
      </p:sp>
      <p:pic>
        <p:nvPicPr>
          <p:cNvPr id="6" name="Picture 5">
            <a:extLst>
              <a:ext uri="{FF2B5EF4-FFF2-40B4-BE49-F238E27FC236}">
                <a16:creationId xmlns:a16="http://schemas.microsoft.com/office/drawing/2014/main" xmlns="" id="{DCE6C4C2-DEB9-4846-B73B-871E09B3C08F}"/>
              </a:ext>
            </a:extLst>
          </p:cNvPr>
          <p:cNvPicPr>
            <a:picLocks noChangeAspect="1"/>
          </p:cNvPicPr>
          <p:nvPr/>
        </p:nvPicPr>
        <p:blipFill>
          <a:blip r:embed="rId3"/>
          <a:stretch>
            <a:fillRect/>
          </a:stretch>
        </p:blipFill>
        <p:spPr>
          <a:xfrm>
            <a:off x="4702201" y="1222437"/>
            <a:ext cx="3695700" cy="4629150"/>
          </a:xfrm>
          <a:prstGeom prst="rect">
            <a:avLst/>
          </a:prstGeom>
        </p:spPr>
      </p:pic>
    </p:spTree>
    <p:extLst>
      <p:ext uri="{BB962C8B-B14F-4D97-AF65-F5344CB8AC3E}">
        <p14:creationId xmlns:p14="http://schemas.microsoft.com/office/powerpoint/2010/main" val="354708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331640" y="116632"/>
            <a:ext cx="7632848" cy="576064"/>
          </a:xfrm>
        </p:spPr>
        <p:txBody>
          <a:bodyPr/>
          <a:lstStyle/>
          <a:p>
            <a:r>
              <a:rPr lang="en-US" dirty="0">
                <a:latin typeface="Calibri" panose="020F0502020204030204" pitchFamily="34" charset="0"/>
                <a:cs typeface="Calibri" panose="020F0502020204030204" pitchFamily="34" charset="0"/>
              </a:rPr>
              <a:t>What have we done to solve it ?</a:t>
            </a:r>
          </a:p>
        </p:txBody>
      </p:sp>
      <p:pic>
        <p:nvPicPr>
          <p:cNvPr id="5" name="Picture 4">
            <a:extLst>
              <a:ext uri="{FF2B5EF4-FFF2-40B4-BE49-F238E27FC236}">
                <a16:creationId xmlns:a16="http://schemas.microsoft.com/office/drawing/2014/main" xmlns="" id="{12957482-CF5B-41DC-A4B0-B54276D106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853692"/>
            <a:ext cx="3816424" cy="2899589"/>
          </a:xfrm>
          <a:prstGeom prst="rect">
            <a:avLst/>
          </a:prstGeom>
        </p:spPr>
      </p:pic>
      <p:pic>
        <p:nvPicPr>
          <p:cNvPr id="6" name="Picture 5">
            <a:extLst>
              <a:ext uri="{FF2B5EF4-FFF2-40B4-BE49-F238E27FC236}">
                <a16:creationId xmlns:a16="http://schemas.microsoft.com/office/drawing/2014/main" xmlns="" id="{8FB22379-212A-409F-A8B7-2E40126796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7664" y="3985648"/>
            <a:ext cx="6201813" cy="2528011"/>
          </a:xfrm>
          <a:prstGeom prst="rect">
            <a:avLst/>
          </a:prstGeom>
        </p:spPr>
      </p:pic>
      <p:pic>
        <p:nvPicPr>
          <p:cNvPr id="7" name="Picture 6">
            <a:extLst>
              <a:ext uri="{FF2B5EF4-FFF2-40B4-BE49-F238E27FC236}">
                <a16:creationId xmlns:a16="http://schemas.microsoft.com/office/drawing/2014/main" xmlns="" id="{5E41BE3C-58BB-4384-9B05-6863856B54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853692"/>
            <a:ext cx="3336612" cy="3140968"/>
          </a:xfrm>
          <a:prstGeom prst="rect">
            <a:avLst/>
          </a:prstGeom>
        </p:spPr>
      </p:pic>
    </p:spTree>
    <p:extLst>
      <p:ext uri="{BB962C8B-B14F-4D97-AF65-F5344CB8AC3E}">
        <p14:creationId xmlns:p14="http://schemas.microsoft.com/office/powerpoint/2010/main" val="155520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331640" y="116632"/>
            <a:ext cx="7632848" cy="576064"/>
          </a:xfrm>
        </p:spPr>
        <p:txBody>
          <a:bodyPr/>
          <a:lstStyle/>
          <a:p>
            <a:r>
              <a:rPr lang="en-US" dirty="0">
                <a:latin typeface="Calibri" panose="020F0502020204030204" pitchFamily="34" charset="0"/>
                <a:cs typeface="Calibri" panose="020F0502020204030204" pitchFamily="34" charset="0"/>
              </a:rPr>
              <a:t>What have we done to solve it ?</a:t>
            </a:r>
          </a:p>
        </p:txBody>
      </p:sp>
      <p:sp>
        <p:nvSpPr>
          <p:cNvPr id="2" name="Rectangle 1">
            <a:extLst>
              <a:ext uri="{FF2B5EF4-FFF2-40B4-BE49-F238E27FC236}">
                <a16:creationId xmlns:a16="http://schemas.microsoft.com/office/drawing/2014/main" xmlns="" id="{F6D006FF-ABE2-447B-855B-F78749F0B2B2}"/>
              </a:ext>
            </a:extLst>
          </p:cNvPr>
          <p:cNvSpPr/>
          <p:nvPr/>
        </p:nvSpPr>
        <p:spPr>
          <a:xfrm>
            <a:off x="31380" y="871884"/>
            <a:ext cx="3888432" cy="4708981"/>
          </a:xfrm>
          <a:prstGeom prst="rect">
            <a:avLst/>
          </a:prstGeom>
        </p:spPr>
        <p:txBody>
          <a:bodyPr wrap="square">
            <a:spAutoFit/>
          </a:bodyPr>
          <a:lstStyle/>
          <a:p>
            <a:pPr marL="457200" indent="-457200">
              <a:buFont typeface="Arial" panose="020B0604020202020204" pitchFamily="34" charset="0"/>
              <a:buChar char="•"/>
            </a:pPr>
            <a:r>
              <a:rPr lang="en-US" sz="3000" dirty="0">
                <a:latin typeface="Calibri" panose="020F0502020204030204" pitchFamily="34" charset="0"/>
                <a:cs typeface="Calibri" panose="020F0502020204030204" pitchFamily="34" charset="0"/>
              </a:rPr>
              <a:t>SuSanA has attracted 9000 sanitation experts &amp; is growing</a:t>
            </a:r>
          </a:p>
          <a:p>
            <a:endParaRPr lang="en-US" sz="3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000" dirty="0">
                <a:latin typeface="Calibri" panose="020F0502020204030204" pitchFamily="34" charset="0"/>
                <a:cs typeface="Calibri" panose="020F0502020204030204" pitchFamily="34" charset="0"/>
              </a:rPr>
              <a:t>How do we leverage that expertise to promote more sustainable sanitation for all?  </a:t>
            </a:r>
          </a:p>
        </p:txBody>
      </p:sp>
      <p:pic>
        <p:nvPicPr>
          <p:cNvPr id="8" name="Picture 7">
            <a:extLst>
              <a:ext uri="{FF2B5EF4-FFF2-40B4-BE49-F238E27FC236}">
                <a16:creationId xmlns:a16="http://schemas.microsoft.com/office/drawing/2014/main" xmlns="" id="{9F750453-CED1-477E-9C58-9AC93F9FA8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9163" y="980728"/>
            <a:ext cx="1997802" cy="3016680"/>
          </a:xfrm>
          <a:prstGeom prst="rect">
            <a:avLst/>
          </a:prstGeom>
        </p:spPr>
      </p:pic>
      <p:pic>
        <p:nvPicPr>
          <p:cNvPr id="9" name="Picture 8">
            <a:extLst>
              <a:ext uri="{FF2B5EF4-FFF2-40B4-BE49-F238E27FC236}">
                <a16:creationId xmlns:a16="http://schemas.microsoft.com/office/drawing/2014/main" xmlns="" id="{E74E6A08-2B85-40DB-9328-A8BABB0865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8831" y="3429000"/>
            <a:ext cx="2485112" cy="2975922"/>
          </a:xfrm>
          <a:prstGeom prst="rect">
            <a:avLst/>
          </a:prstGeom>
        </p:spPr>
      </p:pic>
    </p:spTree>
    <p:extLst>
      <p:ext uri="{BB962C8B-B14F-4D97-AF65-F5344CB8AC3E}">
        <p14:creationId xmlns:p14="http://schemas.microsoft.com/office/powerpoint/2010/main" val="330965935"/>
      </p:ext>
    </p:extLst>
  </p:cSld>
  <p:clrMapOvr>
    <a:masterClrMapping/>
  </p:clrMapOvr>
</p:sld>
</file>

<file path=ppt/theme/theme1.xml><?xml version="1.0" encoding="utf-8"?>
<a:theme xmlns:a="http://schemas.openxmlformats.org/drawingml/2006/main" name="Blank Pre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lnDef>
    <a:txDef>
      <a:spPr bwMode="auto">
        <a:noFill/>
        <a:ln w="9525">
          <a:noFill/>
          <a:miter lim="800000"/>
          <a:headEnd/>
          <a:tailEnd/>
        </a:ln>
      </a:spPr>
      <a:bodyPr vert="horz" wrap="square" lIns="91440" tIns="0" rIns="9144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200" b="1" i="0" u="none" strike="noStrike" kern="0" cap="none" spc="0" normalizeH="0" baseline="0" noProof="0" dirty="0" smtClean="0">
            <a:ln>
              <a:noFill/>
            </a:ln>
            <a:solidFill>
              <a:schemeClr val="tx1"/>
            </a:solidFill>
            <a:effectLst/>
            <a:uLnTx/>
            <a:uFillTx/>
            <a:latin typeface="+mj-lt"/>
            <a:ea typeface="MS PGothic" pitchFamily="34" charset="-128"/>
            <a:cs typeface="+mj-cs"/>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1764</Words>
  <Application>Microsoft Office PowerPoint</Application>
  <PresentationFormat>Bildschirmpräsentation (4:3)</PresentationFormat>
  <Paragraphs>212</Paragraphs>
  <Slides>39</Slides>
  <Notes>14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41" baseType="lpstr">
      <vt:lpstr>Blank Presentation</vt:lpstr>
      <vt:lpstr>Clip</vt:lpstr>
      <vt:lpstr>Arno Rosemarin Simon Okoth Stockholm Environment Institute  PAB Meeting Seattle 23 Oct 2017</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Esther Shaylor October 2017</vt:lpstr>
      <vt:lpstr>How Oxfam has thus far collaborated with SuSanA </vt:lpstr>
      <vt:lpstr>What we have learnt about engagement with Country Programmes</vt:lpstr>
      <vt:lpstr>What we have learnt about engagement with the Emergency WASH sector</vt:lpstr>
      <vt:lpstr>What we have learnt about supporting practitioners priority areas in-country</vt:lpstr>
      <vt:lpstr>Arno Rosemarin PhD Stockholm Environment Institute  PAB Meeting Seattle 23 Oct 2017</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GIZ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Guettner, Friederike GIZ</dc:creator>
  <cp:lastModifiedBy>Elli</cp:lastModifiedBy>
  <cp:revision>262</cp:revision>
  <cp:lastPrinted>2017-01-14T15:37:36Z</cp:lastPrinted>
  <dcterms:created xsi:type="dcterms:W3CDTF">2014-08-18T08:00:40Z</dcterms:created>
  <dcterms:modified xsi:type="dcterms:W3CDTF">2019-05-22T14:03:55Z</dcterms:modified>
</cp:coreProperties>
</file>