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  <p:sldMasterId id="2147483687" r:id="rId2"/>
  </p:sldMasterIdLst>
  <p:notesMasterIdLst>
    <p:notesMasterId r:id="rId10"/>
  </p:notesMasterIdLst>
  <p:sldIdLst>
    <p:sldId id="434" r:id="rId3"/>
    <p:sldId id="435" r:id="rId4"/>
    <p:sldId id="585" r:id="rId5"/>
    <p:sldId id="584" r:id="rId6"/>
    <p:sldId id="444" r:id="rId7"/>
    <p:sldId id="445" r:id="rId8"/>
    <p:sldId id="446" r:id="rId9"/>
  </p:sldIdLst>
  <p:sldSz cx="9144000" cy="6858000" type="screen4x3"/>
  <p:notesSz cx="6781800" cy="9918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uettner, Friederike GIZ" initials="GFG" lastIdx="7" clrIdx="0"/>
  <p:cmAuthor id="1" name="Huber, Magdalena GIZ" initials="HMG" lastIdx="4" clrIdx="1">
    <p:extLst>
      <p:ext uri="{19B8F6BF-5375-455C-9EA6-DF929625EA0E}">
        <p15:presenceInfo xmlns:p15="http://schemas.microsoft.com/office/powerpoint/2012/main" userId="S-1-5-21-3211005450-2565063988-1429816208-16087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25" autoAdjust="0"/>
    <p:restoredTop sz="94660"/>
  </p:normalViewPr>
  <p:slideViewPr>
    <p:cSldViewPr snapToGrid="0">
      <p:cViewPr varScale="1">
        <p:scale>
          <a:sx n="73" d="100"/>
          <a:sy n="73" d="100"/>
        </p:scale>
        <p:origin x="165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Mappe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Mappe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hnei_max2\Desktop\Daten%20Member-Partner%20Overall%20Pr&#228;sentation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44725738396624E-2"/>
          <c:y val="6.9963007748265388E-2"/>
          <c:w val="0.57615987242101074"/>
          <c:h val="0.91860009572770129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6E1-4506-84D2-C311A72ED5C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6E1-4506-84D2-C311A72ED5C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6E1-4506-84D2-C311A72ED5C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26E1-4506-84D2-C311A72ED5C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26E1-4506-84D2-C311A72ED5C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26E1-4506-84D2-C311A72ED5C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Tabelle1!$A$32:$A$37</c:f>
              <c:strCache>
                <c:ptCount val="6"/>
                <c:pt idx="0">
                  <c:v>Asia and Pacific</c:v>
                </c:pt>
                <c:pt idx="1">
                  <c:v>Europe, Caucasus and Central Asia</c:v>
                </c:pt>
                <c:pt idx="2">
                  <c:v>Latin America and Caribbean</c:v>
                </c:pt>
                <c:pt idx="3">
                  <c:v>North America</c:v>
                </c:pt>
                <c:pt idx="4">
                  <c:v>Sub-Saharan Africa</c:v>
                </c:pt>
                <c:pt idx="5">
                  <c:v>West Asia and North Africa</c:v>
                </c:pt>
              </c:strCache>
            </c:strRef>
          </c:cat>
          <c:val>
            <c:numRef>
              <c:f>Tabelle1!$B$32:$B$37</c:f>
              <c:numCache>
                <c:formatCode>General</c:formatCode>
                <c:ptCount val="6"/>
                <c:pt idx="0">
                  <c:v>138</c:v>
                </c:pt>
                <c:pt idx="1">
                  <c:v>91</c:v>
                </c:pt>
                <c:pt idx="2">
                  <c:v>68</c:v>
                </c:pt>
                <c:pt idx="3">
                  <c:v>20</c:v>
                </c:pt>
                <c:pt idx="4">
                  <c:v>123</c:v>
                </c:pt>
                <c:pt idx="5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6E1-4506-84D2-C311A72ED5C7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4068201601382102"/>
          <c:y val="0.11671639153604396"/>
          <c:w val="0.35763022027309882"/>
          <c:h val="0.79179352140853221"/>
        </c:manualLayout>
      </c:layout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748764776837308E-3"/>
          <c:y val="4.4115618720931699E-2"/>
          <c:w val="0.60084132797306511"/>
          <c:h val="0.8582198556007713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1CA-4FDA-A268-F75ADA7065C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F1CA-4FDA-A268-F75ADA7065C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F1CA-4FDA-A268-F75ADA7065C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F1CA-4FDA-A268-F75ADA7065C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F1CA-4FDA-A268-F75ADA7065C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F1CA-4FDA-A268-F75ADA7065C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F1CA-4FDA-A268-F75ADA7065CD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F1CA-4FDA-A268-F75ADA7065C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Tabelle1!$A$23:$A$30</c:f>
              <c:strCache>
                <c:ptCount val="8"/>
                <c:pt idx="0">
                  <c:v>Local NGO </c:v>
                </c:pt>
                <c:pt idx="1">
                  <c:v>International NGO</c:v>
                </c:pt>
                <c:pt idx="2">
                  <c:v>Private Sector</c:v>
                </c:pt>
                <c:pt idx="3">
                  <c:v>Education / Rersearch </c:v>
                </c:pt>
                <c:pt idx="4">
                  <c:v>Network / Association</c:v>
                </c:pt>
                <c:pt idx="5">
                  <c:v>Governmental / State-owned organisation</c:v>
                </c:pt>
                <c:pt idx="6">
                  <c:v>Multilateral organisation</c:v>
                </c:pt>
                <c:pt idx="7">
                  <c:v>Other</c:v>
                </c:pt>
              </c:strCache>
            </c:strRef>
          </c:cat>
          <c:val>
            <c:numRef>
              <c:f>Tabelle1!$B$23:$B$30</c:f>
              <c:numCache>
                <c:formatCode>General</c:formatCode>
                <c:ptCount val="8"/>
                <c:pt idx="0">
                  <c:v>101</c:v>
                </c:pt>
                <c:pt idx="1">
                  <c:v>75</c:v>
                </c:pt>
                <c:pt idx="2">
                  <c:v>73</c:v>
                </c:pt>
                <c:pt idx="3">
                  <c:v>52</c:v>
                </c:pt>
                <c:pt idx="4">
                  <c:v>20</c:v>
                </c:pt>
                <c:pt idx="5">
                  <c:v>15</c:v>
                </c:pt>
                <c:pt idx="6">
                  <c:v>4</c:v>
                </c:pt>
                <c:pt idx="7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F1CA-4FDA-A268-F75ADA7065CD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0854951103980492"/>
          <c:y val="0.1095871857051106"/>
          <c:w val="0.38980691291641595"/>
          <c:h val="0.68691531474668621"/>
        </c:manualLayout>
      </c:layout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372988234628962E-2"/>
          <c:y val="4.8368872254653555E-2"/>
          <c:w val="0.91725979307531613"/>
          <c:h val="0.8095172521448730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Tabelle1!$G$57</c:f>
              <c:strCache>
                <c:ptCount val="1"/>
                <c:pt idx="0">
                  <c:v>number of partner organisations at beginning of year (cumulative)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C13-41F8-99C3-73D84E6154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Tabelle1!$F$58:$F$68</c:f>
              <c:strCach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2015-2017</c:v>
                </c:pt>
                <c:pt idx="9">
                  <c:v>2018</c:v>
                </c:pt>
                <c:pt idx="10">
                  <c:v>2019</c:v>
                </c:pt>
              </c:strCache>
            </c:strRef>
          </c:cat>
          <c:val>
            <c:numRef>
              <c:f>Tabelle1!$G$58:$G$68</c:f>
              <c:numCache>
                <c:formatCode>General</c:formatCode>
                <c:ptCount val="11"/>
                <c:pt idx="0">
                  <c:v>0</c:v>
                </c:pt>
                <c:pt idx="1">
                  <c:v>38</c:v>
                </c:pt>
                <c:pt idx="2">
                  <c:v>90</c:v>
                </c:pt>
                <c:pt idx="3">
                  <c:v>108</c:v>
                </c:pt>
                <c:pt idx="4">
                  <c:v>132</c:v>
                </c:pt>
                <c:pt idx="5">
                  <c:v>170</c:v>
                </c:pt>
                <c:pt idx="6">
                  <c:v>192</c:v>
                </c:pt>
                <c:pt idx="7">
                  <c:v>219</c:v>
                </c:pt>
                <c:pt idx="8">
                  <c:v>232</c:v>
                </c:pt>
                <c:pt idx="9">
                  <c:v>303</c:v>
                </c:pt>
                <c:pt idx="10">
                  <c:v>330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C13-41F8-99C3-73D84E615453}"/>
            </c:ext>
          </c:extLst>
        </c:ser>
        <c:ser>
          <c:idx val="1"/>
          <c:order val="1"/>
          <c:tx>
            <c:strRef>
              <c:f>Tabelle1!$H$57</c:f>
              <c:strCache>
                <c:ptCount val="1"/>
                <c:pt idx="0">
                  <c:v>new partner organisations in given year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Tabelle1!$F$58:$F$68</c:f>
              <c:strCach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2015-2017</c:v>
                </c:pt>
                <c:pt idx="9">
                  <c:v>2018</c:v>
                </c:pt>
                <c:pt idx="10">
                  <c:v>2019</c:v>
                </c:pt>
              </c:strCache>
            </c:strRef>
          </c:cat>
          <c:val>
            <c:numRef>
              <c:f>Tabelle1!$H$58:$H$68</c:f>
              <c:numCache>
                <c:formatCode>General</c:formatCode>
                <c:ptCount val="11"/>
                <c:pt idx="0">
                  <c:v>38</c:v>
                </c:pt>
                <c:pt idx="1">
                  <c:v>52</c:v>
                </c:pt>
                <c:pt idx="2">
                  <c:v>18</c:v>
                </c:pt>
                <c:pt idx="3">
                  <c:v>24</c:v>
                </c:pt>
                <c:pt idx="4">
                  <c:v>38</c:v>
                </c:pt>
                <c:pt idx="5">
                  <c:v>22</c:v>
                </c:pt>
                <c:pt idx="6">
                  <c:v>27</c:v>
                </c:pt>
                <c:pt idx="7">
                  <c:v>13</c:v>
                </c:pt>
                <c:pt idx="8">
                  <c:v>71</c:v>
                </c:pt>
                <c:pt idx="9">
                  <c:v>27</c:v>
                </c:pt>
                <c:pt idx="10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C13-41F8-99C3-73D84E61545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7378144"/>
        <c:axId val="397379456"/>
      </c:barChart>
      <c:catAx>
        <c:axId val="397378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97379456"/>
        <c:crosses val="autoZero"/>
        <c:auto val="1"/>
        <c:lblAlgn val="ctr"/>
        <c:lblOffset val="100"/>
        <c:noMultiLvlLbl val="0"/>
      </c:catAx>
      <c:valAx>
        <c:axId val="397379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97378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175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62B716-D55C-4C1A-8ABB-84FA7DD271DA}" type="datetimeFigureOut">
              <a:rPr lang="en-GB" smtClean="0"/>
              <a:t>16/12/2019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7863" y="4711700"/>
            <a:ext cx="5426075" cy="44624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1813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1750" y="9421813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4857A7-6DD6-46A8-8E3C-BD4094740B6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405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43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en-US" dirty="0" err="1" smtClean="0">
                <a:latin typeface="Arial" pitchFamily="34" charset="0"/>
              </a:rPr>
              <a:t>Number</a:t>
            </a:r>
            <a:r>
              <a:rPr lang="de-DE" altLang="en-US" dirty="0" smtClean="0">
                <a:latin typeface="Arial" pitchFamily="34" charset="0"/>
              </a:rPr>
              <a:t> </a:t>
            </a:r>
            <a:r>
              <a:rPr lang="de-DE" altLang="en-US" dirty="0" err="1" smtClean="0">
                <a:latin typeface="Arial" pitchFamily="34" charset="0"/>
              </a:rPr>
              <a:t>of</a:t>
            </a:r>
            <a:r>
              <a:rPr lang="de-DE" altLang="en-US" dirty="0" smtClean="0">
                <a:latin typeface="Arial" pitchFamily="34" charset="0"/>
              </a:rPr>
              <a:t> </a:t>
            </a:r>
            <a:r>
              <a:rPr lang="de-DE" altLang="en-US" dirty="0" err="1" smtClean="0">
                <a:latin typeface="Arial" pitchFamily="34" charset="0"/>
              </a:rPr>
              <a:t>members</a:t>
            </a:r>
            <a:r>
              <a:rPr lang="de-DE" altLang="en-US" dirty="0" smtClean="0">
                <a:latin typeface="Arial" pitchFamily="34" charset="0"/>
              </a:rPr>
              <a:t> </a:t>
            </a:r>
            <a:r>
              <a:rPr lang="de-DE" altLang="en-US" dirty="0" err="1" smtClean="0">
                <a:latin typeface="Arial" pitchFamily="34" charset="0"/>
              </a:rPr>
              <a:t>and</a:t>
            </a:r>
            <a:r>
              <a:rPr lang="de-DE" altLang="en-US" dirty="0" smtClean="0">
                <a:latin typeface="Arial" pitchFamily="34" charset="0"/>
              </a:rPr>
              <a:t> </a:t>
            </a:r>
            <a:r>
              <a:rPr lang="de-DE" altLang="en-US" dirty="0" err="1" smtClean="0">
                <a:latin typeface="Arial" pitchFamily="34" charset="0"/>
              </a:rPr>
              <a:t>logos</a:t>
            </a:r>
            <a:r>
              <a:rPr lang="de-DE" altLang="en-US" dirty="0" smtClean="0">
                <a:latin typeface="Arial" pitchFamily="34" charset="0"/>
              </a:rPr>
              <a:t> (</a:t>
            </a:r>
            <a:r>
              <a:rPr lang="de-DE" altLang="en-US" dirty="0" err="1" smtClean="0">
                <a:latin typeface="Arial" pitchFamily="34" charset="0"/>
              </a:rPr>
              <a:t>manually</a:t>
            </a:r>
            <a:r>
              <a:rPr lang="de-DE" altLang="en-US" dirty="0" smtClean="0">
                <a:latin typeface="Arial" pitchFamily="34" charset="0"/>
              </a:rPr>
              <a:t>) </a:t>
            </a:r>
            <a:r>
              <a:rPr lang="de-DE" altLang="en-US" dirty="0" err="1" smtClean="0">
                <a:latin typeface="Arial" pitchFamily="34" charset="0"/>
              </a:rPr>
              <a:t>updated</a:t>
            </a:r>
            <a:r>
              <a:rPr lang="de-DE" altLang="en-US" dirty="0" smtClean="0">
                <a:latin typeface="Arial" pitchFamily="34" charset="0"/>
              </a:rPr>
              <a:t> 23 Aug. 2012</a:t>
            </a:r>
            <a:endParaRPr lang="en-GB" altLang="en-US" dirty="0" smtClean="0">
              <a:latin typeface="Arial" pitchFamily="34" charset="0"/>
            </a:endParaRPr>
          </a:p>
          <a:p>
            <a:endParaRPr lang="en-GB" altLang="en-US" dirty="0" smtClean="0">
              <a:latin typeface="Arial" pitchFamily="34" charset="0"/>
            </a:endParaRPr>
          </a:p>
        </p:txBody>
      </p:sp>
      <p:sp>
        <p:nvSpPr>
          <p:cNvPr id="16384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400F9A4-DDBA-469E-9EDC-B4646ECABD2A}" type="slidenum">
              <a:rPr lang="de-DE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2</a:t>
            </a:fld>
            <a:endParaRPr lang="de-DE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Encourage</a:t>
            </a:r>
            <a:r>
              <a:rPr lang="de-DE" dirty="0" smtClean="0"/>
              <a:t> </a:t>
            </a:r>
            <a:r>
              <a:rPr lang="de-DE" dirty="0" err="1" smtClean="0"/>
              <a:t>our</a:t>
            </a:r>
            <a:r>
              <a:rPr lang="de-DE" dirty="0" smtClean="0"/>
              <a:t> </a:t>
            </a:r>
            <a:r>
              <a:rPr lang="de-DE" dirty="0" err="1" smtClean="0"/>
              <a:t>partners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build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database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share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information</a:t>
            </a:r>
            <a:r>
              <a:rPr lang="de-DE" baseline="0" dirty="0" smtClean="0"/>
              <a:t> on </a:t>
            </a:r>
            <a:r>
              <a:rPr lang="de-DE" baseline="0" dirty="0" err="1" smtClean="0"/>
              <a:t>their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experiences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lessons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learnt</a:t>
            </a:r>
            <a:r>
              <a:rPr lang="de-DE" baseline="0" dirty="0" smtClean="0"/>
              <a:t>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4857A7-6DD6-46A8-8E3C-BD4094740B66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6613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Diverse – </a:t>
            </a:r>
            <a:r>
              <a:rPr lang="de-DE" dirty="0" err="1" smtClean="0"/>
              <a:t>encmpasses</a:t>
            </a:r>
            <a:r>
              <a:rPr lang="de-DE" baseline="0" dirty="0" smtClean="0"/>
              <a:t> all </a:t>
            </a:r>
            <a:r>
              <a:rPr lang="de-DE" baseline="0" dirty="0" err="1" smtClean="0"/>
              <a:t>regions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globally</a:t>
            </a:r>
            <a:r>
              <a:rPr lang="de-DE" baseline="0" dirty="0" smtClean="0"/>
              <a:t>. 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4857A7-6DD6-46A8-8E3C-BD4094740B66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66982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DB1AE3B-FFBE-41DA-A2D2-EB0A7708FECF}" type="slidenum">
              <a:rPr lang="de-DE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5</a:t>
            </a:fld>
            <a:endParaRPr lang="de-DE" altLang="en-US">
              <a:solidFill>
                <a:prstClr val="black"/>
              </a:solidFill>
            </a:endParaRPr>
          </a:p>
        </p:txBody>
      </p:sp>
      <p:sp>
        <p:nvSpPr>
          <p:cNvPr id="173059" name="Rectangle 7"/>
          <p:cNvSpPr txBox="1">
            <a:spLocks noGrp="1" noChangeArrowheads="1"/>
          </p:cNvSpPr>
          <p:nvPr/>
        </p:nvSpPr>
        <p:spPr bwMode="auto">
          <a:xfrm>
            <a:off x="3843338" y="9423400"/>
            <a:ext cx="2938462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74" tIns="45437" rIns="90874" bIns="45437" anchor="b"/>
          <a:lstStyle>
            <a:lvl1pPr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177AEF43-7CF1-4D76-8A11-A7A90C0D18B3}" type="slidenum">
              <a:rPr lang="de-DE" altLang="en-US" smtClean="0">
                <a:solidFill>
                  <a:prstClr val="black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de-DE" altLang="en-US" smtClean="0">
              <a:solidFill>
                <a:prstClr val="black"/>
              </a:solidFill>
            </a:endParaRPr>
          </a:p>
        </p:txBody>
      </p:sp>
      <p:sp>
        <p:nvSpPr>
          <p:cNvPr id="1730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6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7AD2040-7841-4E6F-AC26-2BA4D0F92F95}" type="slidenum">
              <a:rPr lang="de-DE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6</a:t>
            </a:fld>
            <a:endParaRPr lang="de-DE" altLang="en-US">
              <a:solidFill>
                <a:prstClr val="black"/>
              </a:solidFill>
            </a:endParaRPr>
          </a:p>
        </p:txBody>
      </p:sp>
      <p:sp>
        <p:nvSpPr>
          <p:cNvPr id="174083" name="Rectangle 7"/>
          <p:cNvSpPr txBox="1">
            <a:spLocks noGrp="1" noChangeArrowheads="1"/>
          </p:cNvSpPr>
          <p:nvPr/>
        </p:nvSpPr>
        <p:spPr bwMode="auto">
          <a:xfrm>
            <a:off x="3843338" y="9423400"/>
            <a:ext cx="2938462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74" tIns="45437" rIns="90874" bIns="45437" anchor="b"/>
          <a:lstStyle>
            <a:lvl1pPr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EA22F3BD-47F6-4E5A-B570-8D9BE9F84DF2}" type="slidenum">
              <a:rPr lang="de-DE" altLang="en-US" smtClean="0">
                <a:solidFill>
                  <a:prstClr val="black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de-DE" altLang="en-US" smtClean="0">
              <a:solidFill>
                <a:prstClr val="black"/>
              </a:solidFill>
            </a:endParaRPr>
          </a:p>
        </p:txBody>
      </p:sp>
      <p:sp>
        <p:nvSpPr>
          <p:cNvPr id="1740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AC896AC-D8F3-44C6-B11E-92E07E7EF25F}" type="slidenum">
              <a:rPr lang="de-DE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7</a:t>
            </a:fld>
            <a:endParaRPr lang="de-DE" altLang="en-US">
              <a:solidFill>
                <a:prstClr val="black"/>
              </a:solidFill>
            </a:endParaRPr>
          </a:p>
        </p:txBody>
      </p:sp>
      <p:sp>
        <p:nvSpPr>
          <p:cNvPr id="175107" name="Rectangle 7"/>
          <p:cNvSpPr txBox="1">
            <a:spLocks noGrp="1" noChangeArrowheads="1"/>
          </p:cNvSpPr>
          <p:nvPr/>
        </p:nvSpPr>
        <p:spPr bwMode="auto">
          <a:xfrm>
            <a:off x="3843338" y="9423400"/>
            <a:ext cx="2938462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74" tIns="45437" rIns="90874" bIns="45437" anchor="b"/>
          <a:lstStyle>
            <a:lvl1pPr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C7DA4715-ECA3-4382-A7D9-F93C6E7554CC}" type="slidenum">
              <a:rPr lang="de-DE" altLang="en-US" smtClean="0">
                <a:solidFill>
                  <a:prstClr val="black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de-DE" altLang="en-US" smtClean="0">
              <a:solidFill>
                <a:prstClr val="black"/>
              </a:solidFill>
            </a:endParaRPr>
          </a:p>
        </p:txBody>
      </p:sp>
      <p:sp>
        <p:nvSpPr>
          <p:cNvPr id="1751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itchFamily="34" charset="0"/>
              </a:rPr>
              <a:t>Updated 04.06.2014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7926" y="655161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90055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5" name="Title Placeholder 2"/>
          <p:cNvSpPr>
            <a:spLocks noGrp="1"/>
          </p:cNvSpPr>
          <p:nvPr>
            <p:ph type="title"/>
          </p:nvPr>
        </p:nvSpPr>
        <p:spPr>
          <a:xfrm>
            <a:off x="323528" y="908720"/>
            <a:ext cx="8229600" cy="864096"/>
          </a:xfrm>
          <a:prstGeom prst="rect">
            <a:avLst/>
          </a:prstGeom>
        </p:spPr>
        <p:txBody>
          <a:bodyPr lIns="91440" tIns="45720" rIns="91440" bIns="45720" rtlCol="0">
            <a:normAutofit/>
          </a:bodyPr>
          <a:lstStyle/>
          <a:p>
            <a:r>
              <a:rPr lang="fr-CH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351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5" name="Title Placeholder 2"/>
          <p:cNvSpPr>
            <a:spLocks noGrp="1"/>
          </p:cNvSpPr>
          <p:nvPr>
            <p:ph type="title"/>
          </p:nvPr>
        </p:nvSpPr>
        <p:spPr>
          <a:xfrm>
            <a:off x="323528" y="908720"/>
            <a:ext cx="8229600" cy="864096"/>
          </a:xfrm>
          <a:prstGeom prst="rect">
            <a:avLst/>
          </a:prstGeom>
        </p:spPr>
        <p:txBody>
          <a:bodyPr lIns="91440" tIns="45720" rIns="91440" bIns="45720" rtlCol="0">
            <a:normAutofit/>
          </a:bodyPr>
          <a:lstStyle/>
          <a:p>
            <a:r>
              <a:rPr lang="fr-CH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7604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8152477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7926" y="655161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3394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9E5926-35E2-49ED-A9E2-234739C03F3A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69656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Transition Slid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228600" y="2875002"/>
            <a:ext cx="6400800" cy="55399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228600" marR="0" lvl="0" indent="-228600" algn="l" rtl="0">
              <a:spcBef>
                <a:spcPts val="0"/>
              </a:spcBef>
              <a:spcAft>
                <a:spcPts val="0"/>
              </a:spcAft>
              <a:buNone/>
              <a:defRPr sz="3800" b="0" i="0" u="none" strike="noStrike" cap="none">
                <a:solidFill>
                  <a:srgbClr val="33669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28600" marR="0" lvl="1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28600" marR="0" lvl="2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28600" marR="0" lvl="3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" marR="0" lvl="4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685800" marR="0" lvl="5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143000" marR="0" lvl="6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600200" marR="0" lvl="7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57400" marR="0" lvl="8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32663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7926" y="655161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13921480-5A65-4983-84A9-E295889DD319}" type="datetimeFigureOut">
              <a:rPr lang="en-GB" smtClean="0">
                <a:solidFill>
                  <a:prstClr val="black"/>
                </a:solidFill>
              </a:rPr>
              <a:pPr/>
              <a:t>16/12/2019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663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7926" y="655161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13921480-5A65-4983-84A9-E295889DD319}" type="datetimeFigureOut">
              <a:rPr lang="en-GB" smtClean="0">
                <a:solidFill>
                  <a:prstClr val="black"/>
                </a:solidFill>
              </a:rPr>
              <a:pPr/>
              <a:t>16/12/2019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562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9E5926-35E2-49ED-A9E2-234739C03F3A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72152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0196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9E5926-35E2-49ED-A9E2-234739C03F3A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999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7"/>
          <p:cNvGrpSpPr>
            <a:grpSpLocks/>
          </p:cNvGrpSpPr>
          <p:nvPr userDrawn="1"/>
        </p:nvGrpSpPr>
        <p:grpSpPr bwMode="auto">
          <a:xfrm>
            <a:off x="0" y="2844800"/>
            <a:ext cx="9144000" cy="1657350"/>
            <a:chOff x="0" y="3497626"/>
            <a:chExt cx="9144000" cy="1656184"/>
          </a:xfrm>
        </p:grpSpPr>
        <p:pic>
          <p:nvPicPr>
            <p:cNvPr id="7" name="Picture 75" descr="ppt_title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497626"/>
              <a:ext cx="7020272" cy="1656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75" descr="ppt_title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95528" y="3497626"/>
              <a:ext cx="4248472" cy="1656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Zástupný symbol pro obsah 5"/>
          <p:cNvSpPr>
            <a:spLocks noGrp="1"/>
          </p:cNvSpPr>
          <p:nvPr>
            <p:ph sz="quarter" idx="10"/>
          </p:nvPr>
        </p:nvSpPr>
        <p:spPr>
          <a:xfrm>
            <a:off x="3000364" y="3214686"/>
            <a:ext cx="5357850" cy="914400"/>
          </a:xfrm>
        </p:spPr>
        <p:txBody>
          <a:bodyPr anchor="ctr"/>
          <a:lstStyle>
            <a:lvl1pPr>
              <a:buNone/>
              <a:defRPr/>
            </a:lvl1pPr>
            <a:lvl5pPr marL="228600" indent="-228600" algn="l">
              <a:buNone/>
              <a:defRPr sz="2400" b="1" baseline="0">
                <a:latin typeface="+mj-lt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4" name="Nadpis 13"/>
          <p:cNvSpPr>
            <a:spLocks noGrp="1"/>
          </p:cNvSpPr>
          <p:nvPr>
            <p:ph type="title"/>
          </p:nvPr>
        </p:nvSpPr>
        <p:spPr>
          <a:xfrm>
            <a:off x="3000364" y="4572008"/>
            <a:ext cx="5736700" cy="2143140"/>
          </a:xfrm>
        </p:spPr>
        <p:txBody>
          <a:bodyPr/>
          <a:lstStyle>
            <a:lvl1pPr algn="r">
              <a:defRPr sz="2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9" name="Zástupný symbol pro obsah 18"/>
          <p:cNvSpPr>
            <a:spLocks noGrp="1"/>
          </p:cNvSpPr>
          <p:nvPr>
            <p:ph sz="quarter" idx="12"/>
          </p:nvPr>
        </p:nvSpPr>
        <p:spPr>
          <a:xfrm>
            <a:off x="377176" y="5214950"/>
            <a:ext cx="2194560" cy="571514"/>
          </a:xfrm>
        </p:spPr>
        <p:txBody>
          <a:bodyPr/>
          <a:lstStyle>
            <a:lvl1pPr marL="0" indent="0" algn="ctr">
              <a:buNone/>
              <a:defRPr sz="2000" b="1" u="sng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8574733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15274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4109874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Transition Slid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228600" y="2875002"/>
            <a:ext cx="6400800" cy="55399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228600" marR="0" lvl="0" indent="-228600" algn="l" rtl="0">
              <a:spcBef>
                <a:spcPts val="0"/>
              </a:spcBef>
              <a:spcAft>
                <a:spcPts val="0"/>
              </a:spcAft>
              <a:buNone/>
              <a:defRPr sz="3800" b="0" i="0" u="none" strike="noStrike" cap="none">
                <a:solidFill>
                  <a:srgbClr val="33669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28600" marR="0" lvl="1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28600" marR="0" lvl="2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28600" marR="0" lvl="3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" marR="0" lvl="4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685800" marR="0" lvl="5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143000" marR="0" lvl="6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600200" marR="0" lvl="7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57400" marR="0" lvl="8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66832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7926" y="655161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13921480-5A65-4983-84A9-E295889DD319}" type="datetimeFigureOut">
              <a:rPr lang="en-GB" smtClean="0">
                <a:solidFill>
                  <a:prstClr val="black"/>
                </a:solidFill>
              </a:rPr>
              <a:pPr/>
              <a:t>16/12/2019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799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7926" y="655161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13921480-5A65-4983-84A9-E295889DD319}" type="datetimeFigureOut">
              <a:rPr lang="en-GB" smtClean="0">
                <a:solidFill>
                  <a:prstClr val="black"/>
                </a:solidFill>
              </a:rPr>
              <a:pPr/>
              <a:t>16/12/2019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0483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9E5926-35E2-49ED-A9E2-234739C03F3A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302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2235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4224380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922610"/>
            <a:ext cx="8295258" cy="850206"/>
          </a:xfrm>
        </p:spPr>
        <p:txBody>
          <a:bodyPr/>
          <a:lstStyle>
            <a:lvl1pPr>
              <a:defRPr b="1"/>
            </a:lvl1pPr>
          </a:lstStyle>
          <a:p>
            <a:r>
              <a:rPr lang="fr-CH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72815"/>
            <a:ext cx="8284914" cy="4351759"/>
          </a:xfrm>
        </p:spPr>
        <p:txBody>
          <a:bodyPr/>
          <a:lstStyle>
            <a:lvl1pPr>
              <a:buFont typeface="Arial"/>
              <a:buChar char="•"/>
              <a:defRPr sz="2000"/>
            </a:lvl1pPr>
            <a:lvl2pPr>
              <a:buFont typeface="Arial"/>
              <a:buChar char="•"/>
              <a:defRPr sz="1800"/>
            </a:lvl2pPr>
            <a:lvl3pPr marL="1257300" indent="-342900">
              <a:buFont typeface="Arial"/>
              <a:buChar char="•"/>
              <a:defRPr/>
            </a:lvl3pPr>
          </a:lstStyle>
          <a:p>
            <a:pPr lvl="0"/>
            <a:r>
              <a:rPr lang="fr-CH" dirty="0" smtClean="0"/>
              <a:t>Click to edit Master text styles</a:t>
            </a:r>
          </a:p>
          <a:p>
            <a:pPr lvl="1"/>
            <a:r>
              <a:rPr lang="fr-CH" dirty="0" smtClean="0"/>
              <a:t>Second level</a:t>
            </a:r>
          </a:p>
          <a:p>
            <a:pPr lvl="2"/>
            <a:r>
              <a:rPr lang="fr-CH" dirty="0" smtClean="0"/>
              <a:t>Third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187450" y="116632"/>
            <a:ext cx="6624638" cy="575518"/>
          </a:xfrm>
        </p:spPr>
        <p:txBody>
          <a:bodyPr anchor="ctr"/>
          <a:lstStyle>
            <a:lvl1pPr algn="ctr">
              <a:spcAft>
                <a:spcPts val="0"/>
              </a:spcAft>
              <a:defRPr sz="2400" b="1"/>
            </a:lvl1pPr>
            <a:lvl2pPr algn="ctr">
              <a:defRPr sz="2400"/>
            </a:lvl2pPr>
            <a:lvl3pPr algn="ctr">
              <a:defRPr sz="2400"/>
            </a:lvl3pPr>
            <a:lvl4pPr algn="ctr">
              <a:defRPr sz="2400"/>
            </a:lvl4pPr>
            <a:lvl5pPr algn="ctr">
              <a:defRPr sz="2400"/>
            </a:lvl5pPr>
          </a:lstStyle>
          <a:p>
            <a:pPr lvl="0"/>
            <a:r>
              <a:rPr lang="fr-CH" dirty="0" smtClean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771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microsoft.com/office/2007/relationships/hdphoto" Target="../media/hdphoto1.wdp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9E5926-35E2-49ED-A9E2-234739C03F3A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Abgerundetes Rechteck 6"/>
          <p:cNvSpPr/>
          <p:nvPr userDrawn="1"/>
        </p:nvSpPr>
        <p:spPr bwMode="auto">
          <a:xfrm>
            <a:off x="220675" y="6528093"/>
            <a:ext cx="912676" cy="300519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uf der gleichen Seite des Rechtecks liegende Ecken abrunden 7"/>
          <p:cNvSpPr/>
          <p:nvPr userDrawn="1"/>
        </p:nvSpPr>
        <p:spPr bwMode="auto">
          <a:xfrm rot="5400000" flipV="1">
            <a:off x="5003707" y="2697465"/>
            <a:ext cx="324037" cy="7956552"/>
          </a:xfrm>
          <a:prstGeom prst="round2SameRect">
            <a:avLst/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Auf der gleichen Seite des Rechtecks liegende Ecken abrunden 8"/>
          <p:cNvSpPr/>
          <p:nvPr userDrawn="1"/>
        </p:nvSpPr>
        <p:spPr bwMode="auto">
          <a:xfrm rot="16200000" flipV="1">
            <a:off x="-227931" y="357264"/>
            <a:ext cx="648074" cy="166810"/>
          </a:xfrm>
          <a:prstGeom prst="round2SameRect">
            <a:avLst/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uf der gleichen Seite des Rechtecks liegende Ecken abrunden 9"/>
          <p:cNvSpPr/>
          <p:nvPr userDrawn="1"/>
        </p:nvSpPr>
        <p:spPr bwMode="auto">
          <a:xfrm rot="5400000" flipV="1">
            <a:off x="4841688" y="-3537606"/>
            <a:ext cx="648074" cy="7956550"/>
          </a:xfrm>
          <a:prstGeom prst="round2SameRect">
            <a:avLst>
              <a:gd name="adj1" fmla="val 7349"/>
              <a:gd name="adj2" fmla="val 0"/>
            </a:avLst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2" descr="C:\Users\seoane_ant\NaSa\FSM4 Flyer\susana_logotype_cmyk_print_1200dpi-1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rightnessContrast brigh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301" y="116632"/>
            <a:ext cx="854050" cy="648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Auf der gleichen Seite des Rechtecks liegende Ecken abrunden 11"/>
          <p:cNvSpPr/>
          <p:nvPr userDrawn="1"/>
        </p:nvSpPr>
        <p:spPr bwMode="auto">
          <a:xfrm rot="16200000" flipV="1">
            <a:off x="-67499" y="6597181"/>
            <a:ext cx="324037" cy="166812"/>
          </a:xfrm>
          <a:prstGeom prst="round2SameRect">
            <a:avLst/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3399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57" r:id="rId8"/>
    <p:sldLayoutId id="2147483661" r:id="rId9"/>
    <p:sldLayoutId id="2147483674" r:id="rId10"/>
    <p:sldLayoutId id="2147483675" r:id="rId11"/>
    <p:sldLayoutId id="2147483676" r:id="rId12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9E5926-35E2-49ED-A9E2-234739C03F3A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Abgerundetes Rechteck 6"/>
          <p:cNvSpPr/>
          <p:nvPr userDrawn="1"/>
        </p:nvSpPr>
        <p:spPr bwMode="auto">
          <a:xfrm>
            <a:off x="220675" y="6528093"/>
            <a:ext cx="912676" cy="300519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uf der gleichen Seite des Rechtecks liegende Ecken abrunden 7"/>
          <p:cNvSpPr/>
          <p:nvPr userDrawn="1"/>
        </p:nvSpPr>
        <p:spPr bwMode="auto">
          <a:xfrm rot="5400000" flipV="1">
            <a:off x="5003707" y="2697465"/>
            <a:ext cx="324037" cy="7956552"/>
          </a:xfrm>
          <a:prstGeom prst="round2SameRect">
            <a:avLst/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Auf der gleichen Seite des Rechtecks liegende Ecken abrunden 8"/>
          <p:cNvSpPr/>
          <p:nvPr userDrawn="1"/>
        </p:nvSpPr>
        <p:spPr bwMode="auto">
          <a:xfrm rot="16200000" flipV="1">
            <a:off x="-227931" y="357264"/>
            <a:ext cx="648074" cy="166810"/>
          </a:xfrm>
          <a:prstGeom prst="round2SameRect">
            <a:avLst/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uf der gleichen Seite des Rechtecks liegende Ecken abrunden 9"/>
          <p:cNvSpPr/>
          <p:nvPr userDrawn="1"/>
        </p:nvSpPr>
        <p:spPr bwMode="auto">
          <a:xfrm rot="5400000" flipV="1">
            <a:off x="4841688" y="-3537606"/>
            <a:ext cx="648074" cy="7956550"/>
          </a:xfrm>
          <a:prstGeom prst="round2SameRect">
            <a:avLst>
              <a:gd name="adj1" fmla="val 7349"/>
              <a:gd name="adj2" fmla="val 0"/>
            </a:avLst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2" descr="C:\Users\seoane_ant\NaSa\FSM4 Flyer\susana_logotype_cmyk_print_1200dpi-1.jpg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brigh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301" y="116632"/>
            <a:ext cx="854050" cy="648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Auf der gleichen Seite des Rechtecks liegende Ecken abrunden 11"/>
          <p:cNvSpPr/>
          <p:nvPr userDrawn="1"/>
        </p:nvSpPr>
        <p:spPr bwMode="auto">
          <a:xfrm rot="16200000" flipV="1">
            <a:off x="-67499" y="6597181"/>
            <a:ext cx="324037" cy="166812"/>
          </a:xfrm>
          <a:prstGeom prst="round2SameRect">
            <a:avLst/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4208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susana.org/en/knowledge-hub/resources-and-publications/library/details/1532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 bwMode="auto">
          <a:xfrm>
            <a:off x="1643063" y="1582738"/>
            <a:ext cx="5834062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0" bIns="0" anchor="ctr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800" b="1" kern="0" dirty="0">
                <a:solidFill>
                  <a:prstClr val="black"/>
                </a:solidFill>
              </a:rPr>
              <a:t>5. SuSanA Partner Organisations</a:t>
            </a:r>
          </a:p>
        </p:txBody>
      </p:sp>
      <p:sp>
        <p:nvSpPr>
          <p:cNvPr id="3" name="Textfeld 2"/>
          <p:cNvSpPr txBox="1"/>
          <p:nvPr/>
        </p:nvSpPr>
        <p:spPr bwMode="auto">
          <a:xfrm>
            <a:off x="3416300" y="2124075"/>
            <a:ext cx="22780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0" bIns="0" anchor="ctr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000" b="1" kern="0" dirty="0">
                <a:solidFill>
                  <a:prstClr val="black"/>
                </a:solidFill>
              </a:rPr>
              <a:t>Partner Mapping</a:t>
            </a:r>
          </a:p>
        </p:txBody>
      </p:sp>
    </p:spTree>
    <p:extLst>
      <p:ext uri="{BB962C8B-B14F-4D97-AF65-F5344CB8AC3E}">
        <p14:creationId xmlns:p14="http://schemas.microsoft.com/office/powerpoint/2010/main" val="137145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platzhalter 4"/>
          <p:cNvSpPr>
            <a:spLocks noGrp="1"/>
          </p:cNvSpPr>
          <p:nvPr>
            <p:ph type="body" sz="quarter" idx="10"/>
          </p:nvPr>
        </p:nvSpPr>
        <p:spPr>
          <a:xfrm>
            <a:off x="1187450" y="620713"/>
            <a:ext cx="7632700" cy="576262"/>
          </a:xfrm>
        </p:spPr>
        <p:txBody>
          <a:bodyPr/>
          <a:lstStyle/>
          <a:p>
            <a:pPr>
              <a:buFont typeface="Times" charset="0"/>
              <a:buNone/>
            </a:pPr>
            <a:r>
              <a:rPr lang="en-GB" altLang="en-US" dirty="0" err="1" smtClean="0"/>
              <a:t>SuSanA</a:t>
            </a:r>
            <a:r>
              <a:rPr lang="en-GB" altLang="en-US" dirty="0" smtClean="0"/>
              <a:t> partner organisations</a:t>
            </a:r>
          </a:p>
        </p:txBody>
      </p:sp>
      <p:sp>
        <p:nvSpPr>
          <p:cNvPr id="52229" name="Textfeld 5"/>
          <p:cNvSpPr txBox="1">
            <a:spLocks noChangeArrowheads="1"/>
          </p:cNvSpPr>
          <p:nvPr/>
        </p:nvSpPr>
        <p:spPr bwMode="auto">
          <a:xfrm>
            <a:off x="6923752" y="754988"/>
            <a:ext cx="188865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0" bIns="0" anchor="ctr">
            <a:spAutoFit/>
          </a:bodyPr>
          <a:lstStyle>
            <a:lvl1pPr eaLnBrk="0" hangingPunct="0">
              <a:spcBef>
                <a:spcPts val="300"/>
              </a:spcBef>
              <a:spcAft>
                <a:spcPts val="300"/>
              </a:spcAft>
              <a:buClr>
                <a:schemeClr val="folHlink"/>
              </a:buClr>
              <a:buSzPct val="120000"/>
              <a:buFont typeface="Times" charset="0"/>
              <a:buChar char="•"/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spcAft>
                <a:spcPts val="300"/>
              </a:spcAft>
              <a:buClr>
                <a:schemeClr val="folHlink"/>
              </a:buClr>
              <a:buSzPct val="120000"/>
              <a:buFont typeface="Times" charset="0"/>
              <a:buChar char="•"/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en-US" sz="2000" b="1" dirty="0" smtClean="0">
                <a:solidFill>
                  <a:prstClr val="black"/>
                </a:solidFill>
              </a:rPr>
              <a:t>353 </a:t>
            </a:r>
            <a:r>
              <a:rPr lang="en-GB" altLang="en-US" sz="1200" b="1" dirty="0" smtClean="0">
                <a:solidFill>
                  <a:prstClr val="black"/>
                </a:solidFill>
              </a:rPr>
              <a:t>on October 2019</a:t>
            </a:r>
            <a:endParaRPr lang="en-GB" altLang="en-US" b="1" dirty="0" smtClean="0">
              <a:solidFill>
                <a:prstClr val="black"/>
              </a:solidFill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 rotWithShape="1">
          <a:blip r:embed="rId3"/>
          <a:srcRect l="47411"/>
          <a:stretch/>
        </p:blipFill>
        <p:spPr>
          <a:xfrm rot="16200000">
            <a:off x="477565" y="719411"/>
            <a:ext cx="3594474" cy="4549603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3"/>
          <a:srcRect r="52364"/>
          <a:stretch/>
        </p:blipFill>
        <p:spPr>
          <a:xfrm rot="16200000">
            <a:off x="5136906" y="2620084"/>
            <a:ext cx="3269674" cy="4568851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4752109" y="1196975"/>
            <a:ext cx="428481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Please</a:t>
            </a:r>
            <a:r>
              <a:rPr lang="de-DE" dirty="0" smtClean="0"/>
              <a:t> find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latest</a:t>
            </a:r>
            <a:r>
              <a:rPr lang="de-DE" dirty="0" smtClean="0"/>
              <a:t> SuSanA Partner </a:t>
            </a:r>
          </a:p>
          <a:p>
            <a:r>
              <a:rPr lang="de-DE" dirty="0" smtClean="0"/>
              <a:t>Roll-</a:t>
            </a:r>
            <a:r>
              <a:rPr lang="de-DE" dirty="0" err="1" smtClean="0"/>
              <a:t>Up</a:t>
            </a:r>
            <a:r>
              <a:rPr lang="de-DE" dirty="0" smtClean="0"/>
              <a:t> </a:t>
            </a:r>
            <a:r>
              <a:rPr lang="de-DE" dirty="0" err="1" smtClean="0"/>
              <a:t>here</a:t>
            </a:r>
            <a:r>
              <a:rPr lang="de-DE" dirty="0" smtClean="0"/>
              <a:t>: </a:t>
            </a:r>
            <a:r>
              <a:rPr lang="de-DE" u="sng" dirty="0">
                <a:hlinkClick r:id="rId4"/>
              </a:rPr>
              <a:t>https://www.susana.org/en/knowledge-hub/resources-and-publications/library/details/1532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584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7"/>
          <p:cNvSpPr txBox="1">
            <a:spLocks/>
          </p:cNvSpPr>
          <p:nvPr/>
        </p:nvSpPr>
        <p:spPr>
          <a:xfrm>
            <a:off x="1258888" y="115888"/>
            <a:ext cx="7632700" cy="5762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92D050"/>
              </a:buClr>
              <a:buSzPct val="120000"/>
              <a:buFont typeface="Times" charset="0"/>
              <a:buChar char="•"/>
              <a:defRPr sz="2200">
                <a:solidFill>
                  <a:schemeClr val="tx1"/>
                </a:solidFill>
                <a:latin typeface="+mn-lt"/>
                <a:ea typeface="ＭＳ Ｐゴシック" pitchFamily="34" charset="-128"/>
                <a:cs typeface="MS PGothic"/>
              </a:defRPr>
            </a:lvl1pPr>
            <a:lvl2pPr marL="742950" indent="-285750" algn="l" rtl="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92D050"/>
              </a:buClr>
              <a:buSzPct val="120000"/>
              <a:buFont typeface="Times" charset="0"/>
              <a:buChar char="•"/>
              <a:defRPr>
                <a:solidFill>
                  <a:schemeClr val="tx1"/>
                </a:solidFill>
                <a:latin typeface="+mn-lt"/>
                <a:ea typeface="ＭＳ Ｐゴシック" pitchFamily="34" charset="-128"/>
                <a:cs typeface="MS PGothic"/>
              </a:defRPr>
            </a:lvl2pPr>
            <a:lvl3pPr marL="1143000" indent="-228600" algn="l" rtl="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92D050"/>
              </a:buClr>
              <a:buSzPct val="120000"/>
              <a:buFont typeface="Times" charset="0"/>
              <a:buChar char="•"/>
              <a:defRPr sz="1600">
                <a:solidFill>
                  <a:schemeClr val="tx1"/>
                </a:solidFill>
                <a:latin typeface="+mn-lt"/>
                <a:ea typeface="ＭＳ Ｐゴシック" pitchFamily="34" charset="-128"/>
                <a:cs typeface="MS PGothic"/>
              </a:defRPr>
            </a:lvl3pPr>
            <a:lvl4pPr marL="1600200" indent="-228600" algn="l" rtl="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92D050"/>
              </a:buClr>
              <a:buSzPct val="120000"/>
              <a:buFont typeface="Times" charset="0"/>
              <a:buChar char="•"/>
              <a:defRPr sz="1400">
                <a:solidFill>
                  <a:schemeClr val="tx1"/>
                </a:solidFill>
                <a:latin typeface="+mn-lt"/>
                <a:ea typeface="ＭＳ Ｐゴシック" pitchFamily="34" charset="-128"/>
                <a:cs typeface="MS PGothic"/>
              </a:defRPr>
            </a:lvl4pPr>
            <a:lvl5pPr marL="2057400" indent="-228600" algn="l" rtl="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92D050"/>
              </a:buClr>
              <a:buSzPct val="120000"/>
              <a:buFont typeface="Times" charset="0"/>
              <a:buChar char="•"/>
              <a:defRPr sz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MS PGothic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600" b="1">
                <a:solidFill>
                  <a:srgbClr val="595959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600" b="1">
                <a:solidFill>
                  <a:srgbClr val="595959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600" b="1">
                <a:solidFill>
                  <a:srgbClr val="595959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1600" b="1">
                <a:solidFill>
                  <a:srgbClr val="595959"/>
                </a:solidFill>
                <a:latin typeface="+mn-lt"/>
                <a:ea typeface="+mn-ea"/>
              </a:defRPr>
            </a:lvl9pPr>
          </a:lstStyle>
          <a:p>
            <a:pPr>
              <a:buFont typeface="Times" pitchFamily="1" charset="0"/>
              <a:buNone/>
            </a:pPr>
            <a:r>
              <a:rPr lang="de-DE" altLang="de-DE" b="1" kern="0" dirty="0" smtClean="0"/>
              <a:t>SuSanA Partners – </a:t>
            </a:r>
            <a:r>
              <a:rPr lang="de-DE" altLang="de-DE" b="1" kern="0" dirty="0" err="1" smtClean="0"/>
              <a:t>Our</a:t>
            </a:r>
            <a:r>
              <a:rPr lang="de-DE" altLang="de-DE" b="1" kern="0" dirty="0" smtClean="0"/>
              <a:t> </a:t>
            </a:r>
            <a:r>
              <a:rPr lang="de-DE" altLang="de-DE" b="1" kern="0" dirty="0" err="1" smtClean="0"/>
              <a:t>Strength</a:t>
            </a:r>
            <a:endParaRPr lang="de-DE" altLang="de-DE" b="1" kern="0" dirty="0"/>
          </a:p>
        </p:txBody>
      </p:sp>
      <p:sp>
        <p:nvSpPr>
          <p:cNvPr id="6" name="Rounded Rectangle 3"/>
          <p:cNvSpPr/>
          <p:nvPr/>
        </p:nvSpPr>
        <p:spPr bwMode="auto">
          <a:xfrm>
            <a:off x="251520" y="6597352"/>
            <a:ext cx="864096" cy="19562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800" b="1" dirty="0" err="1" smtClean="0">
                <a:latin typeface="Arial" charset="0"/>
                <a:ea typeface="ＭＳ Ｐゴシック" pitchFamily="34" charset="-128"/>
              </a:rPr>
              <a:t>October</a:t>
            </a:r>
            <a:r>
              <a:rPr kumimoji="0" lang="de-DE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rPr>
              <a:t> 2019</a:t>
            </a:r>
            <a:endParaRPr kumimoji="0" lang="de-DE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2684" y="3198346"/>
            <a:ext cx="3161982" cy="3221194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65286" y="817531"/>
            <a:ext cx="5122607" cy="319862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520" y="1047750"/>
            <a:ext cx="2930545" cy="255241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520" y="3955760"/>
            <a:ext cx="2737180" cy="252702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Flussdiagramm: Prozess 9"/>
          <p:cNvSpPr/>
          <p:nvPr/>
        </p:nvSpPr>
        <p:spPr>
          <a:xfrm>
            <a:off x="2252150" y="2828925"/>
            <a:ext cx="4501075" cy="2228527"/>
          </a:xfrm>
          <a:prstGeom prst="flowChartProcess">
            <a:avLst/>
          </a:prstGeom>
          <a:noFill/>
          <a:ln>
            <a:solidFill>
              <a:srgbClr val="FF0000"/>
            </a:solidFill>
          </a:ln>
          <a:effectLst>
            <a:glow rad="228600">
              <a:srgbClr val="FF00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61675" y="2846061"/>
            <a:ext cx="4497022" cy="2214734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64244" y="4883006"/>
            <a:ext cx="1662356" cy="160481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391129" y="1664444"/>
            <a:ext cx="1942944" cy="341127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044896" y="3735799"/>
            <a:ext cx="1953959" cy="587657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372126" y="4308989"/>
            <a:ext cx="1391254" cy="287846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525705" y="5857740"/>
            <a:ext cx="1651085" cy="489675"/>
          </a:xfrm>
          <a:prstGeom prst="rect">
            <a:avLst/>
          </a:prstGeom>
        </p:spPr>
      </p:pic>
      <p:sp>
        <p:nvSpPr>
          <p:cNvPr id="15" name="Rechteckiger Pfeil 14"/>
          <p:cNvSpPr/>
          <p:nvPr/>
        </p:nvSpPr>
        <p:spPr>
          <a:xfrm rot="5400000">
            <a:off x="5044631" y="4072303"/>
            <a:ext cx="672024" cy="675132"/>
          </a:xfrm>
          <a:prstGeom prst="ben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6" name="Rechteckiger Pfeil 15"/>
          <p:cNvSpPr/>
          <p:nvPr/>
        </p:nvSpPr>
        <p:spPr>
          <a:xfrm rot="5400000">
            <a:off x="6439276" y="2344888"/>
            <a:ext cx="498449" cy="3186123"/>
          </a:xfrm>
          <a:prstGeom prst="bentArrow">
            <a:avLst>
              <a:gd name="adj1" fmla="val 25000"/>
              <a:gd name="adj2" fmla="val 25586"/>
              <a:gd name="adj3" fmla="val 23830"/>
              <a:gd name="adj4" fmla="val 3789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18" name="Gerader Verbinder 17"/>
          <p:cNvCxnSpPr/>
          <p:nvPr/>
        </p:nvCxnSpPr>
        <p:spPr>
          <a:xfrm flipV="1">
            <a:off x="4979805" y="3732456"/>
            <a:ext cx="9525" cy="58915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Pfeil nach rechts 21"/>
          <p:cNvSpPr/>
          <p:nvPr/>
        </p:nvSpPr>
        <p:spPr>
          <a:xfrm rot="18827484">
            <a:off x="4605104" y="2545876"/>
            <a:ext cx="1882398" cy="347146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Pfeil nach rechts 22"/>
          <p:cNvSpPr/>
          <p:nvPr/>
        </p:nvSpPr>
        <p:spPr>
          <a:xfrm rot="6852823">
            <a:off x="2443048" y="4987882"/>
            <a:ext cx="1345385" cy="360470"/>
          </a:xfrm>
          <a:prstGeom prst="rightArrow">
            <a:avLst>
              <a:gd name="adj1" fmla="val 50000"/>
              <a:gd name="adj2" fmla="val 4392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Pfeil nach links 25"/>
          <p:cNvSpPr/>
          <p:nvPr/>
        </p:nvSpPr>
        <p:spPr>
          <a:xfrm rot="3930598">
            <a:off x="2335421" y="2030559"/>
            <a:ext cx="1573090" cy="365389"/>
          </a:xfrm>
          <a:prstGeom prst="lef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Textfeld 29"/>
          <p:cNvSpPr txBox="1"/>
          <p:nvPr/>
        </p:nvSpPr>
        <p:spPr>
          <a:xfrm>
            <a:off x="1450080" y="1104117"/>
            <a:ext cx="1456745" cy="33855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sz="1600" b="1" dirty="0" smtClean="0"/>
              <a:t>Library </a:t>
            </a:r>
            <a:r>
              <a:rPr lang="de-DE" sz="1600" b="1" dirty="0" err="1" smtClean="0"/>
              <a:t>entries</a:t>
            </a:r>
            <a:r>
              <a:rPr lang="de-DE" sz="1600" b="1" dirty="0" smtClean="0"/>
              <a:t> </a:t>
            </a:r>
            <a:endParaRPr lang="de-DE" sz="1600" b="1" dirty="0"/>
          </a:p>
        </p:txBody>
      </p:sp>
    </p:spTree>
    <p:extLst>
      <p:ext uri="{BB962C8B-B14F-4D97-AF65-F5344CB8AC3E}">
        <p14:creationId xmlns:p14="http://schemas.microsoft.com/office/powerpoint/2010/main" val="543047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1259632" y="116632"/>
            <a:ext cx="8424936" cy="576064"/>
          </a:xfrm>
        </p:spPr>
        <p:txBody>
          <a:bodyPr/>
          <a:lstStyle/>
          <a:p>
            <a:r>
              <a:rPr lang="de-DE" dirty="0" smtClean="0"/>
              <a:t>Distribution </a:t>
            </a:r>
            <a:r>
              <a:rPr lang="de-DE" dirty="0" err="1" smtClean="0"/>
              <a:t>of</a:t>
            </a:r>
            <a:r>
              <a:rPr lang="de-DE" dirty="0" smtClean="0"/>
              <a:t> SuSanA </a:t>
            </a:r>
            <a:r>
              <a:rPr lang="de-DE" dirty="0" err="1"/>
              <a:t>p</a:t>
            </a:r>
            <a:r>
              <a:rPr lang="de-DE" dirty="0" err="1" smtClean="0"/>
              <a:t>artners</a:t>
            </a:r>
            <a:r>
              <a:rPr lang="de-DE" dirty="0" smtClean="0"/>
              <a:t> </a:t>
            </a:r>
            <a:r>
              <a:rPr lang="de-DE" dirty="0" err="1" smtClean="0"/>
              <a:t>worldwide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556792"/>
            <a:ext cx="8210550" cy="4705350"/>
          </a:xfrm>
          <a:prstGeom prst="rect">
            <a:avLst/>
          </a:prstGeom>
        </p:spPr>
      </p:pic>
      <p:sp>
        <p:nvSpPr>
          <p:cNvPr id="5" name="Rounded Rectangle 3"/>
          <p:cNvSpPr/>
          <p:nvPr/>
        </p:nvSpPr>
        <p:spPr bwMode="auto">
          <a:xfrm>
            <a:off x="251520" y="6597352"/>
            <a:ext cx="864096" cy="19562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rPr>
              <a:t>August 2018</a:t>
            </a:r>
            <a:endParaRPr kumimoji="0" lang="de-DE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3738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 bwMode="auto">
          <a:xfrm>
            <a:off x="6588125" y="6113740"/>
            <a:ext cx="25558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1200" b="1" kern="0" dirty="0">
                <a:solidFill>
                  <a:prstClr val="black"/>
                </a:solidFill>
              </a:rPr>
              <a:t>Date: 9</a:t>
            </a:r>
            <a:r>
              <a:rPr lang="de-DE" sz="1200" b="1" kern="0" dirty="0" smtClean="0">
                <a:solidFill>
                  <a:prstClr val="black"/>
                </a:solidFill>
              </a:rPr>
              <a:t> </a:t>
            </a:r>
            <a:r>
              <a:rPr lang="de-DE" sz="1200" b="1" kern="0" dirty="0" err="1" smtClean="0">
                <a:solidFill>
                  <a:prstClr val="black"/>
                </a:solidFill>
              </a:rPr>
              <a:t>October</a:t>
            </a:r>
            <a:r>
              <a:rPr lang="de-DE" sz="1200" b="1" kern="0" dirty="0" smtClean="0">
                <a:solidFill>
                  <a:prstClr val="black"/>
                </a:solidFill>
              </a:rPr>
              <a:t> 2019</a:t>
            </a:r>
            <a:endParaRPr lang="de-DE" sz="1200" b="1" kern="0" dirty="0">
              <a:solidFill>
                <a:prstClr val="black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1200" b="1" kern="0" dirty="0">
                <a:solidFill>
                  <a:prstClr val="black"/>
                </a:solidFill>
              </a:rPr>
              <a:t>Source: Excel Sheet SuSanA </a:t>
            </a:r>
            <a:r>
              <a:rPr lang="de-DE" sz="1200" b="1" kern="0" dirty="0" err="1">
                <a:solidFill>
                  <a:prstClr val="black"/>
                </a:solidFill>
              </a:rPr>
              <a:t>partners</a:t>
            </a:r>
            <a:endParaRPr lang="en-GB" sz="1200" b="1" kern="0" dirty="0">
              <a:solidFill>
                <a:prstClr val="black"/>
              </a:solidFill>
            </a:endParaRPr>
          </a:p>
        </p:txBody>
      </p:sp>
      <p:sp>
        <p:nvSpPr>
          <p:cNvPr id="61444" name="Textplatzhalter 6"/>
          <p:cNvSpPr>
            <a:spLocks noGrp="1"/>
          </p:cNvSpPr>
          <p:nvPr>
            <p:ph type="body" sz="quarter" idx="10"/>
          </p:nvPr>
        </p:nvSpPr>
        <p:spPr>
          <a:xfrm>
            <a:off x="1095284" y="765175"/>
            <a:ext cx="7632700" cy="576263"/>
          </a:xfrm>
        </p:spPr>
        <p:txBody>
          <a:bodyPr>
            <a:normAutofit/>
          </a:bodyPr>
          <a:lstStyle/>
          <a:p>
            <a:pPr>
              <a:buFont typeface="Times" charset="0"/>
              <a:buNone/>
            </a:pPr>
            <a:r>
              <a:rPr lang="en-GB" altLang="en-US" dirty="0" smtClean="0"/>
              <a:t>Distribution of SuSanA partners by region*</a:t>
            </a:r>
            <a:endParaRPr lang="de-DE" altLang="en-US" dirty="0" smtClean="0"/>
          </a:p>
        </p:txBody>
      </p:sp>
      <p:sp>
        <p:nvSpPr>
          <p:cNvPr id="3" name="Textfeld 2"/>
          <p:cNvSpPr txBox="1"/>
          <p:nvPr/>
        </p:nvSpPr>
        <p:spPr bwMode="auto">
          <a:xfrm>
            <a:off x="107950" y="6342063"/>
            <a:ext cx="3671888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1200" b="1" kern="0" dirty="0">
                <a:solidFill>
                  <a:prstClr val="black"/>
                </a:solidFill>
              </a:rPr>
              <a:t>*Headquarters</a:t>
            </a:r>
            <a:endParaRPr lang="en-GB" sz="1200" b="1" kern="0" dirty="0">
              <a:solidFill>
                <a:prstClr val="black"/>
              </a:solidFill>
            </a:endParaRPr>
          </a:p>
        </p:txBody>
      </p:sp>
      <p:graphicFrame>
        <p:nvGraphicFramePr>
          <p:cNvPr id="8" name="Diagramm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0327411"/>
              </p:ext>
            </p:extLst>
          </p:nvPr>
        </p:nvGraphicFramePr>
        <p:xfrm>
          <a:off x="827042" y="1253609"/>
          <a:ext cx="7524750" cy="47196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0948301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platzhalter 7"/>
          <p:cNvSpPr>
            <a:spLocks noGrp="1"/>
          </p:cNvSpPr>
          <p:nvPr>
            <p:ph type="body" sz="quarter" idx="10"/>
          </p:nvPr>
        </p:nvSpPr>
        <p:spPr>
          <a:xfrm>
            <a:off x="1109694" y="728403"/>
            <a:ext cx="7632848" cy="576064"/>
          </a:xfrm>
        </p:spPr>
        <p:txBody>
          <a:bodyPr/>
          <a:lstStyle/>
          <a:p>
            <a:pPr>
              <a:buFont typeface="Times" charset="0"/>
              <a:buNone/>
            </a:pPr>
            <a:r>
              <a:rPr lang="en-GB" altLang="en-US" dirty="0" smtClean="0"/>
              <a:t>Distribution of SuSanA partners by category</a:t>
            </a:r>
          </a:p>
        </p:txBody>
      </p:sp>
      <p:sp>
        <p:nvSpPr>
          <p:cNvPr id="62467" name="Rechteck 3"/>
          <p:cNvSpPr>
            <a:spLocks noChangeArrowheads="1"/>
          </p:cNvSpPr>
          <p:nvPr/>
        </p:nvSpPr>
        <p:spPr bwMode="auto">
          <a:xfrm>
            <a:off x="1476375" y="1700213"/>
            <a:ext cx="4535488" cy="3603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300"/>
              </a:spcBef>
              <a:spcAft>
                <a:spcPts val="300"/>
              </a:spcAft>
              <a:buClr>
                <a:schemeClr val="folHlink"/>
              </a:buClr>
              <a:buSzPct val="120000"/>
              <a:buFont typeface="Times" charset="0"/>
              <a:buChar char="•"/>
              <a:defRPr sz="2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spcAft>
                <a:spcPts val="300"/>
              </a:spcAft>
              <a:buClr>
                <a:schemeClr val="folHlink"/>
              </a:buClr>
              <a:buSzPct val="120000"/>
              <a:buFont typeface="Times" charset="0"/>
              <a:buChar char="•"/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99CC00"/>
              </a:buClr>
              <a:buSzPct val="120000"/>
              <a:buFont typeface="Times" charset="0"/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 smtClean="0">
              <a:solidFill>
                <a:prstClr val="black"/>
              </a:solidFill>
            </a:endParaRPr>
          </a:p>
        </p:txBody>
      </p:sp>
      <p:sp>
        <p:nvSpPr>
          <p:cNvPr id="6" name="Textfeld 5"/>
          <p:cNvSpPr txBox="1"/>
          <p:nvPr/>
        </p:nvSpPr>
        <p:spPr bwMode="auto">
          <a:xfrm>
            <a:off x="6683920" y="6152034"/>
            <a:ext cx="25558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1200" b="1" kern="0" dirty="0">
                <a:solidFill>
                  <a:prstClr val="black"/>
                </a:solidFill>
              </a:rPr>
              <a:t>Date: </a:t>
            </a:r>
            <a:r>
              <a:rPr lang="de-DE" sz="1200" b="1" kern="0" dirty="0" smtClean="0">
                <a:solidFill>
                  <a:prstClr val="black"/>
                </a:solidFill>
              </a:rPr>
              <a:t>9 </a:t>
            </a:r>
            <a:r>
              <a:rPr lang="de-DE" sz="1200" b="1" kern="0" dirty="0" err="1" smtClean="0">
                <a:solidFill>
                  <a:prstClr val="black"/>
                </a:solidFill>
              </a:rPr>
              <a:t>October</a:t>
            </a:r>
            <a:r>
              <a:rPr lang="de-DE" sz="1200" b="1" kern="0" dirty="0" smtClean="0">
                <a:solidFill>
                  <a:prstClr val="black"/>
                </a:solidFill>
              </a:rPr>
              <a:t> 2019</a:t>
            </a:r>
            <a:endParaRPr lang="de-DE" sz="1200" b="1" kern="0" dirty="0">
              <a:solidFill>
                <a:prstClr val="black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1200" b="1" kern="0" dirty="0">
                <a:solidFill>
                  <a:prstClr val="black"/>
                </a:solidFill>
              </a:rPr>
              <a:t>Source: Excel Sheet SuSanA </a:t>
            </a:r>
            <a:r>
              <a:rPr lang="de-DE" sz="1200" b="1" kern="0" dirty="0" err="1">
                <a:solidFill>
                  <a:prstClr val="black"/>
                </a:solidFill>
              </a:rPr>
              <a:t>partners</a:t>
            </a:r>
            <a:endParaRPr lang="en-GB" sz="1200" b="1" kern="0" dirty="0">
              <a:solidFill>
                <a:prstClr val="black"/>
              </a:solidFill>
            </a:endParaRPr>
          </a:p>
        </p:txBody>
      </p:sp>
      <p:graphicFrame>
        <p:nvGraphicFramePr>
          <p:cNvPr id="13" name="Diagramm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0118150"/>
              </p:ext>
            </p:extLst>
          </p:nvPr>
        </p:nvGraphicFramePr>
        <p:xfrm>
          <a:off x="1187623" y="1380281"/>
          <a:ext cx="7476989" cy="52346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4535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platzhalter 6"/>
          <p:cNvSpPr>
            <a:spLocks noGrp="1"/>
          </p:cNvSpPr>
          <p:nvPr>
            <p:ph type="body" sz="quarter" idx="10"/>
          </p:nvPr>
        </p:nvSpPr>
        <p:spPr>
          <a:xfrm>
            <a:off x="755650" y="807116"/>
            <a:ext cx="7416800" cy="576263"/>
          </a:xfrm>
          <a:solidFill>
            <a:schemeClr val="bg1"/>
          </a:solidFill>
        </p:spPr>
        <p:txBody>
          <a:bodyPr/>
          <a:lstStyle/>
          <a:p>
            <a:pPr>
              <a:buFont typeface="Times" charset="0"/>
              <a:buNone/>
            </a:pPr>
            <a:r>
              <a:rPr lang="en-GB" altLang="en-US" dirty="0" smtClean="0"/>
              <a:t>Evolution of partner organisations per year</a:t>
            </a:r>
          </a:p>
        </p:txBody>
      </p:sp>
      <p:sp>
        <p:nvSpPr>
          <p:cNvPr id="12" name="Textfeld 11"/>
          <p:cNvSpPr txBox="1"/>
          <p:nvPr/>
        </p:nvSpPr>
        <p:spPr bwMode="auto">
          <a:xfrm>
            <a:off x="6588125" y="6113740"/>
            <a:ext cx="25558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1200" b="1" kern="0" dirty="0">
                <a:solidFill>
                  <a:prstClr val="black"/>
                </a:solidFill>
              </a:rPr>
              <a:t>Date: </a:t>
            </a:r>
            <a:r>
              <a:rPr lang="de-DE" sz="1200" b="1" kern="0" dirty="0" smtClean="0">
                <a:solidFill>
                  <a:prstClr val="black"/>
                </a:solidFill>
              </a:rPr>
              <a:t>25 November 2019</a:t>
            </a:r>
            <a:endParaRPr lang="de-DE" sz="1200" b="1" kern="0" dirty="0">
              <a:solidFill>
                <a:prstClr val="black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1200" b="1" kern="0" dirty="0">
                <a:solidFill>
                  <a:prstClr val="black"/>
                </a:solidFill>
              </a:rPr>
              <a:t>Source: Excel Sheet SuSanA </a:t>
            </a:r>
            <a:r>
              <a:rPr lang="de-DE" sz="1200" b="1" kern="0" dirty="0" err="1">
                <a:solidFill>
                  <a:prstClr val="black"/>
                </a:solidFill>
              </a:rPr>
              <a:t>partners</a:t>
            </a:r>
            <a:endParaRPr lang="en-GB" sz="1200" b="1" kern="0" dirty="0">
              <a:solidFill>
                <a:prstClr val="black"/>
              </a:solidFill>
            </a:endParaRPr>
          </a:p>
        </p:txBody>
      </p:sp>
      <p:graphicFrame>
        <p:nvGraphicFramePr>
          <p:cNvPr id="13" name="Diagramm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7653634"/>
              </p:ext>
            </p:extLst>
          </p:nvPr>
        </p:nvGraphicFramePr>
        <p:xfrm>
          <a:off x="415742" y="1359422"/>
          <a:ext cx="7923762" cy="47543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3142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Bildschirmpräsentation (4:3)</PresentationFormat>
  <Paragraphs>34</Paragraphs>
  <Slides>7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7</vt:i4>
      </vt:variant>
    </vt:vector>
  </HeadingPairs>
  <TitlesOfParts>
    <vt:vector size="16" baseType="lpstr">
      <vt:lpstr>ＭＳ Ｐゴシック</vt:lpstr>
      <vt:lpstr>ＭＳ Ｐゴシック</vt:lpstr>
      <vt:lpstr>Arial</vt:lpstr>
      <vt:lpstr>Calibri</vt:lpstr>
      <vt:lpstr>Calibri Light</vt:lpstr>
      <vt:lpstr>Times</vt:lpstr>
      <vt:lpstr>Wingdings</vt:lpstr>
      <vt:lpstr>Office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Huber, Magdalena GIZ</dc:creator>
  <cp:lastModifiedBy>Dworak, Hans Christian GIZ</cp:lastModifiedBy>
  <cp:revision>127</cp:revision>
  <dcterms:modified xsi:type="dcterms:W3CDTF">2019-12-16T09:21:08Z</dcterms:modified>
</cp:coreProperties>
</file>