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3"/>
  </p:notesMasterIdLst>
  <p:handoutMasterIdLst>
    <p:handoutMasterId r:id="rId14"/>
  </p:handoutMasterIdLst>
  <p:sldIdLst>
    <p:sldId id="574" r:id="rId2"/>
    <p:sldId id="576" r:id="rId3"/>
    <p:sldId id="585" r:id="rId4"/>
    <p:sldId id="575" r:id="rId5"/>
    <p:sldId id="577" r:id="rId6"/>
    <p:sldId id="581" r:id="rId7"/>
    <p:sldId id="582" r:id="rId8"/>
    <p:sldId id="580" r:id="rId9"/>
    <p:sldId id="578" r:id="rId10"/>
    <p:sldId id="579" r:id="rId11"/>
    <p:sldId id="584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91474" autoAdjust="0"/>
  </p:normalViewPr>
  <p:slideViewPr>
    <p:cSldViewPr>
      <p:cViewPr>
        <p:scale>
          <a:sx n="70" d="100"/>
          <a:sy n="70" d="100"/>
        </p:scale>
        <p:origin x="-1458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F2932-5A3F-44E2-BE13-CE5291BC4929}" type="datetimeFigureOut">
              <a:rPr lang="de-DE" smtClean="0"/>
              <a:t>18.02.2017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2F377-625A-4152-943F-B6F10D61CD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024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341" cy="49569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745" y="0"/>
            <a:ext cx="2945341" cy="49569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18/02/2017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2" y="4715471"/>
            <a:ext cx="5438776" cy="4466034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9353"/>
            <a:ext cx="2945341" cy="49569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745" y="9429353"/>
            <a:ext cx="2945341" cy="49569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77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3990" indent="-286150" defTabSz="9077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4600" indent="-228920" defTabSz="9077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2440" indent="-228920" defTabSz="9077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60280" indent="-228920" defTabSz="9077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8120" indent="-228920" defTabSz="9077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5961" indent="-228920" defTabSz="9077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33801" indent="-228920" defTabSz="9077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91641" indent="-228920" defTabSz="9077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0824F7F-E168-4262-82A8-4FBAC8EEEEBD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05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Arne </a:t>
            </a:r>
            <a:r>
              <a:rPr lang="de-DE" dirty="0" err="1" smtClean="0"/>
              <a:t>has</a:t>
            </a:r>
            <a:r>
              <a:rPr lang="de-DE" dirty="0" smtClean="0"/>
              <a:t> a </a:t>
            </a:r>
            <a:r>
              <a:rPr lang="de-DE" dirty="0" err="1" smtClean="0"/>
              <a:t>similar</a:t>
            </a:r>
            <a:r>
              <a:rPr lang="de-DE" dirty="0" smtClean="0"/>
              <a:t> </a:t>
            </a:r>
            <a:r>
              <a:rPr lang="de-DE" dirty="0" err="1" smtClean="0"/>
              <a:t>slide</a:t>
            </a:r>
            <a:r>
              <a:rPr lang="de-DE" dirty="0" smtClean="0"/>
              <a:t>.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refer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Arnes </a:t>
            </a:r>
            <a:r>
              <a:rPr lang="de-DE" baseline="0" dirty="0" err="1" smtClean="0"/>
              <a:t>ppt</a:t>
            </a:r>
            <a:r>
              <a:rPr lang="de-DE" baseline="0" dirty="0" smtClean="0"/>
              <a:t>. Slide title: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will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improve</a:t>
            </a:r>
            <a:r>
              <a:rPr lang="de-DE" baseline="0" dirty="0" smtClean="0"/>
              <a:t>? More </a:t>
            </a:r>
            <a:r>
              <a:rPr lang="de-DE" baseline="0" dirty="0" err="1" smtClean="0"/>
              <a:t>accesible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understand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members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partners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technology</a:t>
            </a:r>
            <a:r>
              <a:rPr lang="de-DE" baseline="0" dirty="0" smtClean="0"/>
              <a:t> mobile </a:t>
            </a:r>
            <a:r>
              <a:rPr lang="de-DE" baseline="0" dirty="0" err="1" smtClean="0"/>
              <a:t>friendly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understanding</a:t>
            </a:r>
            <a:r>
              <a:rPr lang="de-DE" baseline="0" dirty="0" smtClean="0"/>
              <a:t> TDS etc. </a:t>
            </a:r>
            <a:r>
              <a:rPr lang="de-DE" baseline="0" dirty="0" err="1" smtClean="0"/>
              <a:t>Put</a:t>
            </a:r>
            <a:r>
              <a:rPr lang="de-DE" baseline="0" dirty="0" smtClean="0"/>
              <a:t> all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logos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under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SuSanA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umbrella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accross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bottom</a:t>
            </a:r>
            <a:r>
              <a:rPr lang="de-DE" baseline="0" dirty="0" smtClean="0"/>
              <a:t>!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484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Provide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contact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details</a:t>
            </a:r>
            <a:r>
              <a:rPr lang="de-DE" baseline="0" dirty="0" smtClean="0"/>
              <a:t> , </a:t>
            </a:r>
            <a:r>
              <a:rPr lang="de-DE" baseline="0" dirty="0" err="1" smtClean="0"/>
              <a:t>susana</a:t>
            </a:r>
            <a:r>
              <a:rPr lang="de-DE" baseline="0" dirty="0" smtClean="0"/>
              <a:t> email, </a:t>
            </a:r>
            <a:r>
              <a:rPr lang="de-DE" baseline="0" dirty="0" err="1" smtClean="0"/>
              <a:t>doreen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Arnos email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33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matchmaking</a:t>
            </a:r>
            <a:r>
              <a:rPr lang="de-DE" baseline="0" dirty="0" smtClean="0"/>
              <a:t>, (</a:t>
            </a:r>
            <a:r>
              <a:rPr lang="de-DE" baseline="0" dirty="0" err="1" smtClean="0"/>
              <a:t>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group</a:t>
            </a:r>
            <a:r>
              <a:rPr lang="de-DE" baseline="0" dirty="0" smtClean="0"/>
              <a:t> s </a:t>
            </a:r>
            <a:r>
              <a:rPr lang="de-DE" baseline="0" dirty="0" err="1" smtClean="0"/>
              <a:t>looking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grant</a:t>
            </a:r>
            <a:r>
              <a:rPr lang="de-DE" baseline="0" dirty="0" smtClean="0"/>
              <a:t> PAB TOR: The </a:t>
            </a:r>
            <a:r>
              <a:rPr lang="de-DE" baseline="0" dirty="0" err="1" smtClean="0"/>
              <a:t>perspectives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written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platform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so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ist </a:t>
            </a:r>
            <a:r>
              <a:rPr lang="de-DE" baseline="0" dirty="0" err="1" smtClean="0"/>
              <a:t>more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uselful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big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organisations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Interprate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outcomes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reflect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perspectives</a:t>
            </a:r>
            <a:r>
              <a:rPr lang="de-DE" baseline="0" dirty="0" smtClean="0"/>
              <a:t>) WHAT DO THE OUTCOMES  MEAN? WHAT ARE WE ASKING THEM TO DO? The </a:t>
            </a:r>
            <a:r>
              <a:rPr lang="de-DE" baseline="0" dirty="0" err="1" smtClean="0"/>
              <a:t>perspectives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should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come</a:t>
            </a:r>
            <a:r>
              <a:rPr lang="de-DE" baseline="0" dirty="0" smtClean="0"/>
              <a:t> out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first</a:t>
            </a:r>
            <a:r>
              <a:rPr lang="de-DE" baseline="0" dirty="0" smtClean="0"/>
              <a:t> 2 </a:t>
            </a:r>
            <a:r>
              <a:rPr lang="de-DE" baseline="0" dirty="0" err="1" smtClean="0"/>
              <a:t>outcomes</a:t>
            </a:r>
            <a:r>
              <a:rPr lang="de-DE" baseline="0" dirty="0" smtClean="0"/>
              <a:t>!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3rd </a:t>
            </a:r>
            <a:r>
              <a:rPr lang="de-DE" baseline="0" dirty="0" err="1" smtClean="0"/>
              <a:t>outcome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susana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contradiction</a:t>
            </a:r>
            <a:r>
              <a:rPr lang="de-DE" baseline="0" dirty="0" smtClean="0"/>
              <a:t>, ist not an </a:t>
            </a:r>
            <a:r>
              <a:rPr lang="de-DE" baseline="0" dirty="0" err="1" smtClean="0"/>
              <a:t>organisation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work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voluntary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ist </a:t>
            </a:r>
            <a:r>
              <a:rPr lang="de-DE" baseline="0" dirty="0" err="1" smtClean="0"/>
              <a:t>great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opportunity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look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consider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sustainability</a:t>
            </a:r>
            <a:r>
              <a:rPr lang="de-DE" baseline="0" dirty="0" smtClean="0"/>
              <a:t>…CONCENTRATE ON THE OUTCOMES AND THE </a:t>
            </a:r>
            <a:r>
              <a:rPr lang="de-DE" baseline="0" dirty="0" err="1" smtClean="0"/>
              <a:t>PERSPECTIVES:Matchmaking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key</a:t>
            </a:r>
            <a:r>
              <a:rPr lang="de-DE" baseline="0" smtClean="0"/>
              <a:t>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66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grant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further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strengthening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support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susana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secretariat</a:t>
            </a:r>
            <a:r>
              <a:rPr lang="de-DE" baseline="0" dirty="0" smtClean="0"/>
              <a:t> at GIZ (</a:t>
            </a:r>
            <a:r>
              <a:rPr lang="de-DE" baseline="0" dirty="0" err="1" smtClean="0"/>
              <a:t>directly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indirectly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harmonisation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activities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oexfam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wateraid</a:t>
            </a:r>
            <a:r>
              <a:rPr lang="de-DE" baseline="0" dirty="0" smtClean="0"/>
              <a:t>), additional </a:t>
            </a:r>
            <a:r>
              <a:rPr lang="de-DE" baseline="0" dirty="0" err="1" smtClean="0"/>
              <a:t>capacity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spearhead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above</a:t>
            </a:r>
            <a:r>
              <a:rPr lang="de-DE" baseline="0" dirty="0" smtClean="0"/>
              <a:t> , </a:t>
            </a:r>
            <a:r>
              <a:rPr lang="de-DE" baseline="0" dirty="0" err="1" smtClean="0"/>
              <a:t>more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energy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more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money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more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focus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matchmaking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formation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working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groups</a:t>
            </a:r>
            <a:r>
              <a:rPr lang="de-DE" baseline="0" dirty="0" smtClean="0"/>
              <a:t>. 1. KEEP UP WITH THE GOOD WORK. 2. Follow </a:t>
            </a:r>
            <a:r>
              <a:rPr lang="de-DE" baseline="0" dirty="0" err="1" smtClean="0"/>
              <a:t>up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stregthen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forum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third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phase</a:t>
            </a:r>
            <a:r>
              <a:rPr lang="de-DE" baseline="0" dirty="0" smtClean="0"/>
              <a:t>, 3. The </a:t>
            </a:r>
            <a:r>
              <a:rPr lang="de-DE" baseline="0" dirty="0" err="1" smtClean="0"/>
              <a:t>grant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bring </a:t>
            </a:r>
            <a:r>
              <a:rPr lang="de-DE" baseline="0" dirty="0" err="1" smtClean="0"/>
              <a:t>technology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susana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portal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well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related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interactions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new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level</a:t>
            </a:r>
            <a:r>
              <a:rPr lang="de-DE" baseline="0" dirty="0" smtClean="0"/>
              <a:t>. This </a:t>
            </a:r>
            <a:r>
              <a:rPr lang="de-DE" baseline="0" dirty="0" err="1" smtClean="0"/>
              <a:t>dimension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experience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study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communication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strategy</a:t>
            </a:r>
            <a:r>
              <a:rPr lang="de-DE" baseline="0" dirty="0" smtClean="0"/>
              <a:t> 4. The </a:t>
            </a:r>
            <a:r>
              <a:rPr lang="de-DE" baseline="0" dirty="0" err="1" smtClean="0"/>
              <a:t>grant</a:t>
            </a:r>
            <a:r>
              <a:rPr lang="de-DE" baseline="0" dirty="0" smtClean="0"/>
              <a:t> will </a:t>
            </a:r>
            <a:r>
              <a:rPr lang="de-DE" baseline="0" dirty="0" err="1" smtClean="0"/>
              <a:t>revist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governance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structure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susana</a:t>
            </a:r>
            <a:r>
              <a:rPr lang="de-DE" baseline="0" dirty="0" smtClean="0"/>
              <a:t>. In all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things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members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involved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Please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contact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play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role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susana</a:t>
            </a:r>
            <a:r>
              <a:rPr lang="de-DE" baseline="0" dirty="0" smtClean="0"/>
              <a:t>. Wikipedia </a:t>
            </a:r>
            <a:r>
              <a:rPr lang="de-DE" baseline="0" dirty="0" err="1" smtClean="0"/>
              <a:t>should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introduced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examples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members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involved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categories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wikipedia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relate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articles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picture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people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anniversary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Some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people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contacted</a:t>
            </a:r>
            <a:r>
              <a:rPr lang="de-DE" baseline="0" dirty="0" smtClean="0"/>
              <a:t>! (</a:t>
            </a:r>
            <a:r>
              <a:rPr lang="de-DE" baseline="0" dirty="0" err="1" smtClean="0"/>
              <a:t>eg</a:t>
            </a:r>
            <a:r>
              <a:rPr lang="de-DE" baseline="0" dirty="0" smtClean="0"/>
              <a:t> Esther, Ruth, EVM </a:t>
            </a:r>
            <a:r>
              <a:rPr lang="de-DE" baseline="0" dirty="0" err="1" smtClean="0"/>
              <a:t>etc</a:t>
            </a:r>
            <a:r>
              <a:rPr lang="de-DE" baseline="0" dirty="0" smtClean="0"/>
              <a:t>), This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was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past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now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faces</a:t>
            </a:r>
            <a:r>
              <a:rPr lang="de-DE" baseline="0" dirty="0" smtClean="0"/>
              <a:t>,: Esther, Ruth, ISC, Roland,  </a:t>
            </a:r>
            <a:r>
              <a:rPr lang="de-DE" baseline="0" dirty="0" err="1" smtClean="0"/>
              <a:t>Leave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empty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encourage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people</a:t>
            </a:r>
            <a:r>
              <a:rPr lang="de-DE" baseline="0" dirty="0" smtClean="0"/>
              <a:t> jump on </a:t>
            </a:r>
            <a:r>
              <a:rPr lang="de-DE" baseline="0" dirty="0" err="1" smtClean="0"/>
              <a:t>board</a:t>
            </a:r>
            <a:r>
              <a:rPr lang="de-DE" baseline="0" dirty="0" smtClean="0"/>
              <a:t>!!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422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are we making sure all this happens (next slide) The bottle on the right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hadn</a:t>
            </a:r>
            <a:r>
              <a:rPr lang="en-US" baseline="0" dirty="0" smtClean="0"/>
              <a:t> side of the </a:t>
            </a:r>
            <a:r>
              <a:rPr lang="en-US" baseline="0" dirty="0" err="1" smtClean="0"/>
              <a:t>susana</a:t>
            </a:r>
            <a:r>
              <a:rPr lang="en-US" baseline="0" dirty="0" smtClean="0"/>
              <a:t> picture (that explodes!) Its written think big! Crop away everything but the champagne bottle with the dreams!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ABF5EC-6A8B-4267-86B3-B16665C0A47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11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Arne:</a:t>
            </a:r>
            <a:r>
              <a:rPr lang="en-US" baseline="0" dirty="0" smtClean="0"/>
              <a:t> presentation from the core group meeting on Monday. Pick the slide for </a:t>
            </a:r>
            <a:r>
              <a:rPr lang="en-US" baseline="0" dirty="0" err="1" smtClean="0"/>
              <a:t>Arnes</a:t>
            </a:r>
            <a:r>
              <a:rPr lang="en-US" baseline="0" dirty="0" smtClean="0"/>
              <a:t> presentation. More reps from the south. Red circle around the core group reps. Further supporting the interlinkages…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7181B-6C28-4667-AF24-991739AA233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02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594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Provide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contact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details</a:t>
            </a:r>
            <a:r>
              <a:rPr lang="de-DE" baseline="0" dirty="0" smtClean="0"/>
              <a:t> , </a:t>
            </a:r>
            <a:r>
              <a:rPr lang="de-DE" baseline="0" dirty="0" err="1" smtClean="0"/>
              <a:t>susana</a:t>
            </a:r>
            <a:r>
              <a:rPr lang="de-DE" baseline="0" dirty="0" smtClean="0"/>
              <a:t> email, </a:t>
            </a:r>
            <a:r>
              <a:rPr lang="de-DE" baseline="0" dirty="0" err="1" smtClean="0"/>
              <a:t>doreen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smtClean="0"/>
              <a:t>Arnos email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33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7947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446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DAD80A4-EB0F-4237-ABCF-380113257F45}" type="datetimeFigureOut">
              <a:rPr lang="en-GB" smtClean="0"/>
              <a:pPr/>
              <a:t>18/02/2017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AE0F4A-A37B-4CD4-B436-27E5FC272D32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49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15" name="Auf der gleichen Seite des Rechtecks liegende Ecken abrunden 14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908050"/>
            <a:ext cx="76327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de-DE" altLang="en-US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773238"/>
            <a:ext cx="7632700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Master text styles</a:t>
            </a:r>
          </a:p>
          <a:p>
            <a:pPr lvl="1"/>
            <a:r>
              <a:rPr lang="en-GB" altLang="en-US" dirty="0" smtClean="0"/>
              <a:t>Second level</a:t>
            </a:r>
          </a:p>
          <a:p>
            <a:pPr lvl="2"/>
            <a:r>
              <a:rPr lang="en-GB" altLang="en-US" dirty="0" smtClean="0"/>
              <a:t>Third level</a:t>
            </a:r>
          </a:p>
          <a:p>
            <a:pPr lvl="3"/>
            <a:r>
              <a:rPr lang="en-GB" altLang="en-US" dirty="0" smtClean="0"/>
              <a:t>Fourth level</a:t>
            </a:r>
          </a:p>
          <a:p>
            <a:pPr lvl="4"/>
            <a:r>
              <a:rPr lang="en-GB" altLang="en-US" dirty="0" smtClean="0"/>
              <a:t>Fifth level</a:t>
            </a:r>
            <a:endParaRPr lang="de-DE" altLang="en-US" dirty="0" smtClean="0"/>
          </a:p>
        </p:txBody>
      </p:sp>
      <p:sp>
        <p:nvSpPr>
          <p:cNvPr id="1051" name="Text Box 27"/>
          <p:cNvSpPr txBox="1">
            <a:spLocks noChangeArrowheads="1"/>
          </p:cNvSpPr>
          <p:nvPr/>
        </p:nvSpPr>
        <p:spPr bwMode="auto">
          <a:xfrm>
            <a:off x="136525" y="6543675"/>
            <a:ext cx="10795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000" dirty="0" smtClean="0">
                <a:solidFill>
                  <a:schemeClr val="tx1"/>
                </a:solidFill>
              </a:rPr>
              <a:t>18 Feb</a:t>
            </a:r>
            <a:r>
              <a:rPr lang="en-GB" altLang="en-US" sz="1000" baseline="0" dirty="0" smtClean="0">
                <a:solidFill>
                  <a:schemeClr val="tx1"/>
                </a:solidFill>
              </a:rPr>
              <a:t> 2017</a:t>
            </a:r>
            <a:endParaRPr lang="en-GB" alt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1308820" y="6535179"/>
            <a:ext cx="57599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000" baseline="0" dirty="0" smtClean="0"/>
              <a:t>23</a:t>
            </a:r>
            <a:r>
              <a:rPr lang="en-GB" altLang="en-US" sz="1000" baseline="30000" dirty="0" smtClean="0"/>
              <a:t>rd</a:t>
            </a:r>
            <a:r>
              <a:rPr lang="en-GB" altLang="en-US" sz="1000" dirty="0" smtClean="0"/>
              <a:t> SuSanA meeting </a:t>
            </a:r>
            <a:r>
              <a:rPr lang="en-GB" altLang="en-US" sz="1000" baseline="0" dirty="0" smtClean="0"/>
              <a:t>2017, Chennai, India</a:t>
            </a:r>
            <a:endParaRPr lang="en-GB" altLang="en-US" sz="1000" b="1" dirty="0" smtClean="0">
              <a:solidFill>
                <a:srgbClr val="5F5F5F"/>
              </a:solidFill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300788" y="6551613"/>
            <a:ext cx="27352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000" b="1" dirty="0" smtClean="0">
                <a:solidFill>
                  <a:srgbClr val="5F5F5F"/>
                </a:solidFill>
              </a:rPr>
              <a:t> </a:t>
            </a:r>
            <a:fld id="{3FCFDBBA-1AFF-47C0-A8E3-3BE7C7A861B0}" type="slidenum">
              <a:rPr lang="en-GB" altLang="en-US" sz="1000" b="1" smtClean="0">
                <a:solidFill>
                  <a:srgbClr val="5F5F5F"/>
                </a:solidFill>
              </a:rPr>
              <a:pPr algn="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GB" altLang="en-US" sz="1000" b="1" dirty="0" smtClean="0">
              <a:solidFill>
                <a:srgbClr val="5F5F5F"/>
              </a:solidFill>
            </a:endParaRPr>
          </a:p>
        </p:txBody>
      </p:sp>
      <p:sp>
        <p:nvSpPr>
          <p:cNvPr id="3" name="Auf der gleichen Seite des Rechtecks liegende Ecken abrunden 2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13" name="Auf der gleichen Seite des Rechtecks liegende Ecken abrunden 12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5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f der gleichen Seite des Rechtecks liegende Ecken abrunden 13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248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pitchFamily="34" charset="-128"/>
          <a:cs typeface="MS PGothic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 sz="22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1pPr>
      <a:lvl2pPr marL="742950" indent="-28575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2pPr>
      <a:lvl3pPr marL="1143000" indent="-22860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3pPr>
      <a:lvl4pPr marL="1600200" indent="-22860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 sz="14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4pPr>
      <a:lvl5pPr marL="2057400" indent="-22860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 sz="12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3.gif"/><Relationship Id="rId3" Type="http://schemas.openxmlformats.org/officeDocument/2006/relationships/hyperlink" Target="mailto:arne.panesar@giz.de" TargetMode="External"/><Relationship Id="rId7" Type="http://schemas.openxmlformats.org/officeDocument/2006/relationships/image" Target="../media/image19.png"/><Relationship Id="rId12" Type="http://schemas.openxmlformats.org/officeDocument/2006/relationships/hyperlink" Target="http://www.google.de/url?sa=i&amp;rct=j&amp;q=&amp;esrc=s&amp;source=images&amp;cd=&amp;cad=rja&amp;uact=8&amp;ved=0ahUKEwiqq5Plo5nSAhXLtI8KHUSlDlYQjRwIBw&amp;url=http://www.gmkfreelogos.com/43451-Cranfield-University.html&amp;psig=AFQjCNFFblvkFGdMByENvXcangXmpT111Q&amp;ust=148749471847777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jpeg"/><Relationship Id="rId5" Type="http://schemas.openxmlformats.org/officeDocument/2006/relationships/image" Target="../media/image17.jpeg"/><Relationship Id="rId10" Type="http://schemas.openxmlformats.org/officeDocument/2006/relationships/hyperlink" Target="http://www.google.de/url?sa=i&amp;rct=j&amp;q=&amp;esrc=s&amp;source=imgres&amp;cd=&amp;cad=rja&amp;uact=8&amp;ved=0ahUKEwjWyOeFopnSAhVHRo8KHQm2CzwQjRwIBw&amp;url=http://www.susana.org/en/partner/details/37&amp;psig=AFQjCNGU43jZRgEqkQsuz_B0PwCLFAhbPA&amp;ust=1487494252814775" TargetMode="External"/><Relationship Id="rId4" Type="http://schemas.openxmlformats.org/officeDocument/2006/relationships/hyperlink" Target="mailto:arno.rosemarin@sei-international.org" TargetMode="Externa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7"/>
          <p:cNvGrpSpPr>
            <a:grpSpLocks/>
          </p:cNvGrpSpPr>
          <p:nvPr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10247" name="Picture 75" descr="ppt_title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8" name="Picture 75" descr="ppt_title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3" name="Grafik 12" descr="Colour Children In Kenya S Blume 200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0"/>
            <a:ext cx="2206625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Inhaltsplatzhalter 9"/>
          <p:cNvSpPr>
            <a:spLocks noGrp="1"/>
          </p:cNvSpPr>
          <p:nvPr>
            <p:ph sz="quarter" idx="10"/>
          </p:nvPr>
        </p:nvSpPr>
        <p:spPr>
          <a:xfrm>
            <a:off x="3000375" y="3214688"/>
            <a:ext cx="5357813" cy="9144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altLang="en-US" sz="3600" b="1" dirty="0"/>
              <a:t>Activities Under the Gates Foundation Grant to SEI</a:t>
            </a:r>
          </a:p>
        </p:txBody>
      </p:sp>
      <p:sp>
        <p:nvSpPr>
          <p:cNvPr id="10246" name="Inhaltsplatzhalter 10"/>
          <p:cNvSpPr>
            <a:spLocks noGrp="1"/>
          </p:cNvSpPr>
          <p:nvPr>
            <p:ph sz="quarter" idx="12"/>
          </p:nvPr>
        </p:nvSpPr>
        <p:spPr>
          <a:xfrm>
            <a:off x="377825" y="5214938"/>
            <a:ext cx="2193925" cy="571500"/>
          </a:xfrm>
        </p:spPr>
        <p:txBody>
          <a:bodyPr/>
          <a:lstStyle/>
          <a:p>
            <a:r>
              <a:rPr lang="de-DE" altLang="en-US"/>
              <a:t>www.susana.org</a:t>
            </a:r>
          </a:p>
        </p:txBody>
      </p:sp>
      <p:sp>
        <p:nvSpPr>
          <p:cNvPr id="9" name="Nadpis 9"/>
          <p:cNvSpPr>
            <a:spLocks noGrp="1"/>
          </p:cNvSpPr>
          <p:nvPr/>
        </p:nvSpPr>
        <p:spPr bwMode="auto">
          <a:xfrm>
            <a:off x="3059832" y="4581128"/>
            <a:ext cx="57372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18 February 2017</a:t>
            </a:r>
            <a:br>
              <a:rPr lang="en-US" altLang="en-US" dirty="0" smtClean="0"/>
            </a:br>
            <a:r>
              <a:rPr lang="en-US" altLang="en-US" dirty="0" smtClean="0"/>
              <a:t>Chennai, India</a:t>
            </a:r>
          </a:p>
        </p:txBody>
      </p:sp>
    </p:spTree>
    <p:extLst>
      <p:ext uri="{BB962C8B-B14F-4D97-AF65-F5344CB8AC3E}">
        <p14:creationId xmlns:p14="http://schemas.microsoft.com/office/powerpoint/2010/main" val="42798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683568" y="1484784"/>
            <a:ext cx="7632848" cy="4608512"/>
          </a:xfrm>
        </p:spPr>
        <p:txBody>
          <a:bodyPr/>
          <a:lstStyle/>
          <a:p>
            <a:pPr lvl="3"/>
            <a:endParaRPr lang="en-US" sz="2000" dirty="0"/>
          </a:p>
          <a:p>
            <a:pPr lvl="3"/>
            <a:endParaRPr lang="en-US" sz="2000" dirty="0"/>
          </a:p>
          <a:p>
            <a:pPr lvl="3"/>
            <a:endParaRPr lang="en-US" sz="2000" dirty="0"/>
          </a:p>
          <a:p>
            <a:pPr lvl="3"/>
            <a:endParaRPr lang="en-US" sz="2000" dirty="0"/>
          </a:p>
          <a:p>
            <a:pPr lvl="3"/>
            <a:endParaRPr lang="en-US" sz="2000" dirty="0"/>
          </a:p>
          <a:p>
            <a:pPr lvl="3"/>
            <a:endParaRPr lang="en-US" sz="2000" dirty="0"/>
          </a:p>
          <a:p>
            <a:pPr lvl="3"/>
            <a:endParaRPr lang="en-US" sz="20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619672" y="116632"/>
            <a:ext cx="6192688" cy="576064"/>
          </a:xfrm>
        </p:spPr>
        <p:txBody>
          <a:bodyPr/>
          <a:lstStyle/>
          <a:p>
            <a:r>
              <a:rPr lang="de-DE" dirty="0"/>
              <a:t>5 Core Group </a:t>
            </a:r>
            <a:r>
              <a:rPr lang="de-DE" dirty="0" err="1"/>
              <a:t>Representatives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96" y="1664769"/>
            <a:ext cx="1782694" cy="23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Bildergebnis für prit salia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88" y="2435655"/>
            <a:ext cx="1578143" cy="237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534" y="1202798"/>
            <a:ext cx="216024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06590"/>
            <a:ext cx="1656184" cy="255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93" b="50000"/>
          <a:stretch/>
        </p:blipFill>
        <p:spPr bwMode="auto">
          <a:xfrm>
            <a:off x="4499992" y="4221088"/>
            <a:ext cx="230192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 bwMode="auto">
          <a:xfrm>
            <a:off x="54356" y="4195705"/>
            <a:ext cx="20225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Claudia </a:t>
            </a:r>
            <a:r>
              <a:rPr kumimoji="0" lang="de-DE" sz="1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 </a:t>
            </a:r>
            <a:r>
              <a:rPr kumimoji="0" lang="de-DE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Wendland</a:t>
            </a:r>
          </a:p>
        </p:txBody>
      </p:sp>
      <p:sp>
        <p:nvSpPr>
          <p:cNvPr id="12" name="Textfeld 11"/>
          <p:cNvSpPr txBox="1"/>
          <p:nvPr/>
        </p:nvSpPr>
        <p:spPr bwMode="auto">
          <a:xfrm>
            <a:off x="2199897" y="4939463"/>
            <a:ext cx="20225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kern="0" dirty="0" smtClean="0">
                <a:latin typeface="+mj-lt"/>
                <a:ea typeface="MS PGothic" pitchFamily="34" charset="-128"/>
                <a:cs typeface="+mj-cs"/>
              </a:rPr>
              <a:t>Roland </a:t>
            </a:r>
            <a:r>
              <a:rPr lang="de-DE" sz="1600" kern="0" dirty="0" err="1" smtClean="0">
                <a:latin typeface="+mj-lt"/>
                <a:ea typeface="MS PGothic" pitchFamily="34" charset="-128"/>
                <a:cs typeface="+mj-cs"/>
              </a:rPr>
              <a:t>Schertenleib</a:t>
            </a:r>
            <a:endParaRPr kumimoji="0" lang="de-DE" sz="16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13" name="Textfeld 12"/>
          <p:cNvSpPr txBox="1"/>
          <p:nvPr/>
        </p:nvSpPr>
        <p:spPr bwMode="auto">
          <a:xfrm>
            <a:off x="4534577" y="3501008"/>
            <a:ext cx="20225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Prit</a:t>
            </a:r>
            <a:r>
              <a:rPr kumimoji="0" lang="de-DE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16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Salian</a:t>
            </a:r>
            <a:endParaRPr kumimoji="0" lang="de-DE" sz="16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14" name="Textfeld 13"/>
          <p:cNvSpPr txBox="1"/>
          <p:nvPr/>
        </p:nvSpPr>
        <p:spPr bwMode="auto">
          <a:xfrm>
            <a:off x="6909110" y="4448049"/>
            <a:ext cx="20225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Thilo Panzerbieter</a:t>
            </a:r>
          </a:p>
        </p:txBody>
      </p:sp>
      <p:sp>
        <p:nvSpPr>
          <p:cNvPr id="15" name="Textfeld 14"/>
          <p:cNvSpPr txBox="1"/>
          <p:nvPr/>
        </p:nvSpPr>
        <p:spPr bwMode="auto">
          <a:xfrm>
            <a:off x="4753275" y="6101413"/>
            <a:ext cx="20225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Carol McCreary</a:t>
            </a:r>
          </a:p>
        </p:txBody>
      </p:sp>
    </p:spTree>
    <p:extLst>
      <p:ext uri="{BB962C8B-B14F-4D97-AF65-F5344CB8AC3E}">
        <p14:creationId xmlns:p14="http://schemas.microsoft.com/office/powerpoint/2010/main" val="107581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7"/>
          <p:cNvSpPr txBox="1">
            <a:spLocks/>
          </p:cNvSpPr>
          <p:nvPr/>
        </p:nvSpPr>
        <p:spPr>
          <a:xfrm>
            <a:off x="1258888" y="115888"/>
            <a:ext cx="7632700" cy="576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Font typeface="Times" pitchFamily="1" charset="0"/>
              <a:buNone/>
            </a:pPr>
            <a:r>
              <a:rPr lang="de-DE" altLang="de-DE" kern="0" dirty="0" err="1" smtClean="0">
                <a:solidFill>
                  <a:schemeClr val="bg1"/>
                </a:solidFill>
              </a:rPr>
              <a:t>Thank</a:t>
            </a:r>
            <a:r>
              <a:rPr lang="de-DE" altLang="de-DE" kern="0" dirty="0" smtClean="0">
                <a:solidFill>
                  <a:schemeClr val="bg1"/>
                </a:solidFill>
              </a:rPr>
              <a:t> </a:t>
            </a:r>
            <a:r>
              <a:rPr lang="de-DE" altLang="de-DE" kern="0" dirty="0" err="1" smtClean="0">
                <a:solidFill>
                  <a:schemeClr val="bg1"/>
                </a:solidFill>
              </a:rPr>
              <a:t>you</a:t>
            </a:r>
            <a:r>
              <a:rPr lang="de-DE" altLang="de-DE" kern="0" dirty="0" smtClean="0">
                <a:solidFill>
                  <a:schemeClr val="bg1"/>
                </a:solidFill>
              </a:rPr>
              <a:t>!!!</a:t>
            </a:r>
            <a:endParaRPr lang="de-DE" altLang="de-DE" kern="0" dirty="0">
              <a:solidFill>
                <a:schemeClr val="bg1"/>
              </a:solidFill>
            </a:endParaRPr>
          </a:p>
        </p:txBody>
      </p:sp>
      <p:sp>
        <p:nvSpPr>
          <p:cNvPr id="16" name="Inhaltsplatzhalter 2"/>
          <p:cNvSpPr>
            <a:spLocks noGrp="1"/>
          </p:cNvSpPr>
          <p:nvPr/>
        </p:nvSpPr>
        <p:spPr bwMode="auto">
          <a:xfrm>
            <a:off x="252106" y="1268760"/>
            <a:ext cx="4238521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lang="de-DE" sz="180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noProof="0">
                <a:solidFill>
                  <a:schemeClr val="tx2"/>
                </a:solidFill>
                <a:latin typeface="+mn-lt"/>
              </a:defRPr>
            </a:lvl2pPr>
            <a:lvl3pPr marL="7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noProof="0">
                <a:solidFill>
                  <a:schemeClr val="tx2"/>
                </a:solidFill>
                <a:latin typeface="+mn-lt"/>
              </a:defRPr>
            </a:lvl3pPr>
            <a:lvl4pPr marL="10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baseline="0" noProof="0">
                <a:solidFill>
                  <a:schemeClr val="tx2"/>
                </a:solidFill>
                <a:latin typeface="+mn-lt"/>
              </a:defRPr>
            </a:lvl4pPr>
            <a:lvl5pPr marL="144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5pPr>
            <a:lvl6pPr marL="180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6pPr>
            <a:lvl7pPr marL="21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7pPr>
            <a:lvl8pPr marL="25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8pPr>
            <a:lvl9pPr marL="28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9pPr>
          </a:lstStyle>
          <a:p>
            <a:r>
              <a:rPr lang="de-DE" b="1" dirty="0"/>
              <a:t>Bill and Melinda Gates </a:t>
            </a:r>
            <a:r>
              <a:rPr lang="de-DE" b="1" dirty="0" err="1"/>
              <a:t>Foundation</a:t>
            </a:r>
            <a:r>
              <a:rPr lang="de-DE" b="1" dirty="0"/>
              <a:t> and SEI Grant </a:t>
            </a:r>
          </a:p>
          <a:p>
            <a:r>
              <a:rPr lang="de-DE" b="1" dirty="0"/>
              <a:t>Value</a:t>
            </a:r>
            <a:r>
              <a:rPr lang="de-DE" dirty="0"/>
              <a:t>: USD $2,735,000</a:t>
            </a:r>
          </a:p>
          <a:p>
            <a:r>
              <a:rPr lang="en-US" b="1" dirty="0"/>
              <a:t>Title</a:t>
            </a:r>
            <a:r>
              <a:rPr lang="en-US" dirty="0"/>
              <a:t>: Supporting </a:t>
            </a:r>
            <a:r>
              <a:rPr lang="en-US" dirty="0" err="1"/>
              <a:t>SuSanA</a:t>
            </a:r>
            <a:r>
              <a:rPr lang="en-US" dirty="0"/>
              <a:t> and the broader Water, Sanitation and Hygiene Community of Practice through an online platform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Dates</a:t>
            </a:r>
            <a:r>
              <a:rPr lang="en-US" dirty="0"/>
              <a:t>: October 2016- October </a:t>
            </a:r>
            <a:r>
              <a:rPr lang="en-US" dirty="0" smtClean="0"/>
              <a:t>2019</a:t>
            </a:r>
          </a:p>
          <a:p>
            <a:r>
              <a:rPr lang="de-DE" b="1" dirty="0" err="1" smtClean="0"/>
              <a:t>Contacts</a:t>
            </a:r>
            <a:r>
              <a:rPr lang="de-DE" dirty="0" smtClean="0"/>
              <a:t>: </a:t>
            </a:r>
            <a:r>
              <a:rPr lang="de-DE" dirty="0" err="1" smtClean="0"/>
              <a:t>SuSanA</a:t>
            </a:r>
            <a:r>
              <a:rPr lang="de-DE" dirty="0" smtClean="0"/>
              <a:t> </a:t>
            </a:r>
            <a:r>
              <a:rPr lang="de-DE" dirty="0" err="1"/>
              <a:t>secretariat</a:t>
            </a:r>
            <a:r>
              <a:rPr lang="de-DE" dirty="0"/>
              <a:t>: Email: susana@giz.de</a:t>
            </a:r>
            <a:endParaRPr lang="en-US" dirty="0"/>
          </a:p>
          <a:p>
            <a:endParaRPr lang="de-DE" dirty="0"/>
          </a:p>
        </p:txBody>
      </p:sp>
      <p:sp>
        <p:nvSpPr>
          <p:cNvPr id="17" name="Inhaltsplatzhalter 8"/>
          <p:cNvSpPr>
            <a:spLocks noGrp="1"/>
          </p:cNvSpPr>
          <p:nvPr/>
        </p:nvSpPr>
        <p:spPr bwMode="auto">
          <a:xfrm>
            <a:off x="4490627" y="1268760"/>
            <a:ext cx="440096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lang="de-DE" sz="180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noProof="0">
                <a:solidFill>
                  <a:schemeClr val="tx2"/>
                </a:solidFill>
                <a:latin typeface="+mn-lt"/>
              </a:defRPr>
            </a:lvl2pPr>
            <a:lvl3pPr marL="7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noProof="0">
                <a:solidFill>
                  <a:schemeClr val="tx2"/>
                </a:solidFill>
                <a:latin typeface="+mn-lt"/>
              </a:defRPr>
            </a:lvl3pPr>
            <a:lvl4pPr marL="10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baseline="0" noProof="0">
                <a:solidFill>
                  <a:schemeClr val="tx2"/>
                </a:solidFill>
                <a:latin typeface="+mn-lt"/>
              </a:defRPr>
            </a:lvl4pPr>
            <a:lvl5pPr marL="144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5pPr>
            <a:lvl6pPr marL="180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6pPr>
            <a:lvl7pPr marL="21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7pPr>
            <a:lvl8pPr marL="25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8pPr>
            <a:lvl9pPr marL="28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9pPr>
          </a:lstStyle>
          <a:p>
            <a:r>
              <a:rPr lang="de-DE" b="1" dirty="0"/>
              <a:t>Main </a:t>
            </a:r>
            <a:r>
              <a:rPr lang="de-DE" b="1" dirty="0" err="1"/>
              <a:t>actors</a:t>
            </a:r>
            <a:r>
              <a:rPr lang="de-DE" b="1" dirty="0"/>
              <a:t>:</a:t>
            </a:r>
            <a:r>
              <a:rPr lang="de-DE" dirty="0"/>
              <a:t> Stockholm Environment Institute, </a:t>
            </a:r>
            <a:r>
              <a:rPr lang="de-DE" dirty="0" err="1"/>
              <a:t>WaterAid</a:t>
            </a:r>
            <a:r>
              <a:rPr lang="de-DE" dirty="0"/>
              <a:t>, Oxfam, </a:t>
            </a:r>
            <a:r>
              <a:rPr lang="de-DE" dirty="0" err="1"/>
              <a:t>SuSanA</a:t>
            </a:r>
            <a:r>
              <a:rPr lang="de-DE" dirty="0"/>
              <a:t> </a:t>
            </a:r>
            <a:r>
              <a:rPr lang="de-DE" dirty="0" err="1"/>
              <a:t>Secretariat</a:t>
            </a:r>
            <a:r>
              <a:rPr lang="de-DE" dirty="0"/>
              <a:t>, GIZ, </a:t>
            </a:r>
            <a:r>
              <a:rPr lang="de-DE" dirty="0" err="1"/>
              <a:t>Ostella</a:t>
            </a:r>
            <a:r>
              <a:rPr lang="de-DE" dirty="0" smtClean="0"/>
              <a:t>, Kellogg </a:t>
            </a:r>
            <a:r>
              <a:rPr lang="de-DE" dirty="0"/>
              <a:t>Consultants, </a:t>
            </a:r>
            <a:r>
              <a:rPr lang="de-DE" dirty="0" err="1"/>
              <a:t>Dortwerkstatt</a:t>
            </a:r>
            <a:endParaRPr lang="de-DE" dirty="0"/>
          </a:p>
        </p:txBody>
      </p:sp>
      <p:pic>
        <p:nvPicPr>
          <p:cNvPr id="18" name="Picture 21" descr="https://iucn.oscar.ncsu.edu/mediawiki/images/5/5f/GiZ_BMZ_double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547" y="3529726"/>
            <a:ext cx="3823484" cy="79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107" y="2738993"/>
            <a:ext cx="2098707" cy="437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 Bild in Originalgröße anzeigen 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48" y="2368420"/>
            <a:ext cx="1178912" cy="117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 Bild in Originalgröße anzeigen 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48" y="4425352"/>
            <a:ext cx="2063760" cy="10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 Bild in Originalgröße anzeigen 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462544"/>
            <a:ext cx="1244432" cy="124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eck 9"/>
          <p:cNvSpPr/>
          <p:nvPr/>
        </p:nvSpPr>
        <p:spPr>
          <a:xfrm>
            <a:off x="195940" y="5782588"/>
            <a:ext cx="84240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b="1" dirty="0"/>
              <a:t>For more on </a:t>
            </a:r>
            <a:r>
              <a:rPr lang="en-GB" b="1" dirty="0" err="1"/>
              <a:t>SuSanA’s</a:t>
            </a:r>
            <a:r>
              <a:rPr lang="en-GB" b="1" dirty="0"/>
              <a:t> approach to improving Knowledge Management come to Session 1.4 in the </a:t>
            </a:r>
            <a:r>
              <a:rPr lang="en-GB" b="1" dirty="0" err="1"/>
              <a:t>Sembian</a:t>
            </a:r>
            <a:r>
              <a:rPr lang="en-GB" b="1" dirty="0"/>
              <a:t> Annex 2 at 1600 on the 20</a:t>
            </a:r>
            <a:r>
              <a:rPr lang="en-GB" b="1" baseline="30000" dirty="0"/>
              <a:t>th</a:t>
            </a:r>
            <a:r>
              <a:rPr lang="en-GB" b="1" dirty="0"/>
              <a:t> of February</a:t>
            </a:r>
          </a:p>
        </p:txBody>
      </p:sp>
    </p:spTree>
    <p:extLst>
      <p:ext uri="{BB962C8B-B14F-4D97-AF65-F5344CB8AC3E}">
        <p14:creationId xmlns:p14="http://schemas.microsoft.com/office/powerpoint/2010/main" val="313996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7"/>
          <p:cNvSpPr txBox="1">
            <a:spLocks/>
          </p:cNvSpPr>
          <p:nvPr/>
        </p:nvSpPr>
        <p:spPr>
          <a:xfrm>
            <a:off x="1258888" y="115888"/>
            <a:ext cx="7632700" cy="576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Font typeface="Times" pitchFamily="1" charset="0"/>
              <a:buNone/>
            </a:pPr>
            <a:r>
              <a:rPr lang="de-DE" altLang="de-DE" kern="0" dirty="0">
                <a:solidFill>
                  <a:schemeClr val="bg1"/>
                </a:solidFill>
              </a:rPr>
              <a:t>Current Products and Outputs</a:t>
            </a:r>
          </a:p>
        </p:txBody>
      </p:sp>
      <p:grpSp>
        <p:nvGrpSpPr>
          <p:cNvPr id="10" name="Gruppieren 9"/>
          <p:cNvGrpSpPr/>
          <p:nvPr/>
        </p:nvGrpSpPr>
        <p:grpSpPr>
          <a:xfrm>
            <a:off x="1610708" y="6052297"/>
            <a:ext cx="5922584" cy="401039"/>
            <a:chOff x="1601744" y="6052297"/>
            <a:chExt cx="5922584" cy="401039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4240" y="6053016"/>
              <a:ext cx="643425" cy="39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328" y="6053016"/>
              <a:ext cx="666000" cy="39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1744" y="6052297"/>
              <a:ext cx="1063625" cy="401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6033" y="6053016"/>
              <a:ext cx="1027543" cy="39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Inhaltsplatzhalter 1"/>
          <p:cNvSpPr>
            <a:spLocks noGrp="1"/>
          </p:cNvSpPr>
          <p:nvPr/>
        </p:nvSpPr>
        <p:spPr bwMode="auto">
          <a:xfrm>
            <a:off x="152400" y="908720"/>
            <a:ext cx="4104180" cy="439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0000" indent="-360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rgbClr val="C80F0F"/>
              </a:buClr>
              <a:buSzPct val="100000"/>
              <a:buFont typeface="Wingdings" pitchFamily="2" charset="2"/>
              <a:buChar char="§"/>
              <a:tabLst>
                <a:tab pos="2190750" algn="l"/>
              </a:tabLst>
              <a:defRPr lang="de-DE" sz="2000" b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360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  <a:tabLst>
                <a:tab pos="2190750" algn="l"/>
              </a:tabLst>
              <a:defRPr lang="de-DE" sz="1800" b="0" noProof="0">
                <a:solidFill>
                  <a:schemeClr val="tx2"/>
                </a:solidFill>
                <a:latin typeface="+mn-lt"/>
              </a:defRPr>
            </a:lvl2pPr>
            <a:lvl3pPr marL="1080000" indent="-360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600" b="0" noProof="0">
                <a:solidFill>
                  <a:schemeClr val="tx2"/>
                </a:solidFill>
                <a:latin typeface="+mn-lt"/>
              </a:defRPr>
            </a:lvl3pPr>
            <a:lvl4pPr marL="1440000" indent="-360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400" b="0" baseline="0" noProof="0">
                <a:solidFill>
                  <a:schemeClr val="tx2"/>
                </a:solidFill>
                <a:latin typeface="+mn-lt"/>
              </a:defRPr>
            </a:lvl4pPr>
            <a:lvl5pPr marL="1800000" indent="-360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200" b="0" baseline="0">
                <a:solidFill>
                  <a:srgbClr val="6E6452"/>
                </a:solidFill>
                <a:latin typeface="+mn-lt"/>
              </a:defRPr>
            </a:lvl5pPr>
            <a:lvl6pPr marL="21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6pPr>
            <a:lvl7pPr marL="25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7pPr>
            <a:lvl8pPr marL="28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8pPr>
            <a:lvl9pPr marL="324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SuSanA Forum</a:t>
            </a:r>
          </a:p>
          <a:p>
            <a:r>
              <a:rPr lang="en-US" sz="1800" dirty="0">
                <a:solidFill>
                  <a:schemeClr val="tx1"/>
                </a:solidFill>
              </a:rPr>
              <a:t>8000 members</a:t>
            </a:r>
          </a:p>
          <a:p>
            <a:r>
              <a:rPr lang="en-US" sz="1800" dirty="0">
                <a:solidFill>
                  <a:schemeClr val="tx1"/>
                </a:solidFill>
              </a:rPr>
              <a:t>280 partners</a:t>
            </a:r>
          </a:p>
          <a:p>
            <a:r>
              <a:rPr lang="en-US" sz="1800" dirty="0">
                <a:solidFill>
                  <a:schemeClr val="tx1"/>
                </a:solidFill>
              </a:rPr>
              <a:t>Case studies (96) </a:t>
            </a:r>
          </a:p>
          <a:p>
            <a:r>
              <a:rPr lang="en-US" sz="1800" dirty="0">
                <a:solidFill>
                  <a:schemeClr val="tx1"/>
                </a:solidFill>
              </a:rPr>
              <a:t>Working groups (</a:t>
            </a:r>
            <a:r>
              <a:rPr lang="en-US" sz="1800" dirty="0" smtClean="0">
                <a:solidFill>
                  <a:schemeClr val="tx1"/>
                </a:solidFill>
              </a:rPr>
              <a:t>13)</a:t>
            </a:r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Library (2155), project DB (280),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     video and photo database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Thematic Online </a:t>
            </a:r>
            <a:r>
              <a:rPr lang="en-US" sz="1800" dirty="0">
                <a:solidFill>
                  <a:schemeClr val="tx1"/>
                </a:solidFill>
              </a:rPr>
              <a:t>Discussions</a:t>
            </a:r>
          </a:p>
          <a:p>
            <a:r>
              <a:rPr lang="en-US" sz="1800" dirty="0">
                <a:solidFill>
                  <a:schemeClr val="tx1"/>
                </a:solidFill>
              </a:rPr>
              <a:t>Webinars</a:t>
            </a:r>
          </a:p>
          <a:p>
            <a:r>
              <a:rPr lang="en-US" sz="1800" dirty="0">
                <a:solidFill>
                  <a:schemeClr val="tx1"/>
                </a:solidFill>
              </a:rPr>
              <a:t>Key publications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                                                               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128" y="1340768"/>
            <a:ext cx="4250823" cy="23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ldergebnis für susana factsheet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susana factsheets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6" descr="Bildergebnis für susana discussion forum"/>
          <p:cNvSpPr>
            <a:spLocks noChangeAspect="1" noChangeArrowheads="1"/>
          </p:cNvSpPr>
          <p:nvPr/>
        </p:nvSpPr>
        <p:spPr bwMode="auto">
          <a:xfrm>
            <a:off x="3048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38" y="4674485"/>
            <a:ext cx="1448219" cy="125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292" y="4829461"/>
            <a:ext cx="1429659" cy="109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07" y="4865886"/>
            <a:ext cx="1434419" cy="110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762" y="4834038"/>
            <a:ext cx="1462818" cy="1104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99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7632848" cy="576064"/>
          </a:xfrm>
        </p:spPr>
        <p:txBody>
          <a:bodyPr/>
          <a:lstStyle/>
          <a:p>
            <a:r>
              <a:rPr lang="de-DE" dirty="0" smtClean="0"/>
              <a:t>Key </a:t>
            </a:r>
            <a:r>
              <a:rPr lang="de-DE" dirty="0" err="1" smtClean="0"/>
              <a:t>Perspectives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SuSanA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platzhalter 2"/>
          <p:cNvSpPr txBox="1">
            <a:spLocks/>
          </p:cNvSpPr>
          <p:nvPr/>
        </p:nvSpPr>
        <p:spPr bwMode="auto">
          <a:xfrm>
            <a:off x="467544" y="1862277"/>
            <a:ext cx="76328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AutoNum type="arabicPeriod"/>
            </a:pPr>
            <a:endParaRPr lang="de-DE" sz="2000" kern="0" dirty="0" smtClean="0"/>
          </a:p>
          <a:p>
            <a:pPr marL="514350" indent="-514350">
              <a:buAutoNum type="arabicPeriod"/>
            </a:pPr>
            <a:endParaRPr lang="de-DE" sz="2000" kern="0" dirty="0"/>
          </a:p>
          <a:p>
            <a:pPr marL="514350" indent="-514350">
              <a:buAutoNum type="arabicPeriod"/>
            </a:pPr>
            <a:endParaRPr lang="de-DE" sz="2000" kern="0" dirty="0" smtClean="0"/>
          </a:p>
          <a:p>
            <a:pPr marL="514350" indent="-514350">
              <a:buAutoNum type="arabicPeriod"/>
            </a:pPr>
            <a:endParaRPr lang="de-DE" sz="2000" kern="0" dirty="0"/>
          </a:p>
          <a:p>
            <a:pPr marL="514350" indent="-514350">
              <a:buAutoNum type="arabicPeriod"/>
            </a:pPr>
            <a:endParaRPr lang="de-DE" sz="2000" kern="0" dirty="0" smtClean="0"/>
          </a:p>
          <a:p>
            <a:pPr marL="514350" indent="-514350">
              <a:buAutoNum type="arabicPeriod"/>
            </a:pPr>
            <a:r>
              <a:rPr lang="de-DE" sz="2000" kern="0" dirty="0" smtClean="0"/>
              <a:t>Global </a:t>
            </a:r>
            <a:r>
              <a:rPr lang="de-DE" sz="2000" kern="0" dirty="0" err="1" smtClean="0"/>
              <a:t>Perspective</a:t>
            </a:r>
            <a:endParaRPr lang="de-DE" sz="2000" kern="0" dirty="0" smtClean="0"/>
          </a:p>
          <a:p>
            <a:pPr marL="514350" indent="-514350">
              <a:buAutoNum type="arabicPeriod"/>
            </a:pPr>
            <a:r>
              <a:rPr lang="de-DE" sz="2000" kern="0" dirty="0" err="1" smtClean="0"/>
              <a:t>Scaling-up</a:t>
            </a:r>
            <a:r>
              <a:rPr lang="de-DE" sz="2000" kern="0" dirty="0" smtClean="0"/>
              <a:t> </a:t>
            </a:r>
          </a:p>
          <a:p>
            <a:pPr marL="514350" indent="-514350">
              <a:buAutoNum type="arabicPeriod"/>
            </a:pPr>
            <a:r>
              <a:rPr lang="de-DE" sz="2000" kern="0" dirty="0" smtClean="0"/>
              <a:t>Grass-</a:t>
            </a:r>
            <a:r>
              <a:rPr lang="de-DE" sz="2000" kern="0" dirty="0" err="1" smtClean="0"/>
              <a:t>roots</a:t>
            </a:r>
            <a:r>
              <a:rPr lang="de-DE" sz="2000" kern="0" dirty="0" smtClean="0"/>
              <a:t> </a:t>
            </a:r>
            <a:r>
              <a:rPr lang="de-DE" sz="2000" kern="0" dirty="0" err="1" smtClean="0"/>
              <a:t>perspective</a:t>
            </a:r>
            <a:endParaRPr lang="de-DE" sz="2000" kern="0" dirty="0" smtClean="0"/>
          </a:p>
          <a:p>
            <a:pPr marL="514350" indent="-514350">
              <a:buAutoNum type="arabicPeriod"/>
            </a:pPr>
            <a:r>
              <a:rPr lang="de-DE" sz="2000" kern="0" dirty="0" smtClean="0"/>
              <a:t>Innovation KM </a:t>
            </a:r>
            <a:r>
              <a:rPr lang="de-DE" sz="2000" kern="0" dirty="0" err="1" smtClean="0"/>
              <a:t>Perspective</a:t>
            </a:r>
            <a:endParaRPr lang="de-DE" sz="2000" kern="0" dirty="0" smtClean="0"/>
          </a:p>
          <a:p>
            <a:pPr marL="514350" indent="-514350">
              <a:buAutoNum type="arabicPeriod"/>
            </a:pPr>
            <a:r>
              <a:rPr lang="de-DE" sz="2000" kern="0" dirty="0" err="1" smtClean="0"/>
              <a:t>SuSanA‘s</a:t>
            </a:r>
            <a:r>
              <a:rPr lang="de-DE" sz="2000" kern="0" dirty="0" smtClean="0"/>
              <a:t> Nature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45557"/>
            <a:ext cx="4133531" cy="2609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67" y="3914336"/>
            <a:ext cx="1977267" cy="244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880180"/>
            <a:ext cx="1697870" cy="2448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14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7"/>
          <p:cNvSpPr txBox="1">
            <a:spLocks/>
          </p:cNvSpPr>
          <p:nvPr/>
        </p:nvSpPr>
        <p:spPr>
          <a:xfrm>
            <a:off x="1258888" y="115888"/>
            <a:ext cx="7632700" cy="576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Font typeface="Times" pitchFamily="1" charset="0"/>
              <a:buNone/>
            </a:pPr>
            <a:r>
              <a:rPr lang="de-DE" altLang="de-DE" kern="0" dirty="0">
                <a:solidFill>
                  <a:schemeClr val="bg1"/>
                </a:solidFill>
              </a:rPr>
              <a:t>The Grant</a:t>
            </a:r>
          </a:p>
        </p:txBody>
      </p:sp>
      <p:sp>
        <p:nvSpPr>
          <p:cNvPr id="16" name="Inhaltsplatzhalter 2"/>
          <p:cNvSpPr>
            <a:spLocks noGrp="1"/>
          </p:cNvSpPr>
          <p:nvPr/>
        </p:nvSpPr>
        <p:spPr bwMode="auto">
          <a:xfrm>
            <a:off x="0" y="1268760"/>
            <a:ext cx="4490627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lang="de-DE" sz="180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noProof="0">
                <a:solidFill>
                  <a:schemeClr val="tx2"/>
                </a:solidFill>
                <a:latin typeface="+mn-lt"/>
              </a:defRPr>
            </a:lvl2pPr>
            <a:lvl3pPr marL="7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noProof="0">
                <a:solidFill>
                  <a:schemeClr val="tx2"/>
                </a:solidFill>
                <a:latin typeface="+mn-lt"/>
              </a:defRPr>
            </a:lvl3pPr>
            <a:lvl4pPr marL="10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baseline="0" noProof="0">
                <a:solidFill>
                  <a:schemeClr val="tx2"/>
                </a:solidFill>
                <a:latin typeface="+mn-lt"/>
              </a:defRPr>
            </a:lvl4pPr>
            <a:lvl5pPr marL="144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5pPr>
            <a:lvl6pPr marL="180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6pPr>
            <a:lvl7pPr marL="21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7pPr>
            <a:lvl8pPr marL="25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8pPr>
            <a:lvl9pPr marL="28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9pPr>
          </a:lstStyle>
          <a:p>
            <a:r>
              <a:rPr lang="de-DE" b="1" dirty="0"/>
              <a:t>Bill and Melinda Gates </a:t>
            </a:r>
            <a:r>
              <a:rPr lang="de-DE" b="1" dirty="0" err="1"/>
              <a:t>Foundation</a:t>
            </a:r>
            <a:r>
              <a:rPr lang="de-DE" b="1" dirty="0"/>
              <a:t> and SEI Grant </a:t>
            </a:r>
          </a:p>
          <a:p>
            <a:r>
              <a:rPr lang="de-DE" b="1" dirty="0"/>
              <a:t>Value</a:t>
            </a:r>
            <a:r>
              <a:rPr lang="de-DE" dirty="0"/>
              <a:t>: USD $2,735,000</a:t>
            </a:r>
          </a:p>
          <a:p>
            <a:r>
              <a:rPr lang="en-US" b="1" dirty="0"/>
              <a:t>Title</a:t>
            </a:r>
            <a:r>
              <a:rPr lang="en-US" dirty="0"/>
              <a:t>: Supporting </a:t>
            </a:r>
            <a:r>
              <a:rPr lang="en-US" dirty="0" err="1"/>
              <a:t>SuSanA</a:t>
            </a:r>
            <a:r>
              <a:rPr lang="en-US" dirty="0"/>
              <a:t> and the broader Water, Sanitation and Hygiene Community of Practice through an online platform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Dates</a:t>
            </a:r>
            <a:r>
              <a:rPr lang="en-US" dirty="0"/>
              <a:t>: October 2016- October </a:t>
            </a:r>
            <a:r>
              <a:rPr lang="en-US" dirty="0" smtClean="0"/>
              <a:t>2019</a:t>
            </a:r>
          </a:p>
          <a:p>
            <a:r>
              <a:rPr lang="en-US" b="1" dirty="0" smtClean="0"/>
              <a:t>Contacts</a:t>
            </a:r>
            <a:r>
              <a:rPr lang="en-US" dirty="0" smtClean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Arne Panesar (GIZ) Email: </a:t>
            </a:r>
            <a:r>
              <a:rPr lang="en-US" dirty="0" smtClean="0">
                <a:hlinkClick r:id="rId3"/>
              </a:rPr>
              <a:t>arne.panesar@giz.de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Arno </a:t>
            </a:r>
            <a:r>
              <a:rPr lang="en-US" dirty="0" err="1" smtClean="0"/>
              <a:t>Rosemarin</a:t>
            </a:r>
            <a:r>
              <a:rPr lang="en-US" dirty="0" smtClean="0"/>
              <a:t>: (SEI) Email:</a:t>
            </a:r>
            <a:r>
              <a:rPr lang="de-DE" dirty="0"/>
              <a:t> </a:t>
            </a:r>
            <a:r>
              <a:rPr lang="de-DE" dirty="0" smtClean="0">
                <a:hlinkClick r:id="rId4"/>
              </a:rPr>
              <a:t>arno.rosemarin@sei-international.org</a:t>
            </a:r>
            <a:endParaRPr lang="de-DE" dirty="0" smtClean="0"/>
          </a:p>
        </p:txBody>
      </p:sp>
      <p:sp>
        <p:nvSpPr>
          <p:cNvPr id="17" name="Inhaltsplatzhalter 8"/>
          <p:cNvSpPr>
            <a:spLocks noGrp="1"/>
          </p:cNvSpPr>
          <p:nvPr/>
        </p:nvSpPr>
        <p:spPr bwMode="auto">
          <a:xfrm>
            <a:off x="4490627" y="1268760"/>
            <a:ext cx="4473861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lang="de-DE" sz="180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noProof="0">
                <a:solidFill>
                  <a:schemeClr val="tx2"/>
                </a:solidFill>
                <a:latin typeface="+mn-lt"/>
              </a:defRPr>
            </a:lvl2pPr>
            <a:lvl3pPr marL="7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noProof="0">
                <a:solidFill>
                  <a:schemeClr val="tx2"/>
                </a:solidFill>
                <a:latin typeface="+mn-lt"/>
              </a:defRPr>
            </a:lvl3pPr>
            <a:lvl4pPr marL="10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Font typeface="Arial" pitchFamily="34" charset="0"/>
              <a:buChar char="•"/>
              <a:tabLst>
                <a:tab pos="2190750" algn="l"/>
              </a:tabLst>
              <a:defRPr lang="de-DE" sz="1800" baseline="0" noProof="0">
                <a:solidFill>
                  <a:schemeClr val="tx2"/>
                </a:solidFill>
                <a:latin typeface="+mn-lt"/>
              </a:defRPr>
            </a:lvl4pPr>
            <a:lvl5pPr marL="144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5pPr>
            <a:lvl6pPr marL="180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6pPr>
            <a:lvl7pPr marL="21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7pPr>
            <a:lvl8pPr marL="25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8pPr>
            <a:lvl9pPr marL="28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9pPr>
          </a:lstStyle>
          <a:p>
            <a:r>
              <a:rPr lang="de-DE" b="1" dirty="0"/>
              <a:t>Main </a:t>
            </a:r>
            <a:r>
              <a:rPr lang="de-DE" b="1" dirty="0" err="1"/>
              <a:t>actors</a:t>
            </a:r>
            <a:r>
              <a:rPr lang="de-DE" b="1" dirty="0"/>
              <a:t>:</a:t>
            </a:r>
            <a:r>
              <a:rPr lang="de-DE" dirty="0"/>
              <a:t> Stockholm Environment Institute, </a:t>
            </a:r>
            <a:r>
              <a:rPr lang="de-DE" dirty="0" err="1"/>
              <a:t>WaterAid</a:t>
            </a:r>
            <a:r>
              <a:rPr lang="de-DE" dirty="0"/>
              <a:t>, Oxfam, </a:t>
            </a:r>
            <a:r>
              <a:rPr lang="de-DE" dirty="0" err="1"/>
              <a:t>SuSanA</a:t>
            </a:r>
            <a:r>
              <a:rPr lang="de-DE" dirty="0"/>
              <a:t> </a:t>
            </a:r>
            <a:r>
              <a:rPr lang="de-DE" dirty="0" err="1"/>
              <a:t>Secretariat</a:t>
            </a:r>
            <a:r>
              <a:rPr lang="de-DE" dirty="0"/>
              <a:t>, GIZ, </a:t>
            </a:r>
            <a:r>
              <a:rPr lang="de-DE" dirty="0" err="1"/>
              <a:t>Ostella</a:t>
            </a:r>
            <a:r>
              <a:rPr lang="de-DE" dirty="0" smtClean="0"/>
              <a:t>, Kellogg </a:t>
            </a:r>
            <a:r>
              <a:rPr lang="de-DE" dirty="0"/>
              <a:t>Consultants, </a:t>
            </a:r>
            <a:r>
              <a:rPr lang="de-DE" dirty="0" err="1" smtClean="0"/>
              <a:t>Dortwerkstatt</a:t>
            </a:r>
            <a:r>
              <a:rPr lang="de-DE" dirty="0" smtClean="0"/>
              <a:t>, </a:t>
            </a:r>
            <a:r>
              <a:rPr lang="de-DE" dirty="0" err="1" smtClean="0"/>
              <a:t>Cranfield</a:t>
            </a:r>
            <a:r>
              <a:rPr lang="de-DE" dirty="0"/>
              <a:t> </a:t>
            </a:r>
            <a:r>
              <a:rPr lang="de-DE" dirty="0" smtClean="0"/>
              <a:t>University, BORDA </a:t>
            </a:r>
            <a:endParaRPr lang="de-DE" dirty="0"/>
          </a:p>
        </p:txBody>
      </p:sp>
      <p:pic>
        <p:nvPicPr>
          <p:cNvPr id="18" name="Picture 21" descr="https://iucn.oscar.ncsu.edu/mediawiki/images/5/5f/GiZ_BMZ_double_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522" y="3619082"/>
            <a:ext cx="3823484" cy="79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861" y="2928374"/>
            <a:ext cx="2098707" cy="437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 Bild in Originalgröße anzeigen 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257" y="2686639"/>
            <a:ext cx="1178912" cy="117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 Bild in Originalgröße anzeigen 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627" y="4243933"/>
            <a:ext cx="2063760" cy="10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 Bild in Originalgröße anzeigen  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998" y="4414179"/>
            <a:ext cx="1244432" cy="124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ildergebnis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589" y="5556798"/>
            <a:ext cx="1525706" cy="84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ldergebnis für cranfield university logo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445419"/>
            <a:ext cx="1072492" cy="107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21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51520" y="1098855"/>
            <a:ext cx="4536504" cy="6388482"/>
          </a:xfrm>
        </p:spPr>
        <p:txBody>
          <a:bodyPr/>
          <a:lstStyle/>
          <a:p>
            <a:pPr marL="400050">
              <a:buAutoNum type="arabicPeriod"/>
            </a:pPr>
            <a:r>
              <a:rPr lang="en-US" sz="1800" dirty="0" smtClean="0"/>
              <a:t>Improved </a:t>
            </a:r>
            <a:r>
              <a:rPr lang="en-US" sz="1800" dirty="0"/>
              <a:t>use of </a:t>
            </a:r>
            <a:r>
              <a:rPr lang="en-US" sz="1800" dirty="0" smtClean="0"/>
              <a:t>the </a:t>
            </a:r>
            <a:r>
              <a:rPr lang="en-US" sz="1800" dirty="0" err="1" smtClean="0"/>
              <a:t>SuSanA</a:t>
            </a:r>
            <a:r>
              <a:rPr lang="en-US" sz="1800" dirty="0" smtClean="0"/>
              <a:t> Platform</a:t>
            </a:r>
          </a:p>
          <a:p>
            <a:pPr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More </a:t>
            </a:r>
            <a:r>
              <a:rPr lang="en-US" sz="1800" b="1" dirty="0"/>
              <a:t>use</a:t>
            </a:r>
            <a:r>
              <a:rPr lang="en-US" sz="1800" dirty="0"/>
              <a:t> of </a:t>
            </a:r>
            <a:r>
              <a:rPr lang="en-US" sz="1800" dirty="0" err="1"/>
              <a:t>SuSanA</a:t>
            </a:r>
            <a:r>
              <a:rPr lang="en-US" sz="1800" dirty="0"/>
              <a:t> platform (by identified target groups)</a:t>
            </a:r>
          </a:p>
          <a:p>
            <a:pPr marL="57150" indent="0">
              <a:buNone/>
            </a:pPr>
            <a:endParaRPr lang="en-US" sz="1800" dirty="0" smtClean="0"/>
          </a:p>
          <a:p>
            <a:pPr marL="57150" indent="0">
              <a:buNone/>
            </a:pPr>
            <a:r>
              <a:rPr lang="en-US" sz="1800" dirty="0" smtClean="0"/>
              <a:t>2. Demonstrable improvements in </a:t>
            </a:r>
            <a:r>
              <a:rPr lang="en-US" sz="1800" dirty="0"/>
              <a:t>the </a:t>
            </a:r>
            <a:r>
              <a:rPr lang="en-US" sz="1800" b="1" dirty="0"/>
              <a:t>impact</a:t>
            </a:r>
            <a:r>
              <a:rPr lang="en-US" sz="1800" dirty="0"/>
              <a:t> </a:t>
            </a:r>
            <a:r>
              <a:rPr lang="en-US" sz="1800" dirty="0" smtClean="0"/>
              <a:t>the </a:t>
            </a:r>
            <a:r>
              <a:rPr lang="en-US" sz="1800" dirty="0"/>
              <a:t>use of the </a:t>
            </a:r>
            <a:r>
              <a:rPr lang="en-US" sz="1800" dirty="0" err="1"/>
              <a:t>SuSanA</a:t>
            </a:r>
            <a:r>
              <a:rPr lang="en-US" sz="1800" dirty="0"/>
              <a:t> Platform has on members’ work in </a:t>
            </a:r>
            <a:r>
              <a:rPr lang="en-US" sz="1800" dirty="0" smtClean="0"/>
              <a:t>sanitation. </a:t>
            </a:r>
          </a:p>
          <a:p>
            <a:pPr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Improve </a:t>
            </a:r>
            <a:r>
              <a:rPr lang="en-US" sz="1800" dirty="0" err="1"/>
              <a:t>SuSanA</a:t>
            </a:r>
            <a:r>
              <a:rPr lang="en-US" sz="1800" dirty="0"/>
              <a:t> platform so it has more </a:t>
            </a:r>
            <a:r>
              <a:rPr lang="en-US" sz="1800" dirty="0" smtClean="0"/>
              <a:t>impact</a:t>
            </a:r>
          </a:p>
          <a:p>
            <a:pPr marL="57150" indent="0">
              <a:buNone/>
            </a:pPr>
            <a:endParaRPr lang="en-US" sz="1800" dirty="0"/>
          </a:p>
          <a:p>
            <a:pPr marL="57150" indent="0">
              <a:buNone/>
            </a:pPr>
            <a:r>
              <a:rPr lang="en-US" sz="1800" dirty="0" smtClean="0"/>
              <a:t>3. Strengthened </a:t>
            </a:r>
            <a:r>
              <a:rPr lang="en-US" sz="1800" b="1" dirty="0"/>
              <a:t>governance</a:t>
            </a:r>
            <a:r>
              <a:rPr lang="en-US" sz="1800" dirty="0"/>
              <a:t> and </a:t>
            </a:r>
            <a:r>
              <a:rPr lang="en-US" sz="1800" b="1" dirty="0"/>
              <a:t>institutiona</a:t>
            </a:r>
            <a:r>
              <a:rPr lang="en-US" sz="1800" dirty="0"/>
              <a:t>l sustainability of </a:t>
            </a:r>
            <a:r>
              <a:rPr lang="en-US" sz="1800" dirty="0" err="1" smtClean="0"/>
              <a:t>SuSanA</a:t>
            </a:r>
            <a:r>
              <a:rPr lang="en-US" sz="1800" dirty="0" smtClean="0"/>
              <a:t>. </a:t>
            </a:r>
          </a:p>
          <a:p>
            <a:pPr indent="-285750">
              <a:buFont typeface="Wingdings" panose="05000000000000000000" pitchFamily="2" charset="2"/>
              <a:buChar char="Ø"/>
            </a:pPr>
            <a:r>
              <a:rPr lang="en-US" sz="1800" dirty="0" smtClean="0"/>
              <a:t>Sustainable </a:t>
            </a:r>
            <a:r>
              <a:rPr lang="en-US" sz="1800" dirty="0"/>
              <a:t>Operations &amp; Budget for </a:t>
            </a:r>
            <a:r>
              <a:rPr lang="en-US" sz="1800" dirty="0" err="1"/>
              <a:t>SuSanA</a:t>
            </a:r>
            <a:endParaRPr lang="en-US" sz="1800" dirty="0"/>
          </a:p>
        </p:txBody>
      </p:sp>
      <p:sp>
        <p:nvSpPr>
          <p:cNvPr id="6" name="Textplatzhalter 7"/>
          <p:cNvSpPr txBox="1">
            <a:spLocks/>
          </p:cNvSpPr>
          <p:nvPr/>
        </p:nvSpPr>
        <p:spPr>
          <a:xfrm>
            <a:off x="1258888" y="115888"/>
            <a:ext cx="7632700" cy="576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Font typeface="Times" pitchFamily="1" charset="0"/>
              <a:buNone/>
            </a:pPr>
            <a:r>
              <a:rPr lang="de-DE" altLang="de-DE" kern="0" dirty="0" smtClean="0">
                <a:solidFill>
                  <a:schemeClr val="bg1"/>
                </a:solidFill>
              </a:rPr>
              <a:t>Outcomes </a:t>
            </a:r>
            <a:r>
              <a:rPr lang="de-DE" altLang="de-DE" kern="0" dirty="0" err="1" smtClean="0">
                <a:solidFill>
                  <a:schemeClr val="bg1"/>
                </a:solidFill>
              </a:rPr>
              <a:t>of</a:t>
            </a:r>
            <a:r>
              <a:rPr lang="de-DE" altLang="de-DE" kern="0" dirty="0" smtClean="0">
                <a:solidFill>
                  <a:schemeClr val="bg1"/>
                </a:solidFill>
              </a:rPr>
              <a:t> </a:t>
            </a:r>
            <a:r>
              <a:rPr lang="de-DE" altLang="de-DE" kern="0" dirty="0" err="1" smtClean="0">
                <a:solidFill>
                  <a:schemeClr val="bg1"/>
                </a:solidFill>
              </a:rPr>
              <a:t>the</a:t>
            </a:r>
            <a:r>
              <a:rPr lang="de-DE" altLang="de-DE" kern="0" dirty="0" smtClean="0">
                <a:solidFill>
                  <a:schemeClr val="bg1"/>
                </a:solidFill>
              </a:rPr>
              <a:t> Grant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628800"/>
            <a:ext cx="387422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08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813" y="116632"/>
            <a:ext cx="7632700" cy="576263"/>
          </a:xfrm>
        </p:spPr>
        <p:txBody>
          <a:bodyPr/>
          <a:lstStyle/>
          <a:p>
            <a:pPr algn="ctr"/>
            <a:r>
              <a:rPr lang="en-GB" dirty="0"/>
              <a:t>Members </a:t>
            </a:r>
            <a:r>
              <a:rPr lang="en-GB" dirty="0" smtClean="0"/>
              <a:t>getting </a:t>
            </a:r>
            <a:r>
              <a:rPr lang="en-GB" dirty="0"/>
              <a:t>involved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219" y="1700808"/>
            <a:ext cx="3051558" cy="4349079"/>
          </a:xfrm>
        </p:spPr>
        <p:txBody>
          <a:bodyPr/>
          <a:lstStyle/>
          <a:p>
            <a:r>
              <a:rPr lang="en-GB" sz="1800" dirty="0"/>
              <a:t>User experience </a:t>
            </a:r>
            <a:r>
              <a:rPr lang="en-GB" sz="1800" dirty="0" smtClean="0"/>
              <a:t>studies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Updating WG factsheets to reflect </a:t>
            </a:r>
            <a:r>
              <a:rPr lang="en-GB" sz="1800" dirty="0" err="1"/>
              <a:t>SuSanA’s</a:t>
            </a:r>
            <a:r>
              <a:rPr lang="en-GB" sz="1800" dirty="0"/>
              <a:t> approach to SDG </a:t>
            </a:r>
            <a:r>
              <a:rPr lang="en-GB" sz="1800" dirty="0" smtClean="0"/>
              <a:t>6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Supporting WG activities and online </a:t>
            </a:r>
            <a:r>
              <a:rPr lang="en-GB" sz="1800" dirty="0" smtClean="0"/>
              <a:t>events/meetings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Active discussions on the Forum</a:t>
            </a:r>
          </a:p>
        </p:txBody>
      </p:sp>
      <p:pic>
        <p:nvPicPr>
          <p:cNvPr id="2050" name="Picture 2" descr="Image may contain: 6 peo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04864"/>
            <a:ext cx="577266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59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052736"/>
            <a:ext cx="8147248" cy="5145435"/>
          </a:xfrm>
        </p:spPr>
        <p:txBody>
          <a:bodyPr>
            <a:normAutofit fontScale="55000" lnSpcReduction="20000"/>
          </a:bodyPr>
          <a:lstStyle/>
          <a:p>
            <a:r>
              <a:rPr lang="en-GB" sz="3300" dirty="0"/>
              <a:t>Where does the world go for an overview to a subject they don't know about?</a:t>
            </a:r>
          </a:p>
          <a:p>
            <a:r>
              <a:rPr lang="en-GB" sz="3300" dirty="0"/>
              <a:t>Where journalists go for an introduction to topics related UN days such as World Water Day or World Toilet Day?</a:t>
            </a:r>
          </a:p>
          <a:p>
            <a:r>
              <a:rPr lang="en-GB" sz="3300" dirty="0"/>
              <a:t>Where do local government go for information on sanitation policies they find on their desk?</a:t>
            </a:r>
          </a:p>
          <a:p>
            <a:pPr>
              <a:buNone/>
            </a:pPr>
            <a:endParaRPr lang="en-GB" dirty="0"/>
          </a:p>
          <a:p>
            <a:pPr algn="ctr">
              <a:buNone/>
            </a:pPr>
            <a:r>
              <a:rPr lang="en-GB" sz="3300" dirty="0"/>
              <a:t>Wikipedia is what the world reads! Wikipedia, while not an academic or professional source, has great value to those working on the periphery of the sector. with 500 million users a month it is the world’s 5th most visited website!</a:t>
            </a:r>
          </a:p>
          <a:p>
            <a:endParaRPr lang="en-GB" sz="3300" dirty="0"/>
          </a:p>
          <a:p>
            <a:pPr>
              <a:buNone/>
            </a:pPr>
            <a:r>
              <a:rPr lang="en-GB" sz="3300" dirty="0"/>
              <a:t>The objectives of our Edit-a-thon are to:</a:t>
            </a:r>
          </a:p>
          <a:p>
            <a:r>
              <a:rPr lang="en-GB" sz="3300" dirty="0"/>
              <a:t>Edit WASH-related pages on Wikipedia</a:t>
            </a:r>
          </a:p>
          <a:p>
            <a:r>
              <a:rPr lang="en-GB" sz="3300" dirty="0"/>
              <a:t>Improve quality and quantity of information available on Water, Sanitation and Hygiene. </a:t>
            </a:r>
          </a:p>
          <a:p>
            <a:r>
              <a:rPr lang="en-GB" sz="3300" dirty="0"/>
              <a:t>Enable SuSanA members and WGs to share their knowledge, which can leverage progress towards the achievement of </a:t>
            </a:r>
            <a:r>
              <a:rPr lang="en-GB" sz="3300" i="1" dirty="0"/>
              <a:t>SDG6.</a:t>
            </a:r>
          </a:p>
          <a:p>
            <a:endParaRPr lang="en-GB" i="1" dirty="0"/>
          </a:p>
          <a:p>
            <a:pPr>
              <a:buNone/>
            </a:pPr>
            <a:r>
              <a:rPr lang="en-GB" i="1" dirty="0"/>
              <a:t>When: 19-20</a:t>
            </a:r>
            <a:r>
              <a:rPr lang="en-GB" i="1" baseline="30000" dirty="0"/>
              <a:t>th</a:t>
            </a:r>
            <a:r>
              <a:rPr lang="en-GB" i="1" dirty="0"/>
              <a:t> March 2017 anywhere </a:t>
            </a:r>
            <a:r>
              <a:rPr lang="en-GB" i="1" dirty="0" smtClean="0"/>
              <a:t>in </a:t>
            </a:r>
            <a:r>
              <a:rPr lang="en-GB" i="1" dirty="0"/>
              <a:t>the </a:t>
            </a:r>
            <a:r>
              <a:rPr lang="en-GB" i="1" dirty="0" smtClean="0"/>
              <a:t>world</a:t>
            </a:r>
            <a:endParaRPr lang="en-GB" i="1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259632" y="116632"/>
            <a:ext cx="76327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GB" kern="0" smtClean="0"/>
              <a:t>World Water Day Wikipedia Edit-a-thon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90603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03648" y="-99392"/>
            <a:ext cx="7466174" cy="990600"/>
          </a:xfrm>
        </p:spPr>
        <p:txBody>
          <a:bodyPr>
            <a:normAutofit/>
          </a:bodyPr>
          <a:lstStyle/>
          <a:p>
            <a:r>
              <a:rPr lang="en-US" dirty="0"/>
              <a:t>Required </a:t>
            </a:r>
            <a:r>
              <a:rPr lang="en-US" dirty="0" smtClean="0"/>
              <a:t>before October </a:t>
            </a:r>
            <a:r>
              <a:rPr lang="en-US" dirty="0"/>
              <a:t>2017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11560" y="1700808"/>
            <a:ext cx="4824536" cy="403244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rgbClr val="7030A0"/>
                </a:solidFill>
              </a:rPr>
              <a:t>User Experience Study Completed </a:t>
            </a:r>
          </a:p>
          <a:p>
            <a:pPr marL="800100" lvl="2" indent="0">
              <a:buNone/>
            </a:pPr>
            <a:r>
              <a:rPr lang="en-US" sz="1800" dirty="0"/>
              <a:t>Website changes approved by PAB, then CG</a:t>
            </a:r>
          </a:p>
          <a:p>
            <a:pPr marL="800100" lvl="2" indent="0">
              <a:buNone/>
            </a:pPr>
            <a:r>
              <a:rPr lang="en-US" sz="1800" dirty="0"/>
              <a:t>Website changes implemented</a:t>
            </a:r>
          </a:p>
          <a:p>
            <a:pPr marL="457200" indent="-457200">
              <a:buFont typeface="+mj-lt"/>
              <a:buAutoNum type="arabicPeriod"/>
            </a:pPr>
            <a:endParaRPr lang="en-US" sz="1800" dirty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rgbClr val="7030A0"/>
                </a:solidFill>
              </a:rPr>
              <a:t>Stakeholder Market Study Completed</a:t>
            </a:r>
          </a:p>
          <a:p>
            <a:pPr marL="800100" lvl="2" indent="0">
              <a:buNone/>
            </a:pPr>
            <a:r>
              <a:rPr lang="en-US" sz="1800" dirty="0"/>
              <a:t>Communication Strategy Approved by PAB then CG</a:t>
            </a:r>
          </a:p>
          <a:p>
            <a:pPr marL="800100" lvl="2" indent="0">
              <a:buNone/>
            </a:pPr>
            <a:r>
              <a:rPr lang="en-US" sz="1800" dirty="0"/>
              <a:t>Implementation Plan Approved by PAB, then CG </a:t>
            </a:r>
          </a:p>
          <a:p>
            <a:pPr marL="457200" indent="-457200">
              <a:buFont typeface="+mj-lt"/>
              <a:buAutoNum type="arabicPeriod"/>
            </a:pPr>
            <a:endParaRPr lang="en-US" sz="1800" dirty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rgbClr val="7030A0"/>
                </a:solidFill>
              </a:rPr>
              <a:t>Proposal for Year 2 &amp; 3 Budget and Major Activities</a:t>
            </a:r>
          </a:p>
          <a:p>
            <a:pPr marL="0" indent="0">
              <a:buNone/>
            </a:pPr>
            <a:endParaRPr lang="en-US" sz="2000" b="1" dirty="0">
              <a:solidFill>
                <a:srgbClr val="7030A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37" b="2805"/>
          <a:stretch/>
        </p:blipFill>
        <p:spPr bwMode="auto">
          <a:xfrm>
            <a:off x="5993042" y="1124744"/>
            <a:ext cx="2239396" cy="491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7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02.pn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9552" y="764704"/>
            <a:ext cx="8352928" cy="5472608"/>
          </a:xfrm>
          <a:prstGeom prst="rect">
            <a:avLst/>
          </a:prstGeom>
          <a:ln/>
        </p:spPr>
      </p:pic>
      <p:sp>
        <p:nvSpPr>
          <p:cNvPr id="8" name="TextBox 7"/>
          <p:cNvSpPr txBox="1"/>
          <p:nvPr/>
        </p:nvSpPr>
        <p:spPr bwMode="auto">
          <a:xfrm>
            <a:off x="1331640" y="208965"/>
            <a:ext cx="385874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kern="0" dirty="0" smtClean="0">
                <a:solidFill>
                  <a:schemeClr val="bg1"/>
                </a:solidFill>
                <a:latin typeface="+mj-lt"/>
                <a:ea typeface="MS PGothic" pitchFamily="34" charset="-128"/>
                <a:cs typeface="+mj-cs"/>
              </a:rPr>
              <a:t>Consortium </a:t>
            </a:r>
            <a:r>
              <a:rPr lang="en-US" sz="2800" b="1" kern="0" dirty="0">
                <a:solidFill>
                  <a:schemeClr val="bg1"/>
                </a:solidFill>
                <a:latin typeface="+mj-lt"/>
                <a:ea typeface="MS PGothic" pitchFamily="34" charset="-128"/>
                <a:cs typeface="+mj-cs"/>
              </a:rPr>
              <a:t>Partners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728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0" rIns="9144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200" b="1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MS PGothic" pitchFamily="34" charset="-128"/>
            <a:cs typeface="+mj-cs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1012</Words>
  <Application>Microsoft Office PowerPoint</Application>
  <PresentationFormat>Bildschirmpräsentation (4:3)</PresentationFormat>
  <Paragraphs>113</Paragraphs>
  <Slides>11</Slides>
  <Notes>9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Blank Presentation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Members getting involved</vt:lpstr>
      <vt:lpstr>PowerPoint-Präsentation</vt:lpstr>
      <vt:lpstr>Required before October 2017 </vt:lpstr>
      <vt:lpstr>PowerPoint-Präsentation</vt:lpstr>
      <vt:lpstr>PowerPoint-Präsentation</vt:lpstr>
      <vt:lpstr>PowerPoint-Präsentation</vt:lpstr>
    </vt:vector>
  </TitlesOfParts>
  <Company>GIZ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Guettner, Friederike GIZ</dc:creator>
  <cp:lastModifiedBy>Mbalo, Doreen GIZ KE</cp:lastModifiedBy>
  <cp:revision>225</cp:revision>
  <cp:lastPrinted>2017-02-08T16:59:26Z</cp:lastPrinted>
  <dcterms:created xsi:type="dcterms:W3CDTF">2014-07-24T13:58:43Z</dcterms:created>
  <dcterms:modified xsi:type="dcterms:W3CDTF">2017-02-18T12:11:53Z</dcterms:modified>
</cp:coreProperties>
</file>