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1CD746E-6A67-4276-BF38-82DA3935E9B0}">
  <a:tblStyle styleId="{01CD746E-6A67-4276-BF38-82DA3935E9B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037523" cy="464662"/>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292" y="0"/>
            <a:ext cx="3037523" cy="464662"/>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0724" y="4416664"/>
            <a:ext cx="5608954" cy="4181952"/>
          </a:xfrm>
          <a:prstGeom prst="rect">
            <a:avLst/>
          </a:prstGeom>
          <a:noFill/>
          <a:ln>
            <a:noFill/>
          </a:ln>
        </p:spPr>
        <p:txBody>
          <a:bodyPr anchorCtr="0" anchor="t" bIns="91425" lIns="91425" spcFirstLastPara="1" rIns="91425" wrap="square" tIns="91425"/>
          <a:lstStyle>
            <a:lvl1pPr indent="-304800" lvl="0" marL="457200" marR="0" rtl="0" algn="l">
              <a:spcBef>
                <a:spcPts val="360"/>
              </a:spcBef>
              <a:spcAft>
                <a:spcPts val="0"/>
              </a:spcAft>
              <a:buClr>
                <a:schemeClr val="dk1"/>
              </a:buClr>
              <a:buSzPts val="1200"/>
              <a:buFont typeface="Times New Roman"/>
              <a:buChar char="●"/>
              <a:defRPr b="0" i="0" sz="1200" u="none" cap="none" strike="noStrike">
                <a:solidFill>
                  <a:schemeClr val="dk1"/>
                </a:solidFill>
                <a:latin typeface="Times New Roman"/>
                <a:ea typeface="Times New Roman"/>
                <a:cs typeface="Times New Roman"/>
                <a:sym typeface="Times New Roman"/>
              </a:defRPr>
            </a:lvl1pPr>
            <a:lvl2pPr indent="-304800" lvl="1" marL="914400" marR="0" rtl="0" algn="l">
              <a:spcBef>
                <a:spcPts val="360"/>
              </a:spcBef>
              <a:spcAft>
                <a:spcPts val="0"/>
              </a:spcAft>
              <a:buClr>
                <a:schemeClr val="dk1"/>
              </a:buClr>
              <a:buSzPts val="1200"/>
              <a:buFont typeface="Times New Roman"/>
              <a:buChar char="○"/>
              <a:defRPr b="0" i="0" sz="1200" u="none" cap="none" strike="noStrike">
                <a:solidFill>
                  <a:schemeClr val="dk1"/>
                </a:solidFill>
                <a:latin typeface="Times New Roman"/>
                <a:ea typeface="Times New Roman"/>
                <a:cs typeface="Times New Roman"/>
                <a:sym typeface="Times New Roman"/>
              </a:defRPr>
            </a:lvl2pPr>
            <a:lvl3pPr indent="-304800" lvl="2" marL="1371600" marR="0" rtl="0" algn="l">
              <a:spcBef>
                <a:spcPts val="360"/>
              </a:spcBef>
              <a:spcAft>
                <a:spcPts val="0"/>
              </a:spcAft>
              <a:buClr>
                <a:schemeClr val="dk1"/>
              </a:buClr>
              <a:buSzPts val="1200"/>
              <a:buFont typeface="Times New Roman"/>
              <a:buChar char="■"/>
              <a:defRPr b="0" i="0" sz="1200" u="none" cap="none" strike="noStrike">
                <a:solidFill>
                  <a:schemeClr val="dk1"/>
                </a:solidFill>
                <a:latin typeface="Times New Roman"/>
                <a:ea typeface="Times New Roman"/>
                <a:cs typeface="Times New Roman"/>
                <a:sym typeface="Times New Roman"/>
              </a:defRPr>
            </a:lvl3pPr>
            <a:lvl4pPr indent="-304800" lvl="3" marL="1828800" marR="0" rtl="0" algn="l">
              <a:spcBef>
                <a:spcPts val="360"/>
              </a:spcBef>
              <a:spcAft>
                <a:spcPts val="0"/>
              </a:spcAft>
              <a:buClr>
                <a:schemeClr val="dk1"/>
              </a:buClr>
              <a:buSzPts val="1200"/>
              <a:buFont typeface="Times New Roman"/>
              <a:buChar char="●"/>
              <a:defRPr b="0" i="0" sz="1200" u="none" cap="none" strike="noStrike">
                <a:solidFill>
                  <a:schemeClr val="dk1"/>
                </a:solidFill>
                <a:latin typeface="Times New Roman"/>
                <a:ea typeface="Times New Roman"/>
                <a:cs typeface="Times New Roman"/>
                <a:sym typeface="Times New Roman"/>
              </a:defRPr>
            </a:lvl4pPr>
            <a:lvl5pPr indent="-304800" lvl="4" marL="2286000" marR="0" rtl="0" algn="l">
              <a:spcBef>
                <a:spcPts val="360"/>
              </a:spcBef>
              <a:spcAft>
                <a:spcPts val="0"/>
              </a:spcAft>
              <a:buClr>
                <a:schemeClr val="dk1"/>
              </a:buClr>
              <a:buSzPts val="1200"/>
              <a:buFont typeface="Times New Roman"/>
              <a:buChar char="○"/>
              <a:defRPr b="0" i="0" sz="1200" u="none" cap="none" strike="noStrike">
                <a:solidFill>
                  <a:schemeClr val="dk1"/>
                </a:solidFill>
                <a:latin typeface="Times New Roman"/>
                <a:ea typeface="Times New Roman"/>
                <a:cs typeface="Times New Roman"/>
                <a:sym typeface="Times New Roman"/>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30154"/>
            <a:ext cx="3037523" cy="464662"/>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3: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54" name="Google Shape;54;p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5" name="Google Shape;55;p3:notes"/>
          <p:cNvSpPr txBox="1"/>
          <p:nvPr>
            <p:ph idx="1" type="body"/>
          </p:nvPr>
        </p:nvSpPr>
        <p:spPr>
          <a:xfrm>
            <a:off x="700724" y="4416664"/>
            <a:ext cx="5608954" cy="4181952"/>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76200" lvl="0" marL="0" marR="0" rtl="0" algn="l">
              <a:spcBef>
                <a:spcPts val="0"/>
              </a:spcBef>
              <a:spcAft>
                <a:spcPts val="0"/>
              </a:spcAft>
              <a:buClr>
                <a:schemeClr val="dk1"/>
              </a:buClr>
              <a:buSzPts val="1200"/>
              <a:buFont typeface="Times New Roman"/>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 name="Google Shape;124;p15: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25" name="Google Shape;125;p15: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p16: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32" name="Google Shape;132;p16: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p17: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39" name="Google Shape;139;p17: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5" name="Google Shape;145;p18: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46" name="Google Shape;146;p18: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p19: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53" name="Google Shape;153;p19: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2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p20: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60" name="Google Shape;160;p20: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2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21: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67" name="Google Shape;167;p21: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2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4" name="Google Shape;174;p22: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75" name="Google Shape;175;p22: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p23: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83" name="Google Shape;183;p23: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4:notes"/>
          <p:cNvSpPr txBox="1"/>
          <p:nvPr>
            <p:ph idx="1" type="body"/>
          </p:nvPr>
        </p:nvSpPr>
        <p:spPr>
          <a:xfrm>
            <a:off x="700724" y="4416664"/>
            <a:ext cx="5608954" cy="4181952"/>
          </a:xfrm>
          <a:prstGeom prst="rect">
            <a:avLst/>
          </a:prstGeom>
        </p:spPr>
        <p:txBody>
          <a:bodyPr anchorCtr="0" anchor="t" bIns="91425" lIns="91425" spcFirstLastPara="1" rIns="91425" wrap="square" tIns="91425">
            <a:noAutofit/>
          </a:bodyPr>
          <a:lstStyle/>
          <a:p>
            <a:pPr indent="76200" lvl="0" marL="0" rtl="0" algn="l">
              <a:spcBef>
                <a:spcPts val="360"/>
              </a:spcBef>
              <a:spcAft>
                <a:spcPts val="0"/>
              </a:spcAft>
              <a:buNone/>
            </a:pPr>
            <a:r>
              <a:t/>
            </a:r>
            <a:endParaRPr/>
          </a:p>
        </p:txBody>
      </p:sp>
      <p:sp>
        <p:nvSpPr>
          <p:cNvPr id="189" name="Google Shape;189;p2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5: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65" name="Google Shape;65;p5: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 name="Google Shape;195;p25: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6" name="Google Shape;196;p25: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7" name="Google Shape;207;p26: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08" name="Google Shape;208;p26: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4" name="Google Shape;214;p27: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15" name="Google Shape;215;p27: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2" name="Google Shape;222;p28: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23" name="Google Shape;223;p28: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9" name="Google Shape;229;p29: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30" name="Google Shape;230;p29: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3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30: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3" name="Google Shape;243;p30: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3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p31: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59" name="Google Shape;259;p31: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3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0" name="Google Shape;270;p32: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71" name="Google Shape;271;p32: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3" name="Google Shape;283;p33: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84" name="Google Shape;284;p33: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3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0" name="Google Shape;290;p34: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91" name="Google Shape;291;p34: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 name="Google Shape;71;p7: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72" name="Google Shape;72;p7: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3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1" name="Google Shape;301;p35: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2" name="Google Shape;302;p35: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4" name="Google Shape;314;p36: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15" name="Google Shape;315;p36: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3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4" name="Google Shape;324;p37:notes"/>
          <p:cNvSpPr txBox="1"/>
          <p:nvPr>
            <p:ph idx="1" type="body"/>
          </p:nvPr>
        </p:nvSpPr>
        <p:spPr>
          <a:xfrm>
            <a:off x="700724" y="4416664"/>
            <a:ext cx="5608954" cy="4181952"/>
          </a:xfrm>
          <a:prstGeom prst="rect">
            <a:avLst/>
          </a:prstGeom>
          <a:noFill/>
          <a:ln>
            <a:noFill/>
          </a:ln>
        </p:spPr>
        <p:txBody>
          <a:bodyPr anchorCtr="0" anchor="t" bIns="46550" lIns="93125" spcFirstLastPara="1" rIns="93125" wrap="square" tIns="46550">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25" name="Google Shape;325;p37:notes"/>
          <p:cNvSpPr txBox="1"/>
          <p:nvPr>
            <p:ph idx="12" type="sldNum"/>
          </p:nvPr>
        </p:nvSpPr>
        <p:spPr>
          <a:xfrm>
            <a:off x="3971292" y="8830154"/>
            <a:ext cx="3037523" cy="464662"/>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 name="Google Shape;80;p9: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1" name="Google Shape;81;p9: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p10: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88" name="Google Shape;88;p10: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11: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95" name="Google Shape;95;p11: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12: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02" name="Google Shape;102;p12: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9" name="Google Shape;109;p13: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0" name="Google Shape;110;p13: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14:notes"/>
          <p:cNvSpPr txBox="1"/>
          <p:nvPr>
            <p:ph idx="1" type="body"/>
          </p:nvPr>
        </p:nvSpPr>
        <p:spPr>
          <a:xfrm>
            <a:off x="700724" y="4416664"/>
            <a:ext cx="5609100" cy="4182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8" name="Google Shape;118;p14:notes"/>
          <p:cNvSpPr txBox="1"/>
          <p:nvPr>
            <p:ph idx="12" type="sldNum"/>
          </p:nvPr>
        </p:nvSpPr>
        <p:spPr>
          <a:xfrm>
            <a:off x="3971292" y="8830154"/>
            <a:ext cx="3037500" cy="464700"/>
          </a:xfrm>
          <a:prstGeom prst="rect">
            <a:avLst/>
          </a:prstGeom>
          <a:noFill/>
          <a:ln>
            <a:noFill/>
          </a:ln>
        </p:spPr>
        <p:txBody>
          <a:bodyPr anchorCtr="0" anchor="b" bIns="46550" lIns="93125" spcFirstLastPara="1" rIns="93125" wrap="square" tIns="4655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showMasterSp="0">
  <p:cSld name="Titelfolie">
    <p:spTree>
      <p:nvGrpSpPr>
        <p:cNvPr id="21" name="Shape 21"/>
        <p:cNvGrpSpPr/>
        <p:nvPr/>
      </p:nvGrpSpPr>
      <p:grpSpPr>
        <a:xfrm>
          <a:off x="0" y="0"/>
          <a:ext cx="0" cy="0"/>
          <a:chOff x="0" y="0"/>
          <a:chExt cx="0" cy="0"/>
        </a:xfrm>
      </p:grpSpPr>
      <p:grpSp>
        <p:nvGrpSpPr>
          <p:cNvPr id="22" name="Google Shape;22;p2"/>
          <p:cNvGrpSpPr/>
          <p:nvPr/>
        </p:nvGrpSpPr>
        <p:grpSpPr>
          <a:xfrm>
            <a:off x="0" y="2844800"/>
            <a:ext cx="9143080" cy="1655776"/>
            <a:chOff x="0" y="3497626"/>
            <a:chExt cx="9143080" cy="1654611"/>
          </a:xfrm>
        </p:grpSpPr>
        <p:pic>
          <p:nvPicPr>
            <p:cNvPr descr="ppt_title2" id="23" name="Google Shape;23;p2"/>
            <p:cNvPicPr preferRelativeResize="0"/>
            <p:nvPr/>
          </p:nvPicPr>
          <p:blipFill rotWithShape="1">
            <a:blip r:embed="rId2">
              <a:alphaModFix/>
            </a:blip>
            <a:srcRect b="0" l="0" r="0" t="0"/>
            <a:stretch/>
          </p:blipFill>
          <p:spPr>
            <a:xfrm>
              <a:off x="0" y="3497626"/>
              <a:ext cx="6984820" cy="1654611"/>
            </a:xfrm>
            <a:prstGeom prst="rect">
              <a:avLst/>
            </a:prstGeom>
            <a:noFill/>
            <a:ln>
              <a:noFill/>
            </a:ln>
          </p:spPr>
        </p:pic>
        <p:pic>
          <p:nvPicPr>
            <p:cNvPr descr="ppt_title2" id="24" name="Google Shape;24;p2"/>
            <p:cNvPicPr preferRelativeResize="0"/>
            <p:nvPr/>
          </p:nvPicPr>
          <p:blipFill rotWithShape="1">
            <a:blip r:embed="rId3">
              <a:alphaModFix/>
            </a:blip>
            <a:srcRect b="0" l="0" r="0" t="0"/>
            <a:stretch/>
          </p:blipFill>
          <p:spPr>
            <a:xfrm>
              <a:off x="4895528" y="3497626"/>
              <a:ext cx="4247551" cy="1654611"/>
            </a:xfrm>
            <a:prstGeom prst="rect">
              <a:avLst/>
            </a:prstGeom>
            <a:noFill/>
            <a:ln>
              <a:noFill/>
            </a:ln>
          </p:spPr>
        </p:pic>
      </p:grpSp>
      <p:sp>
        <p:nvSpPr>
          <p:cNvPr id="25" name="Google Shape;25;p2"/>
          <p:cNvSpPr txBox="1"/>
          <p:nvPr>
            <p:ph idx="1" type="body"/>
          </p:nvPr>
        </p:nvSpPr>
        <p:spPr>
          <a:xfrm>
            <a:off x="3000364" y="3214686"/>
            <a:ext cx="5357850" cy="914400"/>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75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50"/>
              <a:buFont typeface="Arial"/>
              <a:buNone/>
              <a:defRPr b="1" i="0" sz="2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6" name="Google Shape;26;p2"/>
          <p:cNvSpPr txBox="1"/>
          <p:nvPr>
            <p:ph type="title"/>
          </p:nvPr>
        </p:nvSpPr>
        <p:spPr>
          <a:xfrm>
            <a:off x="3000364" y="4572008"/>
            <a:ext cx="5736700" cy="2143140"/>
          </a:xfrm>
          <a:prstGeom prst="rect">
            <a:avLst/>
          </a:prstGeom>
          <a:noFill/>
          <a:ln>
            <a:noFill/>
          </a:ln>
        </p:spPr>
        <p:txBody>
          <a:bodyPr anchorCtr="0" anchor="ctr" bIns="91425" lIns="91425" spcFirstLastPara="1" rIns="91425" wrap="square" tIns="91425"/>
          <a:lstStyle>
            <a:lvl1pPr indent="0" lvl="0" marL="0" marR="0" rtl="0" algn="r">
              <a:lnSpc>
                <a:spcPct val="90000"/>
              </a:lnSpc>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2"/>
          <p:cNvSpPr txBox="1"/>
          <p:nvPr>
            <p:ph idx="2" type="body"/>
          </p:nvPr>
        </p:nvSpPr>
        <p:spPr>
          <a:xfrm>
            <a:off x="377176" y="5214950"/>
            <a:ext cx="2194560" cy="571514"/>
          </a:xfrm>
          <a:prstGeom prst="rect">
            <a:avLst/>
          </a:prstGeom>
          <a:noFill/>
          <a:ln>
            <a:noFill/>
          </a:ln>
        </p:spPr>
        <p:txBody>
          <a:bodyPr anchorCtr="0" anchor="t" bIns="91425" lIns="91425" spcFirstLastPara="1" rIns="91425" wrap="square" tIns="91425"/>
          <a:lstStyle>
            <a:lvl1pPr indent="-228600" lvl="0" marL="457200" marR="0" rtl="0" algn="ctr">
              <a:lnSpc>
                <a:spcPct val="90000"/>
              </a:lnSpc>
              <a:spcBef>
                <a:spcPts val="750"/>
              </a:spcBef>
              <a:spcAft>
                <a:spcPts val="0"/>
              </a:spcAft>
              <a:buClr>
                <a:schemeClr val="dk1"/>
              </a:buClr>
              <a:buSzPts val="2100"/>
              <a:buFont typeface="Arial"/>
              <a:buNone/>
              <a:defRPr b="1" i="0" sz="2000" u="sng"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el und Inhalt">
  <p:cSld name="1_Titel und Inhalt">
    <p:spTree>
      <p:nvGrpSpPr>
        <p:cNvPr id="28" name="Shape 28"/>
        <p:cNvGrpSpPr/>
        <p:nvPr/>
      </p:nvGrpSpPr>
      <p:grpSpPr>
        <a:xfrm>
          <a:off x="0" y="0"/>
          <a:ext cx="0" cy="0"/>
          <a:chOff x="0" y="0"/>
          <a:chExt cx="0" cy="0"/>
        </a:xfrm>
      </p:grpSpPr>
      <p:sp>
        <p:nvSpPr>
          <p:cNvPr id="29" name="Google Shape;29;p3"/>
          <p:cNvSpPr txBox="1"/>
          <p:nvPr>
            <p:ph idx="1" type="body"/>
          </p:nvPr>
        </p:nvSpPr>
        <p:spPr>
          <a:xfrm>
            <a:off x="1187624" y="1700808"/>
            <a:ext cx="7632848" cy="4608512"/>
          </a:xfrm>
          <a:prstGeom prst="rect">
            <a:avLst/>
          </a:prstGeom>
          <a:noFill/>
          <a:ln>
            <a:noFill/>
          </a:ln>
        </p:spPr>
        <p:txBody>
          <a:bodyPr anchorCtr="0" anchor="t" bIns="91425" lIns="91425" spcFirstLastPara="1" rIns="91425" wrap="square" tIns="91425"/>
          <a:lstStyle>
            <a:lvl1pPr indent="-355600" lvl="0" marL="457200" marR="0" rtl="0" algn="l">
              <a:lnSpc>
                <a:spcPct val="9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1pPr>
            <a:lvl2pPr indent="-320040" lvl="1" marL="914400" marR="0" rtl="0" algn="l">
              <a:lnSpc>
                <a:spcPct val="90000"/>
              </a:lnSpc>
              <a:spcBef>
                <a:spcPts val="300"/>
              </a:spcBef>
              <a:spcAft>
                <a:spcPts val="0"/>
              </a:spcAft>
              <a:buClr>
                <a:schemeClr val="dk1"/>
              </a:buClr>
              <a:buSzPts val="144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04800" lvl="4" marL="22860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0" name="Google Shape;30;p3"/>
          <p:cNvSpPr txBox="1"/>
          <p:nvPr>
            <p:ph idx="2" type="body"/>
          </p:nvPr>
        </p:nvSpPr>
        <p:spPr>
          <a:xfrm>
            <a:off x="1187624" y="908720"/>
            <a:ext cx="7632848" cy="576064"/>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560"/>
              </a:spcBef>
              <a:spcAft>
                <a:spcPts val="0"/>
              </a:spcAft>
              <a:buClr>
                <a:schemeClr val="folHlink"/>
              </a:buClr>
              <a:buSzPts val="2100"/>
              <a:buFont typeface="Times"/>
              <a:buNone/>
              <a:defRPr b="1" i="0" sz="2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1" name="Google Shape;31;p3"/>
          <p:cNvSpPr txBox="1"/>
          <p:nvPr>
            <p:ph idx="10" type="dt"/>
          </p:nvPr>
        </p:nvSpPr>
        <p:spPr>
          <a:xfrm>
            <a:off x="177926" y="6551613"/>
            <a:ext cx="21336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32" name="Shape 32"/>
        <p:cNvGrpSpPr/>
        <p:nvPr/>
      </p:nvGrpSpPr>
      <p:grpSpPr>
        <a:xfrm>
          <a:off x="0" y="0"/>
          <a:ext cx="0" cy="0"/>
          <a:chOff x="0" y="0"/>
          <a:chExt cx="0" cy="0"/>
        </a:xfrm>
      </p:grpSpPr>
      <p:sp>
        <p:nvSpPr>
          <p:cNvPr id="33" name="Google Shape;33;p4"/>
          <p:cNvSpPr txBox="1"/>
          <p:nvPr>
            <p:ph type="title"/>
          </p:nvPr>
        </p:nvSpPr>
        <p:spPr>
          <a:xfrm>
            <a:off x="381000" y="3657600"/>
            <a:ext cx="8229600" cy="594360"/>
          </a:xfrm>
          <a:prstGeom prst="rect">
            <a:avLst/>
          </a:prstGeom>
          <a:noFill/>
          <a:ln>
            <a:noFill/>
          </a:ln>
        </p:spPr>
        <p:txBody>
          <a:bodyPr anchorCtr="0" anchor="ctr" bIns="91425" lIns="91425" spcFirstLastPara="1" rIns="91425" wrap="square" tIns="91425"/>
          <a:lstStyle>
            <a:lvl1pPr indent="-228600" lvl="0" marL="228600" marR="0" rtl="0" algn="l">
              <a:lnSpc>
                <a:spcPct val="90000"/>
              </a:lnSpc>
              <a:spcBef>
                <a:spcPts val="0"/>
              </a:spcBef>
              <a:spcAft>
                <a:spcPts val="0"/>
              </a:spcAft>
              <a:buClr>
                <a:srgbClr val="336699"/>
              </a:buClr>
              <a:buSzPts val="1400"/>
              <a:buFont typeface="Calibri"/>
              <a:buNone/>
              <a:defRPr b="1" i="0" sz="3200" u="none" cap="none" strike="noStrike">
                <a:solidFill>
                  <a:srgbClr val="336699"/>
                </a:solidFill>
                <a:latin typeface="Calibri"/>
                <a:ea typeface="Calibri"/>
                <a:cs typeface="Calibri"/>
                <a:sym typeface="Calibri"/>
              </a:defRPr>
            </a:lvl1pPr>
            <a:lvl2pPr indent="-228600" lvl="1"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2pPr>
            <a:lvl3pPr indent="-228600" lvl="2"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3pPr>
            <a:lvl4pPr indent="-228600" lvl="3"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4pPr>
            <a:lvl5pPr indent="-228600" lvl="4"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5pPr>
            <a:lvl6pPr indent="-228600" lvl="5" marL="6858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6pPr>
            <a:lvl7pPr indent="-228600" lvl="6" marL="11430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7pPr>
            <a:lvl8pPr indent="-228600" lvl="7" marL="16002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8pPr>
            <a:lvl9pPr indent="-228600" lvl="8" marL="20574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34" name="Google Shape;34;p4"/>
          <p:cNvSpPr txBox="1"/>
          <p:nvPr>
            <p:ph idx="1" type="body"/>
          </p:nvPr>
        </p:nvSpPr>
        <p:spPr>
          <a:xfrm>
            <a:off x="381000" y="4343400"/>
            <a:ext cx="8229600" cy="19812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rgbClr val="336699"/>
              </a:buClr>
              <a:buSzPts val="2100"/>
              <a:buFont typeface="Calibri"/>
              <a:buNone/>
              <a:defRPr b="1" i="0" sz="2000" u="none" cap="none" strike="noStrike">
                <a:solidFill>
                  <a:srgbClr val="336699"/>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600"/>
              </a:spcBef>
              <a:spcAft>
                <a:spcPts val="0"/>
              </a:spcAft>
              <a:buClr>
                <a:schemeClr val="dk1"/>
              </a:buClr>
              <a:buSzPts val="1500"/>
              <a:buFont typeface="Arial"/>
              <a:buNone/>
              <a:defRPr b="0" i="0" sz="16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30200" lvl="4" marL="2286000" marR="0" rtl="0" algn="l">
              <a:lnSpc>
                <a:spcPct val="9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6pPr>
            <a:lvl7pPr indent="-330200" lvl="6" marL="32004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7pPr>
            <a:lvl8pPr indent="-330200" lvl="7" marL="36576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8pPr>
            <a:lvl9pPr indent="-330200" lvl="8" marL="41148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5" name="Shape 35"/>
        <p:cNvGrpSpPr/>
        <p:nvPr/>
      </p:nvGrpSpPr>
      <p:grpSpPr>
        <a:xfrm>
          <a:off x="0" y="0"/>
          <a:ext cx="0" cy="0"/>
          <a:chOff x="0" y="0"/>
          <a:chExt cx="0" cy="0"/>
        </a:xfrm>
      </p:grpSpPr>
      <p:sp>
        <p:nvSpPr>
          <p:cNvPr id="36" name="Google Shape;36;p5"/>
          <p:cNvSpPr txBox="1"/>
          <p:nvPr>
            <p:ph type="title"/>
          </p:nvPr>
        </p:nvSpPr>
        <p:spPr>
          <a:xfrm>
            <a:off x="228600" y="182880"/>
            <a:ext cx="8610600" cy="594360"/>
          </a:xfrm>
          <a:prstGeom prst="rect">
            <a:avLst/>
          </a:prstGeom>
          <a:noFill/>
          <a:ln>
            <a:noFill/>
          </a:ln>
        </p:spPr>
        <p:txBody>
          <a:bodyPr anchorCtr="0" anchor="ctr" bIns="91425" lIns="91425" spcFirstLastPara="1" rIns="91425" wrap="square" tIns="91425"/>
          <a:lstStyle>
            <a:lvl1pPr indent="-228600" lvl="0" marL="228600" marR="0" rtl="0" algn="l">
              <a:lnSpc>
                <a:spcPct val="90000"/>
              </a:lnSpc>
              <a:spcBef>
                <a:spcPts val="0"/>
              </a:spcBef>
              <a:spcAft>
                <a:spcPts val="0"/>
              </a:spcAft>
              <a:buClr>
                <a:srgbClr val="336699"/>
              </a:buClr>
              <a:buSzPts val="1400"/>
              <a:buFont typeface="Calibri"/>
              <a:buNone/>
              <a:defRPr b="1" i="0" sz="3200" u="none" cap="none" strike="noStrike">
                <a:solidFill>
                  <a:srgbClr val="336699"/>
                </a:solidFill>
                <a:latin typeface="Calibri"/>
                <a:ea typeface="Calibri"/>
                <a:cs typeface="Calibri"/>
                <a:sym typeface="Calibri"/>
              </a:defRPr>
            </a:lvl1pPr>
            <a:lvl2pPr indent="-228600" lvl="1"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2pPr>
            <a:lvl3pPr indent="-228600" lvl="2"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3pPr>
            <a:lvl4pPr indent="-228600" lvl="3"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4pPr>
            <a:lvl5pPr indent="-228600" lvl="4" marL="2286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5pPr>
            <a:lvl6pPr indent="-228600" lvl="5" marL="6858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6pPr>
            <a:lvl7pPr indent="-228600" lvl="6" marL="11430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7pPr>
            <a:lvl8pPr indent="-228600" lvl="7" marL="16002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8pPr>
            <a:lvl9pPr indent="-228600" lvl="8" marL="2057400" marR="0" rtl="0" algn="l">
              <a:spcBef>
                <a:spcPts val="0"/>
              </a:spcBef>
              <a:spcAft>
                <a:spcPts val="0"/>
              </a:spcAft>
              <a:buClr>
                <a:schemeClr val="dk1"/>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37" name="Google Shape;37;p5"/>
          <p:cNvSpPr txBox="1"/>
          <p:nvPr>
            <p:ph idx="1" type="body"/>
          </p:nvPr>
        </p:nvSpPr>
        <p:spPr>
          <a:xfrm>
            <a:off x="4724400" y="990600"/>
            <a:ext cx="4114800" cy="41148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rgbClr val="336699"/>
              </a:buClr>
              <a:buSzPts val="2100"/>
              <a:buFont typeface="Calibri"/>
              <a:buNone/>
              <a:defRPr b="1" i="0" sz="2000" u="none" cap="none" strike="noStrike">
                <a:solidFill>
                  <a:srgbClr val="336699"/>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600"/>
              </a:spcBef>
              <a:spcAft>
                <a:spcPts val="0"/>
              </a:spcAft>
              <a:buClr>
                <a:schemeClr val="dk1"/>
              </a:buClr>
              <a:buSzPts val="1500"/>
              <a:buFont typeface="Arial"/>
              <a:buNone/>
              <a:defRPr b="0" i="0" sz="16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30200" lvl="4" marL="2286000" marR="0" rtl="0" algn="l">
              <a:lnSpc>
                <a:spcPct val="90000"/>
              </a:lnSpc>
              <a:spcBef>
                <a:spcPts val="30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30200" lvl="6" marL="32004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7pPr>
            <a:lvl8pPr indent="-330200" lvl="7" marL="36576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8pPr>
            <a:lvl9pPr indent="-330200" lvl="8" marL="41148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9pPr>
          </a:lstStyle>
          <a:p/>
        </p:txBody>
      </p:sp>
      <p:sp>
        <p:nvSpPr>
          <p:cNvPr id="38" name="Google Shape;38;p5"/>
          <p:cNvSpPr txBox="1"/>
          <p:nvPr>
            <p:ph idx="2" type="body"/>
          </p:nvPr>
        </p:nvSpPr>
        <p:spPr>
          <a:xfrm>
            <a:off x="4724400" y="5181600"/>
            <a:ext cx="4114800" cy="15240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rgbClr val="336699"/>
              </a:buClr>
              <a:buSzPts val="2100"/>
              <a:buFont typeface="Calibri"/>
              <a:buNone/>
              <a:defRPr b="1" i="0" sz="2000" u="none" cap="none" strike="noStrike">
                <a:solidFill>
                  <a:srgbClr val="336699"/>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600"/>
              </a:spcBef>
              <a:spcAft>
                <a:spcPts val="0"/>
              </a:spcAft>
              <a:buClr>
                <a:schemeClr val="dk1"/>
              </a:buClr>
              <a:buSzPts val="1500"/>
              <a:buFont typeface="Arial"/>
              <a:buNone/>
              <a:defRPr b="0" i="0" sz="16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30200" lvl="4" marL="2286000" marR="0" rtl="0" algn="l">
              <a:lnSpc>
                <a:spcPct val="90000"/>
              </a:lnSpc>
              <a:spcBef>
                <a:spcPts val="30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30200" lvl="6" marL="32004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7pPr>
            <a:lvl8pPr indent="-330200" lvl="7" marL="36576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8pPr>
            <a:lvl9pPr indent="-330200" lvl="8" marL="4114800" marR="0" rtl="0" algn="l">
              <a:lnSpc>
                <a:spcPct val="90000"/>
              </a:lnSpc>
              <a:spcBef>
                <a:spcPts val="56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enutzerdefiniertes Layout">
  <p:cSld name="Benutzerdefiniertes Layout">
    <p:spTree>
      <p:nvGrpSpPr>
        <p:cNvPr id="39" name="Shape 39"/>
        <p:cNvGrpSpPr/>
        <p:nvPr/>
      </p:nvGrpSpPr>
      <p:grpSpPr>
        <a:xfrm>
          <a:off x="0" y="0"/>
          <a:ext cx="0" cy="0"/>
          <a:chOff x="0" y="0"/>
          <a:chExt cx="0" cy="0"/>
        </a:xfrm>
      </p:grpSpPr>
      <p:sp>
        <p:nvSpPr>
          <p:cNvPr id="40" name="Google Shape;40;p6"/>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6"/>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Inhalt">
  <p:cSld name="Titel und Inhalt">
    <p:spTree>
      <p:nvGrpSpPr>
        <p:cNvPr id="44" name="Shape 44"/>
        <p:cNvGrpSpPr/>
        <p:nvPr/>
      </p:nvGrpSpPr>
      <p:grpSpPr>
        <a:xfrm>
          <a:off x="0" y="0"/>
          <a:ext cx="0" cy="0"/>
          <a:chOff x="0" y="0"/>
          <a:chExt cx="0" cy="0"/>
        </a:xfrm>
      </p:grpSpPr>
      <p:sp>
        <p:nvSpPr>
          <p:cNvPr id="45" name="Google Shape;45;p7"/>
          <p:cNvSpPr txBox="1"/>
          <p:nvPr>
            <p:ph idx="1" type="body"/>
          </p:nvPr>
        </p:nvSpPr>
        <p:spPr>
          <a:xfrm>
            <a:off x="1187624" y="1700808"/>
            <a:ext cx="7632848" cy="4608512"/>
          </a:xfrm>
          <a:prstGeom prst="rect">
            <a:avLst/>
          </a:prstGeom>
          <a:noFill/>
          <a:ln>
            <a:noFill/>
          </a:ln>
        </p:spPr>
        <p:txBody>
          <a:bodyPr anchorCtr="0" anchor="t" bIns="91425" lIns="91425" spcFirstLastPara="1" rIns="91425" wrap="square" tIns="91425"/>
          <a:lstStyle>
            <a:lvl1pPr indent="-355600" lvl="0" marL="457200" marR="0" rtl="0" algn="l">
              <a:lnSpc>
                <a:spcPct val="9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1pPr>
            <a:lvl2pPr indent="-320040" lvl="1" marL="914400" marR="0" rtl="0" algn="l">
              <a:lnSpc>
                <a:spcPct val="90000"/>
              </a:lnSpc>
              <a:spcBef>
                <a:spcPts val="300"/>
              </a:spcBef>
              <a:spcAft>
                <a:spcPts val="0"/>
              </a:spcAft>
              <a:buClr>
                <a:schemeClr val="dk1"/>
              </a:buClr>
              <a:buSzPts val="144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04800" lvl="4" marL="22860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2" type="body"/>
          </p:nvPr>
        </p:nvSpPr>
        <p:spPr>
          <a:xfrm>
            <a:off x="1187624" y="908720"/>
            <a:ext cx="7632848" cy="576064"/>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560"/>
              </a:spcBef>
              <a:spcAft>
                <a:spcPts val="0"/>
              </a:spcAft>
              <a:buClr>
                <a:schemeClr val="folHlink"/>
              </a:buClr>
              <a:buSzPts val="2100"/>
              <a:buFont typeface="Times"/>
              <a:buNone/>
              <a:defRPr b="1" i="0" sz="2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177926" y="6551613"/>
            <a:ext cx="21336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el und Inhalt">
  <p:cSld name="2_Titel und Inhalt">
    <p:spTree>
      <p:nvGrpSpPr>
        <p:cNvPr id="48" name="Shape 48"/>
        <p:cNvGrpSpPr/>
        <p:nvPr/>
      </p:nvGrpSpPr>
      <p:grpSpPr>
        <a:xfrm>
          <a:off x="0" y="0"/>
          <a:ext cx="0" cy="0"/>
          <a:chOff x="0" y="0"/>
          <a:chExt cx="0" cy="0"/>
        </a:xfrm>
      </p:grpSpPr>
      <p:sp>
        <p:nvSpPr>
          <p:cNvPr id="49" name="Google Shape;49;p8"/>
          <p:cNvSpPr txBox="1"/>
          <p:nvPr>
            <p:ph idx="1" type="body"/>
          </p:nvPr>
        </p:nvSpPr>
        <p:spPr>
          <a:xfrm>
            <a:off x="1187624" y="1700808"/>
            <a:ext cx="7632848" cy="4608512"/>
          </a:xfrm>
          <a:prstGeom prst="rect">
            <a:avLst/>
          </a:prstGeom>
          <a:noFill/>
          <a:ln>
            <a:noFill/>
          </a:ln>
        </p:spPr>
        <p:txBody>
          <a:bodyPr anchorCtr="0" anchor="t" bIns="91425" lIns="91425" spcFirstLastPara="1" rIns="91425" wrap="square" tIns="91425"/>
          <a:lstStyle>
            <a:lvl1pPr indent="-355600" lvl="0" marL="457200" marR="0" rtl="0" algn="l">
              <a:lnSpc>
                <a:spcPct val="9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1pPr>
            <a:lvl2pPr indent="-320040" lvl="1" marL="914400" marR="0" rtl="0" algn="l">
              <a:lnSpc>
                <a:spcPct val="90000"/>
              </a:lnSpc>
              <a:spcBef>
                <a:spcPts val="300"/>
              </a:spcBef>
              <a:spcAft>
                <a:spcPts val="0"/>
              </a:spcAft>
              <a:buClr>
                <a:schemeClr val="dk1"/>
              </a:buClr>
              <a:buSzPts val="144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04800" lvl="4" marL="22860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0" name="Google Shape;50;p8"/>
          <p:cNvSpPr txBox="1"/>
          <p:nvPr>
            <p:ph idx="2" type="body"/>
          </p:nvPr>
        </p:nvSpPr>
        <p:spPr>
          <a:xfrm>
            <a:off x="1187624" y="908720"/>
            <a:ext cx="7632848" cy="576064"/>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560"/>
              </a:spcBef>
              <a:spcAft>
                <a:spcPts val="0"/>
              </a:spcAft>
              <a:buClr>
                <a:schemeClr val="folHlink"/>
              </a:buClr>
              <a:buSzPts val="2100"/>
              <a:buFont typeface="Times"/>
              <a:buNone/>
              <a:defRPr b="1" i="0" sz="2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1" name="Google Shape;51;p8"/>
          <p:cNvSpPr txBox="1"/>
          <p:nvPr>
            <p:ph idx="10" type="dt"/>
          </p:nvPr>
        </p:nvSpPr>
        <p:spPr>
          <a:xfrm>
            <a:off x="177926" y="6551613"/>
            <a:ext cx="21336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220675" y="6528093"/>
            <a:ext cx="912676" cy="300519"/>
          </a:xfrm>
          <a:prstGeom prst="roundRect">
            <a:avLst>
              <a:gd fmla="val 16667" name="adj"/>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sp>
        <p:nvSpPr>
          <p:cNvPr id="16" name="Google Shape;16;p1"/>
          <p:cNvSpPr/>
          <p:nvPr/>
        </p:nvSpPr>
        <p:spPr>
          <a:xfrm flipH="1" rot="-5400000">
            <a:off x="5003707" y="2697465"/>
            <a:ext cx="324037" cy="795655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sp>
        <p:nvSpPr>
          <p:cNvPr id="17" name="Google Shape;17;p1"/>
          <p:cNvSpPr/>
          <p:nvPr/>
        </p:nvSpPr>
        <p:spPr>
          <a:xfrm flipH="1" rot="5400000">
            <a:off x="-227931" y="357264"/>
            <a:ext cx="648074" cy="16681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sp>
        <p:nvSpPr>
          <p:cNvPr id="18" name="Google Shape;18;p1"/>
          <p:cNvSpPr/>
          <p:nvPr/>
        </p:nvSpPr>
        <p:spPr>
          <a:xfrm flipH="1" rot="-5400000">
            <a:off x="4841688" y="-3537606"/>
            <a:ext cx="648074" cy="7956550"/>
          </a:xfrm>
          <a:prstGeom prst="round2SameRect">
            <a:avLst>
              <a:gd fmla="val 7349"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pic>
        <p:nvPicPr>
          <p:cNvPr descr="C:\Users\seoane_ant\NaSa\FSM4 Flyer\susana_logotype_cmyk_print_1200dpi-1.jpg" id="19" name="Google Shape;19;p1"/>
          <p:cNvPicPr preferRelativeResize="0"/>
          <p:nvPr/>
        </p:nvPicPr>
        <p:blipFill rotWithShape="1">
          <a:blip r:embed="rId1">
            <a:alphaModFix/>
          </a:blip>
          <a:srcRect b="0" l="0" r="0" t="0"/>
          <a:stretch/>
        </p:blipFill>
        <p:spPr>
          <a:xfrm>
            <a:off x="279301" y="116632"/>
            <a:ext cx="853908" cy="648031"/>
          </a:xfrm>
          <a:prstGeom prst="rect">
            <a:avLst/>
          </a:prstGeom>
          <a:noFill/>
          <a:ln>
            <a:noFill/>
          </a:ln>
        </p:spPr>
      </p:pic>
      <p:sp>
        <p:nvSpPr>
          <p:cNvPr id="20" name="Google Shape;20;p1"/>
          <p:cNvSpPr/>
          <p:nvPr/>
        </p:nvSpPr>
        <p:spPr>
          <a:xfrm flipH="1" rot="5400000">
            <a:off x="-67499" y="6597181"/>
            <a:ext cx="324037" cy="16681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ookieconsent.insites.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u/0/folders/0B9mumSPIHg5SVkY5aVhGZHVwT2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hyperlink" Target="http://www.ancestry.com/" TargetMode="External"/><Relationship Id="rId5" Type="http://schemas.openxmlformats.org/officeDocument/2006/relationships/hyperlink" Target="http://www.patientslikeme.com/" TargetMode="External"/><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hyperlink" Target="http://www.nytimes.com/" TargetMode="External"/><Relationship Id="rId5" Type="http://schemas.openxmlformats.org/officeDocument/2006/relationships/image" Target="../media/image11.png"/><Relationship Id="rId6" Type="http://schemas.openxmlformats.org/officeDocument/2006/relationships/hyperlink" Target="http://www.barnesandnobl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homeaway.com/" TargetMode="External"/><Relationship Id="rId4" Type="http://schemas.openxmlformats.org/officeDocument/2006/relationships/image" Target="../media/image17.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forum.susana.org/" TargetMode="External"/><Relationship Id="rId4" Type="http://schemas.openxmlformats.org/officeDocument/2006/relationships/image" Target="../media/image5.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newegg.com/" TargetMode="Externa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hyperlink" Target="http://www.ancestry.com/" TargetMode="External"/><Relationship Id="rId5" Type="http://schemas.openxmlformats.org/officeDocument/2006/relationships/image" Target="../media/image25.png"/><Relationship Id="rId6"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ocs.google.com/document/d/1ZA5Yyhf4cE_p0puQrHD1a-0ePLdSrVTB2vzuEotTFpI/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susana.or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grpSp>
        <p:nvGrpSpPr>
          <p:cNvPr id="57" name="Google Shape;57;p9"/>
          <p:cNvGrpSpPr/>
          <p:nvPr/>
        </p:nvGrpSpPr>
        <p:grpSpPr>
          <a:xfrm>
            <a:off x="0" y="2844800"/>
            <a:ext cx="9143080" cy="1655776"/>
            <a:chOff x="0" y="3497626"/>
            <a:chExt cx="9143080" cy="1654611"/>
          </a:xfrm>
        </p:grpSpPr>
        <p:pic>
          <p:nvPicPr>
            <p:cNvPr descr="ppt_title2" id="58" name="Google Shape;58;p9"/>
            <p:cNvPicPr preferRelativeResize="0"/>
            <p:nvPr/>
          </p:nvPicPr>
          <p:blipFill rotWithShape="1">
            <a:blip r:embed="rId3">
              <a:alphaModFix/>
            </a:blip>
            <a:srcRect b="0" l="0" r="0" t="0"/>
            <a:stretch/>
          </p:blipFill>
          <p:spPr>
            <a:xfrm>
              <a:off x="0" y="3497626"/>
              <a:ext cx="6984820" cy="1654611"/>
            </a:xfrm>
            <a:prstGeom prst="rect">
              <a:avLst/>
            </a:prstGeom>
            <a:noFill/>
            <a:ln>
              <a:noFill/>
            </a:ln>
          </p:spPr>
        </p:pic>
        <p:pic>
          <p:nvPicPr>
            <p:cNvPr descr="ppt_title2" id="59" name="Google Shape;59;p9"/>
            <p:cNvPicPr preferRelativeResize="0"/>
            <p:nvPr/>
          </p:nvPicPr>
          <p:blipFill rotWithShape="1">
            <a:blip r:embed="rId4">
              <a:alphaModFix/>
            </a:blip>
            <a:srcRect b="0" l="0" r="0" t="0"/>
            <a:stretch/>
          </p:blipFill>
          <p:spPr>
            <a:xfrm>
              <a:off x="4895528" y="3497626"/>
              <a:ext cx="4247551" cy="1654611"/>
            </a:xfrm>
            <a:prstGeom prst="rect">
              <a:avLst/>
            </a:prstGeom>
            <a:noFill/>
            <a:ln>
              <a:noFill/>
            </a:ln>
          </p:spPr>
        </p:pic>
      </p:grpSp>
      <p:sp>
        <p:nvSpPr>
          <p:cNvPr id="60" name="Google Shape;60;p9"/>
          <p:cNvSpPr txBox="1"/>
          <p:nvPr>
            <p:ph type="title"/>
          </p:nvPr>
        </p:nvSpPr>
        <p:spPr>
          <a:xfrm>
            <a:off x="1776046" y="4572000"/>
            <a:ext cx="6961555" cy="2143125"/>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Dr. Elisabeth von Muench</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SuSanA Forum Community Manager</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Independent Consultant</a:t>
            </a:r>
            <a:br>
              <a:rPr b="0" i="0" lang="en-US" sz="2000" u="none" cap="none" strike="noStrike">
                <a:solidFill>
                  <a:schemeClr val="dk1"/>
                </a:solidFill>
                <a:latin typeface="Calibri"/>
                <a:ea typeface="Calibri"/>
                <a:cs typeface="Calibri"/>
                <a:sym typeface="Calibri"/>
              </a:rPr>
            </a:b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20 October 2017</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sp>
        <p:nvSpPr>
          <p:cNvPr id="61" name="Google Shape;61;p9"/>
          <p:cNvSpPr txBox="1"/>
          <p:nvPr>
            <p:ph idx="1" type="body"/>
          </p:nvPr>
        </p:nvSpPr>
        <p:spPr>
          <a:xfrm>
            <a:off x="2987825" y="3140968"/>
            <a:ext cx="5616623" cy="108012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rPr b="1" i="0" lang="en-US" sz="2100" u="none" cap="none" strike="noStrike">
                <a:solidFill>
                  <a:schemeClr val="dk1"/>
                </a:solidFill>
                <a:latin typeface="Calibri"/>
                <a:ea typeface="Calibri"/>
                <a:cs typeface="Calibri"/>
                <a:sym typeface="Calibri"/>
              </a:rPr>
              <a:t>SuSanA Platform Revamp based on </a:t>
            </a:r>
            <a:endParaRPr b="1" i="0" sz="21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Font typeface="Arial"/>
              <a:buNone/>
            </a:pPr>
            <a:r>
              <a:rPr b="1" i="0" lang="en-US" sz="2100" u="none" cap="none" strike="noStrike">
                <a:solidFill>
                  <a:schemeClr val="dk1"/>
                </a:solidFill>
                <a:latin typeface="Calibri"/>
                <a:ea typeface="Calibri"/>
                <a:cs typeface="Calibri"/>
                <a:sym typeface="Calibri"/>
              </a:rPr>
              <a:t>User Experience Study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graphicFrame>
        <p:nvGraphicFramePr>
          <p:cNvPr id="127" name="Google Shape;127;p18"/>
          <p:cNvGraphicFramePr/>
          <p:nvPr/>
        </p:nvGraphicFramePr>
        <p:xfrm>
          <a:off x="423580" y="917857"/>
          <a:ext cx="3000000" cy="3000000"/>
        </p:xfrm>
        <a:graphic>
          <a:graphicData uri="http://schemas.openxmlformats.org/drawingml/2006/table">
            <a:tbl>
              <a:tblPr>
                <a:noFill/>
                <a:tableStyleId>{01CD746E-6A67-4276-BF38-82DA3935E9B0}</a:tableStyleId>
              </a:tblPr>
              <a:tblGrid>
                <a:gridCol w="3899800"/>
                <a:gridCol w="46912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t>UX Study 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t>What we did</a:t>
                      </a:r>
                      <a:endParaRPr/>
                    </a:p>
                  </a:txBody>
                  <a:tcPr marT="91425" marB="91425" marR="91425" marL="91425"/>
                </a:tc>
              </a:tr>
              <a:tr h="381000">
                <a:tc>
                  <a:txBody>
                    <a:bodyPr>
                      <a:noAutofit/>
                    </a:bodyPr>
                    <a:lstStyle/>
                    <a:p>
                      <a:pPr indent="0" lvl="1"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"Consider moving Library and Projects to Global Navigation Menu to raise awareness of the two options for users who may not know that this content exists on the Mother site.”</a:t>
                      </a:r>
                      <a:endParaRPr/>
                    </a:p>
                    <a:p>
                      <a:pPr indent="0" lvl="1" marL="0" marR="0" rtl="0" algn="l">
                        <a:lnSpc>
                          <a:spcPct val="100000"/>
                        </a:lnSpc>
                        <a:spcBef>
                          <a:spcPts val="60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“Further user research to evaluate an alternative navigation structure.”</a:t>
                      </a:r>
                      <a:endParaRPr/>
                    </a:p>
                  </a:txBody>
                  <a:tcPr marT="91425" marB="91425" marR="91425" marL="91425"/>
                </a:tc>
                <a:tc>
                  <a:txBody>
                    <a:bodyPr>
                      <a:noAutofit/>
                    </a:bodyPr>
                    <a:lstStyle/>
                    <a:p>
                      <a:pPr indent="-285750" lvl="0" marL="285750" marR="0" rtl="0" algn="l">
                        <a:spcBef>
                          <a:spcPts val="0"/>
                        </a:spcBef>
                        <a:spcAft>
                          <a:spcPts val="0"/>
                        </a:spcAft>
                        <a:buClr>
                          <a:schemeClr val="dk1"/>
                        </a:buClr>
                        <a:buSzPts val="1600"/>
                        <a:buFont typeface="Arial"/>
                        <a:buChar char="•"/>
                      </a:pPr>
                      <a:r>
                        <a:rPr lang="en-US" sz="1600" u="none" cap="none" strike="noStrike">
                          <a:latin typeface="Calibri"/>
                          <a:ea typeface="Calibri"/>
                          <a:cs typeface="Calibri"/>
                          <a:sym typeface="Calibri"/>
                        </a:rPr>
                        <a:t>With the new mega menu structure, the library and project database are much easier to find under the tab “knowledge hub”.</a:t>
                      </a:r>
                      <a:endParaRPr/>
                    </a:p>
                    <a:p>
                      <a:pPr indent="-285750" lvl="0" marL="285750" marR="0" rtl="0" algn="l">
                        <a:spcBef>
                          <a:spcPts val="0"/>
                        </a:spcBef>
                        <a:spcAft>
                          <a:spcPts val="0"/>
                        </a:spcAft>
                        <a:buClr>
                          <a:srgbClr val="000000"/>
                        </a:buClr>
                        <a:buSzPts val="1600"/>
                        <a:buFont typeface="Arial"/>
                        <a:buChar char="•"/>
                      </a:pPr>
                      <a:r>
                        <a:rPr lang="en-US" sz="1600" u="none" cap="none" strike="noStrike">
                          <a:solidFill>
                            <a:srgbClr val="000000"/>
                          </a:solidFill>
                          <a:latin typeface="Calibri"/>
                          <a:ea typeface="Calibri"/>
                          <a:cs typeface="Calibri"/>
                          <a:sym typeface="Calibri"/>
                        </a:rPr>
                        <a:t>Overall, we reduced the main menu to four points and "summarised" the old menu entries mainly under the two new points of "knowledge hub" and "community" - this explains and communicate on all pages the main purpose of the SuSanA platform and gives a much easier orientation.</a:t>
                      </a:r>
                      <a:endParaRPr sz="1600" u="none" cap="none" strike="noStrike">
                        <a:solidFill>
                          <a:srgbClr val="000000"/>
                        </a:solidFill>
                        <a:latin typeface="Calibri"/>
                        <a:ea typeface="Calibri"/>
                        <a:cs typeface="Calibri"/>
                        <a:sym typeface="Calibri"/>
                      </a:endParaRPr>
                    </a:p>
                  </a:txBody>
                  <a:tcPr marT="91425" marB="91425" marR="91425" marL="91425"/>
                </a:tc>
              </a:tr>
              <a:tr h="381000">
                <a:tc>
                  <a:txBody>
                    <a:bodyPr>
                      <a:noAutofit/>
                    </a:bodyPr>
                    <a:lstStyle/>
                    <a:p>
                      <a:pPr indent="0" lvl="1"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“Consider presenting all the materials, such as Case Studies, Conference Material, and Training Material as filters within the library.”</a:t>
                      </a:r>
                      <a:endParaRPr sz="1600" u="none" cap="none" strike="noStrike">
                        <a:solidFill>
                          <a:schemeClr val="dk1"/>
                        </a:solidFill>
                        <a:latin typeface="Calibri"/>
                        <a:ea typeface="Calibri"/>
                        <a:cs typeface="Calibri"/>
                        <a:sym typeface="Calibri"/>
                      </a:endParaRPr>
                    </a:p>
                    <a:p>
                      <a:pPr indent="-196850" lvl="0" marL="285750" marR="0" rtl="0" algn="l">
                        <a:spcBef>
                          <a:spcPts val="0"/>
                        </a:spcBef>
                        <a:spcAft>
                          <a:spcPts val="0"/>
                        </a:spcAft>
                        <a:buClr>
                          <a:schemeClr val="dk1"/>
                        </a:buClr>
                        <a:buFont typeface="Calibri"/>
                        <a:buNone/>
                      </a:pPr>
                      <a:r>
                        <a:t/>
                      </a:r>
                      <a:endParaRPr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600" u="none" cap="none" strike="noStrike">
                          <a:latin typeface="Calibri"/>
                          <a:ea typeface="Calibri"/>
                          <a:cs typeface="Calibri"/>
                          <a:sym typeface="Calibri"/>
                        </a:rPr>
                        <a:t>This is a good idea; it is already the case for case studies. For the conference and training materials this is planned for the future. It would require converting those powerpoint files into a database system.</a:t>
                      </a:r>
                      <a:endParaRPr/>
                    </a:p>
                  </a:txBody>
                  <a:tcPr marT="91425" marB="91425" marR="91425" marL="91425"/>
                </a:tc>
              </a:tr>
              <a:tr h="1717675">
                <a:tc>
                  <a:txBody>
                    <a:bodyPr>
                      <a:noAutofit/>
                    </a:bodyPr>
                    <a:lstStyle/>
                    <a:p>
                      <a:pPr indent="0" lvl="1"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“Determine an appropriate location for the following content areas that were not included in this usability evaluation:  Akvo Sanitation portal, School Activity Collection, and Thematic Discussion Series, CoP and SFD global menus. “</a:t>
                      </a:r>
                      <a:endParaRPr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600" u="none" cap="none" strike="noStrike">
                          <a:latin typeface="Calibri"/>
                          <a:ea typeface="Calibri"/>
                          <a:cs typeface="Calibri"/>
                          <a:sym typeface="Calibri"/>
                        </a:rPr>
                        <a:t>These items which used to be on the main menu bar have now found new homes with the “Knowledge hub” and “Community” tabs (mega menus). They are also accessible from the new site map in the footer.</a:t>
                      </a:r>
                      <a:endParaRPr sz="1600" u="none" cap="none" strike="noStrike">
                        <a:latin typeface="Calibri"/>
                        <a:ea typeface="Calibri"/>
                        <a:cs typeface="Calibri"/>
                        <a:sym typeface="Calibri"/>
                      </a:endParaRPr>
                    </a:p>
                  </a:txBody>
                  <a:tcPr marT="91425" marB="91425" marR="91425" marL="91425"/>
                </a:tc>
              </a:tr>
            </a:tbl>
          </a:graphicData>
        </a:graphic>
      </p:graphicFrame>
      <p:sp>
        <p:nvSpPr>
          <p:cNvPr id="128" name="Google Shape;128;p18"/>
          <p:cNvSpPr txBox="1"/>
          <p:nvPr>
            <p:ph type="title"/>
          </p:nvPr>
        </p:nvSpPr>
        <p:spPr>
          <a:xfrm>
            <a:off x="1197864" y="182880"/>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2800" u="none" cap="none" strike="noStrike">
                <a:solidFill>
                  <a:schemeClr val="dk1"/>
                </a:solidFill>
                <a:latin typeface="Calibri"/>
                <a:ea typeface="Calibri"/>
                <a:cs typeface="Calibri"/>
                <a:sym typeface="Calibri"/>
              </a:rPr>
              <a:t>Mother website - UX Study (1) - Navigation issues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graphicFrame>
        <p:nvGraphicFramePr>
          <p:cNvPr id="134" name="Google Shape;134;p19"/>
          <p:cNvGraphicFramePr/>
          <p:nvPr/>
        </p:nvGraphicFramePr>
        <p:xfrm>
          <a:off x="834619" y="1299946"/>
          <a:ext cx="3000000" cy="3000000"/>
        </p:xfrm>
        <a:graphic>
          <a:graphicData uri="http://schemas.openxmlformats.org/drawingml/2006/table">
            <a:tbl>
              <a:tblPr>
                <a:noFill/>
                <a:tableStyleId>{01CD746E-6A67-4276-BF38-82DA3935E9B0}</a:tableStyleId>
              </a:tblPr>
              <a:tblGrid>
                <a:gridCol w="3306050"/>
                <a:gridCol w="4390800"/>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UX Study </a:t>
                      </a:r>
                      <a:r>
                        <a:rPr b="1" lang="en-US" sz="1600" u="none" cap="none" strike="noStrike">
                          <a:solidFill>
                            <a:schemeClr val="dk1"/>
                          </a:solidFill>
                          <a:latin typeface="Calibri"/>
                          <a:ea typeface="Calibri"/>
                          <a:cs typeface="Calibri"/>
                          <a:sym typeface="Calibri"/>
                        </a:rPr>
                        <a:t>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1" marL="0" marR="0" rtl="0" algn="l">
                        <a:spcBef>
                          <a:spcPts val="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Integrating Forum within the Mother website, so that clicking the Forum link will keep the user within the mother website.</a:t>
                      </a:r>
                      <a:endParaRPr/>
                    </a:p>
                    <a:p>
                      <a:pPr indent="0" lvl="0" marL="0" marR="0" rtl="0" algn="l">
                        <a:spcBef>
                          <a:spcPts val="0"/>
                        </a:spcBef>
                        <a:spcAft>
                          <a:spcPts val="0"/>
                        </a:spcAft>
                        <a:buClr>
                          <a:schemeClr val="dk1"/>
                        </a:buClr>
                        <a:buFont typeface="Calibri"/>
                        <a:buNone/>
                      </a:pPr>
                      <a:r>
                        <a:t/>
                      </a:r>
                      <a:endParaRPr sz="1400" u="none" cap="none" strike="noStrike">
                        <a:latin typeface="Calibri"/>
                        <a:ea typeface="Calibri"/>
                        <a:cs typeface="Calibri"/>
                        <a:sym typeface="Calibri"/>
                      </a:endParaRPr>
                    </a:p>
                  </a:txBody>
                  <a:tcPr marT="91425" marB="91425" marR="91425" marL="91425"/>
                </a:tc>
                <a:tc>
                  <a:txBody>
                    <a:bodyPr>
                      <a:noAutofit/>
                    </a:bodyPr>
                    <a:lstStyle/>
                    <a:p>
                      <a:pPr indent="-285750" lvl="0" marL="285750" marR="0" rtl="0" algn="l">
                        <a:lnSpc>
                          <a:spcPct val="100000"/>
                        </a:lnSpc>
                        <a:spcBef>
                          <a:spcPts val="0"/>
                        </a:spcBef>
                        <a:spcAft>
                          <a:spcPts val="0"/>
                        </a:spcAft>
                        <a:buClr>
                          <a:schemeClr val="dk1"/>
                        </a:buClr>
                        <a:buSzPts val="1400"/>
                        <a:buFont typeface="Arial"/>
                        <a:buChar char="•"/>
                      </a:pPr>
                      <a:r>
                        <a:rPr lang="en-US" sz="1400" u="none" cap="none" strike="noStrike">
                          <a:solidFill>
                            <a:schemeClr val="dk1"/>
                          </a:solidFill>
                          <a:latin typeface="Calibri"/>
                          <a:ea typeface="Calibri"/>
                          <a:cs typeface="Calibri"/>
                          <a:sym typeface="Calibri"/>
                        </a:rPr>
                        <a:t>We did not follow this recommendation as the forum runs on Kunena, a separate system. </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cap="none" strike="noStrike">
                          <a:solidFill>
                            <a:schemeClr val="dk1"/>
                          </a:solidFill>
                          <a:latin typeface="Calibri"/>
                          <a:ea typeface="Calibri"/>
                          <a:cs typeface="Calibri"/>
                          <a:sym typeface="Calibri"/>
                        </a:rPr>
                        <a:t>The main reason for that is “loading speed" and "Database" connection. The forum on the one hand and the library database on the other are really loading time intensive and would have made the pages much slower due to increased use. </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cap="none" strike="noStrike">
                          <a:solidFill>
                            <a:schemeClr val="dk1"/>
                          </a:solidFill>
                          <a:latin typeface="Calibri"/>
                          <a:ea typeface="Calibri"/>
                          <a:cs typeface="Calibri"/>
                          <a:sym typeface="Calibri"/>
                        </a:rPr>
                        <a:t>However the forum is now very prominently available from the mother website with numerous links.</a:t>
                      </a:r>
                      <a:endParaRPr/>
                    </a:p>
                  </a:txBody>
                  <a:tcPr marT="91425" marB="91425" marR="91425" marL="91425"/>
                </a:tc>
              </a:tr>
              <a:tr h="381000">
                <a:tc>
                  <a:txBody>
                    <a:bodyPr>
                      <a:noAutofit/>
                    </a:bodyPr>
                    <a:lstStyle/>
                    <a:p>
                      <a:pPr indent="0" lvl="1" marL="88900" marR="0" rtl="0" algn="l">
                        <a:spcBef>
                          <a:spcPts val="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“Consider presenting the Cookie message only once per IP and redesigning it to make it look like it’s not an integral part of the website and repositioning it to not block the fold.”</a:t>
                      </a:r>
                      <a:endParaRPr sz="1400" u="none" cap="none" strike="noStrike">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noAutofit/>
                    </a:bodyPr>
                    <a:lstStyle/>
                    <a:p>
                      <a:pPr indent="-285750" lvl="0" marL="285750" marR="0" rtl="0" algn="l">
                        <a:spcBef>
                          <a:spcPts val="0"/>
                        </a:spcBef>
                        <a:spcAft>
                          <a:spcPts val="0"/>
                        </a:spcAft>
                        <a:buClr>
                          <a:srgbClr val="000000"/>
                        </a:buClr>
                        <a:buSzPts val="1400"/>
                        <a:buFont typeface="Arial"/>
                        <a:buChar char="•"/>
                      </a:pPr>
                      <a:r>
                        <a:rPr lang="en-US" sz="1400" u="none" cap="none" strike="noStrike">
                          <a:solidFill>
                            <a:srgbClr val="000000"/>
                          </a:solidFill>
                          <a:latin typeface="Calibri"/>
                          <a:ea typeface="Calibri"/>
                          <a:cs typeface="Calibri"/>
                          <a:sym typeface="Calibri"/>
                        </a:rPr>
                        <a:t>The cookie message was completely redesigned and updated with a longer cookie expiration (once per IP is not allowed by German law - you are not allowed to store the IP address. This is against the data privacy policy). </a:t>
                      </a:r>
                      <a:endParaRPr/>
                    </a:p>
                    <a:p>
                      <a:pPr indent="-285750" lvl="0" marL="285750" marR="0" rtl="0" algn="l">
                        <a:spcBef>
                          <a:spcPts val="0"/>
                        </a:spcBef>
                        <a:spcAft>
                          <a:spcPts val="0"/>
                        </a:spcAft>
                        <a:buClr>
                          <a:srgbClr val="000000"/>
                        </a:buClr>
                        <a:buSzPts val="1400"/>
                        <a:buFont typeface="Arial"/>
                        <a:buChar char="•"/>
                      </a:pPr>
                      <a:r>
                        <a:rPr lang="en-US" sz="1400" u="none" cap="none" strike="noStrike">
                          <a:solidFill>
                            <a:srgbClr val="000000"/>
                          </a:solidFill>
                          <a:latin typeface="Calibri"/>
                          <a:ea typeface="Calibri"/>
                          <a:cs typeface="Calibri"/>
                          <a:sym typeface="Calibri"/>
                        </a:rPr>
                        <a:t>We use an unpersonalised cookie to identify users that have been on the page for a while - see more details here: </a:t>
                      </a:r>
                      <a:r>
                        <a:rPr lang="en-US" sz="1400" u="sng" cap="none" strike="noStrike">
                          <a:solidFill>
                            <a:schemeClr val="hlink"/>
                          </a:solidFill>
                          <a:latin typeface="Calibri"/>
                          <a:ea typeface="Calibri"/>
                          <a:cs typeface="Calibri"/>
                          <a:sym typeface="Calibri"/>
                          <a:hlinkClick r:id="rId3"/>
                        </a:rPr>
                        <a:t>https://cookieconsent.insites.com/</a:t>
                      </a:r>
                      <a:br>
                        <a:rPr lang="en-US" sz="1400" u="none" cap="none" strike="noStrike">
                          <a:solidFill>
                            <a:srgbClr val="000000"/>
                          </a:solidFill>
                          <a:latin typeface="Calibri"/>
                          <a:ea typeface="Calibri"/>
                          <a:cs typeface="Calibri"/>
                          <a:sym typeface="Calibri"/>
                        </a:rPr>
                      </a:br>
                      <a:br>
                        <a:rPr lang="en-US" sz="1400" u="none" cap="none" strike="noStrike">
                          <a:solidFill>
                            <a:srgbClr val="000000"/>
                          </a:solidFill>
                          <a:latin typeface="Calibri"/>
                          <a:ea typeface="Calibri"/>
                          <a:cs typeface="Calibri"/>
                          <a:sym typeface="Calibri"/>
                        </a:rPr>
                      </a:br>
                      <a:endParaRPr sz="1400" u="none" cap="none" strike="noStrike">
                        <a:solidFill>
                          <a:srgbClr val="FF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bl>
          </a:graphicData>
        </a:graphic>
      </p:graphicFrame>
      <p:sp>
        <p:nvSpPr>
          <p:cNvPr id="135" name="Google Shape;135;p19"/>
          <p:cNvSpPr txBox="1"/>
          <p:nvPr>
            <p:ph type="title"/>
          </p:nvPr>
        </p:nvSpPr>
        <p:spPr>
          <a:xfrm>
            <a:off x="1179576" y="237192"/>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2400" u="none" cap="none" strike="noStrike">
                <a:solidFill>
                  <a:schemeClr val="dk1"/>
                </a:solidFill>
                <a:latin typeface="Calibri"/>
                <a:ea typeface="Calibri"/>
                <a:cs typeface="Calibri"/>
                <a:sym typeface="Calibri"/>
              </a:rPr>
              <a:t>Mother website - UX Study (2) - Navigation and others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graphicFrame>
        <p:nvGraphicFramePr>
          <p:cNvPr id="141" name="Google Shape;141;p20"/>
          <p:cNvGraphicFramePr/>
          <p:nvPr/>
        </p:nvGraphicFramePr>
        <p:xfrm>
          <a:off x="729112" y="994174"/>
          <a:ext cx="3000000" cy="3000000"/>
        </p:xfrm>
        <a:graphic>
          <a:graphicData uri="http://schemas.openxmlformats.org/drawingml/2006/table">
            <a:tbl>
              <a:tblPr>
                <a:noFill/>
                <a:tableStyleId>{01CD746E-6A67-4276-BF38-82DA3935E9B0}</a:tableStyleId>
              </a:tblPr>
              <a:tblGrid>
                <a:gridCol w="3848425"/>
                <a:gridCol w="38484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UX Study </a:t>
                      </a:r>
                      <a:r>
                        <a:rPr b="1" lang="en-US" sz="1600" u="none" cap="none" strike="noStrike">
                          <a:solidFill>
                            <a:schemeClr val="dk1"/>
                          </a:solidFill>
                          <a:latin typeface="Calibri"/>
                          <a:ea typeface="Calibri"/>
                          <a:cs typeface="Calibri"/>
                          <a:sym typeface="Calibri"/>
                        </a:rPr>
                        <a:t>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0" marL="88900" marR="0" rtl="0" algn="l">
                        <a:spcBef>
                          <a:spcPts val="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Front page: “To encourage vertical scrolling, avoid having all above the fold sections end at the same horizontal level.”</a:t>
                      </a:r>
                      <a:endParaRPr sz="1400" u="none" cap="none" strike="noStrike">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Font typeface="Calibri"/>
                        <a:buNone/>
                      </a:pPr>
                      <a:r>
                        <a:rPr lang="en-US" sz="1400" u="none" cap="none" strike="noStrike">
                          <a:latin typeface="Calibri"/>
                          <a:ea typeface="Calibri"/>
                          <a:cs typeface="Calibri"/>
                          <a:sym typeface="Calibri"/>
                        </a:rPr>
                        <a:t>The front page (home page) has been completely redesigned to make it more interesting and to encourage scrolling down (in the old version, the setup was such that some users didn’t realise they could scroll down for more information). </a:t>
                      </a:r>
                      <a:endParaRPr sz="1400" u="none" cap="none" strike="noStrike">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381000">
                <a:tc>
                  <a:txBody>
                    <a:bodyPr>
                      <a:noAutofit/>
                    </a:bodyPr>
                    <a:lstStyle/>
                    <a:p>
                      <a:pPr indent="0" lvl="1" marL="88900" marR="0" rtl="0" algn="l">
                        <a:spcBef>
                          <a:spcPts val="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“Consider conducting further user research to evaluate the Homepage imagery to see if the current set resonates with the current users and helps communicate what SuSanA is and does.”</a:t>
                      </a:r>
                      <a:endParaRPr sz="1400" u="none" cap="none" strike="noStrike">
                        <a:solidFill>
                          <a:schemeClr val="dk1"/>
                        </a:solidFill>
                        <a:latin typeface="Calibri"/>
                        <a:ea typeface="Calibri"/>
                        <a:cs typeface="Calibri"/>
                        <a:sym typeface="Calibri"/>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marR="0" rtl="0" algn="l">
                        <a:spcBef>
                          <a:spcPts val="0"/>
                        </a:spcBef>
                        <a:spcAft>
                          <a:spcPts val="0"/>
                        </a:spcAft>
                        <a:buClr>
                          <a:schemeClr val="dk1"/>
                        </a:buClr>
                        <a:buFont typeface="Calibri"/>
                        <a:buNone/>
                      </a:pPr>
                      <a:r>
                        <a:rPr lang="en-US" sz="1400" u="none" cap="none" strike="noStrike">
                          <a:latin typeface="Calibri"/>
                          <a:ea typeface="Calibri"/>
                          <a:cs typeface="Calibri"/>
                          <a:sym typeface="Calibri"/>
                        </a:rPr>
                        <a:t>We have replaced all the images that were in use before and are inviting user feedback for further/other photos. The photos are from the SuSanA flickr gallery and are a good mixture of images and themes (process ongoing).</a:t>
                      </a:r>
                      <a:endParaRPr sz="1400" u="none" cap="none" strike="noStrike">
                        <a:latin typeface="Calibri"/>
                        <a:ea typeface="Calibri"/>
                        <a:cs typeface="Calibri"/>
                        <a:sym typeface="Calibri"/>
                      </a:endParaRPr>
                    </a:p>
                  </a:txBody>
                  <a:tcPr marT="91425" marB="91425" marR="91425" marL="91425">
                    <a:lnT cap="flat" cmpd="sng" w="9525">
                      <a:solidFill>
                        <a:srgbClr val="9E9E9E"/>
                      </a:solidFill>
                      <a:prstDash val="solid"/>
                      <a:round/>
                      <a:headEnd len="sm" w="sm" type="none"/>
                      <a:tailEnd len="sm" w="sm" type="none"/>
                    </a:lnT>
                  </a:tcPr>
                </a:tc>
              </a:tr>
              <a:tr h="381000">
                <a:tc>
                  <a:txBody>
                    <a:bodyPr>
                      <a:noAutofit/>
                    </a:bodyPr>
                    <a:lstStyle/>
                    <a:p>
                      <a:pPr indent="0" lvl="1" marL="88900" marR="0" rtl="0" algn="l">
                        <a:spcBef>
                          <a:spcPts val="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“Consider presenting social media icons in the color of their native applications; for example, blue for Facebook and red for YouTube. This will make the icons more recognizable to users familiar with the original logos.“</a:t>
                      </a:r>
                      <a:endParaRPr sz="1400" u="none" cap="none" strike="noStrike">
                        <a:solidFill>
                          <a:schemeClr val="dk1"/>
                        </a:solidFill>
                        <a:latin typeface="Calibri"/>
                        <a:ea typeface="Calibri"/>
                        <a:cs typeface="Calibri"/>
                        <a:sym typeface="Calibri"/>
                      </a:endParaRPr>
                    </a:p>
                    <a:p>
                      <a:pPr indent="0" lvl="1" marL="88900" marR="0" rtl="0" algn="l">
                        <a:spcBef>
                          <a:spcPts val="600"/>
                        </a:spcBef>
                        <a:spcAft>
                          <a:spcPts val="0"/>
                        </a:spcAft>
                        <a:buClr>
                          <a:schemeClr val="dk1"/>
                        </a:buClr>
                        <a:buFont typeface="Calibri"/>
                        <a:buNone/>
                      </a:pPr>
                      <a:r>
                        <a:rPr lang="en-US" sz="1400" u="none" cap="none" strike="noStrike">
                          <a:solidFill>
                            <a:schemeClr val="dk1"/>
                          </a:solidFill>
                          <a:latin typeface="Calibri"/>
                          <a:ea typeface="Calibri"/>
                          <a:cs typeface="Calibri"/>
                          <a:sym typeface="Calibri"/>
                        </a:rPr>
                        <a:t>“Consider removing the Forum icon from the social media group of buttons and always providing a text link to the Forum. “</a:t>
                      </a:r>
                      <a:endParaRPr sz="1400" u="none" cap="none" strike="noStrike">
                        <a:solidFill>
                          <a:schemeClr val="dk1"/>
                        </a:solidFill>
                        <a:latin typeface="Calibri"/>
                        <a:ea typeface="Calibri"/>
                        <a:cs typeface="Calibri"/>
                        <a:sym typeface="Calibri"/>
                      </a:endParaRPr>
                    </a:p>
                    <a:p>
                      <a:pPr indent="0" lvl="0" marL="88900" marR="0" rtl="0" algn="l">
                        <a:spcBef>
                          <a:spcPts val="600"/>
                        </a:spcBef>
                        <a:spcAft>
                          <a:spcPts val="0"/>
                        </a:spcAft>
                        <a:buClr>
                          <a:schemeClr val="dk1"/>
                        </a:buClr>
                        <a:buFont typeface="Calibri"/>
                        <a:buNone/>
                      </a:pPr>
                      <a:r>
                        <a:t/>
                      </a:r>
                      <a:endParaRPr sz="14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400" u="none" cap="none" strike="noStrike">
                          <a:latin typeface="Calibri"/>
                          <a:ea typeface="Calibri"/>
                          <a:cs typeface="Calibri"/>
                          <a:sym typeface="Calibri"/>
                        </a:rPr>
                        <a:t>We have followed this recommendation for “follow us on…” and implemented it like that. We have also added better sharing options on the bottom of the website pages.</a:t>
                      </a:r>
                      <a:endParaRPr sz="1400" u="none" cap="none" strike="noStrike">
                        <a:latin typeface="Calibri"/>
                        <a:ea typeface="Calibri"/>
                        <a:cs typeface="Calibri"/>
                        <a:sym typeface="Calibri"/>
                      </a:endParaRPr>
                    </a:p>
                  </a:txBody>
                  <a:tcPr marT="91425" marB="91425" marR="91425" marL="91425"/>
                </a:tc>
              </a:tr>
            </a:tbl>
          </a:graphicData>
        </a:graphic>
      </p:graphicFrame>
      <p:sp>
        <p:nvSpPr>
          <p:cNvPr id="142" name="Google Shape;142;p20"/>
          <p:cNvSpPr txBox="1"/>
          <p:nvPr>
            <p:ph type="title"/>
          </p:nvPr>
        </p:nvSpPr>
        <p:spPr>
          <a:xfrm>
            <a:off x="1225296" y="109728"/>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UX Study (3) - Front page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graphicFrame>
        <p:nvGraphicFramePr>
          <p:cNvPr id="148" name="Google Shape;148;p21"/>
          <p:cNvGraphicFramePr/>
          <p:nvPr/>
        </p:nvGraphicFramePr>
        <p:xfrm>
          <a:off x="378066" y="872137"/>
          <a:ext cx="3000000" cy="3000000"/>
        </p:xfrm>
        <a:graphic>
          <a:graphicData uri="http://schemas.openxmlformats.org/drawingml/2006/table">
            <a:tbl>
              <a:tblPr>
                <a:noFill/>
                <a:tableStyleId>{01CD746E-6A67-4276-BF38-82DA3935E9B0}</a:tableStyleId>
              </a:tblPr>
              <a:tblGrid>
                <a:gridCol w="3917900"/>
                <a:gridCol w="4707375"/>
              </a:tblGrid>
              <a:tr h="410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UX Study </a:t>
                      </a:r>
                      <a:r>
                        <a:rPr b="1" lang="en-US" sz="1600" u="none" cap="none" strike="noStrike">
                          <a:solidFill>
                            <a:schemeClr val="dk1"/>
                          </a:solidFill>
                          <a:latin typeface="Calibri"/>
                          <a:ea typeface="Calibri"/>
                          <a:cs typeface="Calibri"/>
                          <a:sym typeface="Calibri"/>
                        </a:rPr>
                        <a:t>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831050">
                <a:tc>
                  <a:txBody>
                    <a:bodyPr>
                      <a:noAutofit/>
                    </a:bodyPr>
                    <a:lstStyle/>
                    <a:p>
                      <a:pPr indent="0" lvl="1" marL="88900" marR="0" rtl="0" algn="l">
                        <a:spcBef>
                          <a:spcPts val="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Events: “Consider using words to represent months instead of numbers. Consider including years in dates. Example of suggested date format: 22 March, 2017.”</a:t>
                      </a:r>
                      <a:endParaRPr sz="13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300" u="none" cap="none" strike="noStrike">
                          <a:latin typeface="Calibri"/>
                          <a:ea typeface="Calibri"/>
                          <a:cs typeface="Calibri"/>
                          <a:sym typeface="Calibri"/>
                        </a:rPr>
                        <a:t>Agreed. We have changed it to e.g. 6 Apr. 2017 for events (i.e. not using st, rd, th etc. either)</a:t>
                      </a:r>
                      <a:endParaRPr/>
                    </a:p>
                  </a:txBody>
                  <a:tcPr marT="91425" marB="91425" marR="91425" marL="91425"/>
                </a:tc>
              </a:tr>
              <a:tr h="1581500">
                <a:tc>
                  <a:txBody>
                    <a:bodyPr>
                      <a:noAutofit/>
                    </a:bodyPr>
                    <a:lstStyle/>
                    <a:p>
                      <a:pPr indent="0" lvl="0" marL="0" marR="0" rtl="0" algn="l">
                        <a:spcBef>
                          <a:spcPts val="0"/>
                        </a:spcBef>
                        <a:spcAft>
                          <a:spcPts val="0"/>
                        </a:spcAft>
                        <a:buClr>
                          <a:srgbClr val="000000"/>
                        </a:buClr>
                        <a:buFont typeface="Calibri"/>
                        <a:buNone/>
                      </a:pPr>
                      <a:r>
                        <a:rPr b="1" lang="en-US" sz="1300" u="none" cap="none" strike="noStrike">
                          <a:solidFill>
                            <a:schemeClr val="dk1"/>
                          </a:solidFill>
                          <a:latin typeface="Calibri"/>
                          <a:ea typeface="Calibri"/>
                          <a:cs typeface="Calibri"/>
                          <a:sym typeface="Calibri"/>
                        </a:rPr>
                        <a:t>Partners</a:t>
                      </a:r>
                      <a:endParaRPr/>
                    </a:p>
                    <a:p>
                      <a:pPr indent="0" lvl="1" marL="88900" marR="0" rtl="0" algn="l">
                        <a:spcBef>
                          <a:spcPts val="60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“Consider revising Partners section to include a small subset of logos, and a link to “More Partners,” for a complete list.</a:t>
                      </a:r>
                      <a:endParaRPr/>
                    </a:p>
                    <a:p>
                      <a:pPr indent="0" lvl="1" marL="88900" marR="0" rtl="0" algn="l">
                        <a:spcBef>
                          <a:spcPts val="60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Consider organizing Partner list by area of focus, or type of partner.”</a:t>
                      </a:r>
                      <a:endParaRPr sz="13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300" u="none" cap="none" strike="noStrike">
                          <a:latin typeface="Calibri"/>
                          <a:ea typeface="Calibri"/>
                          <a:cs typeface="Calibri"/>
                          <a:sym typeface="Calibri"/>
                        </a:rPr>
                        <a:t>On the front page we now have a section on “recently joined partners”.</a:t>
                      </a:r>
                      <a:endParaRPr/>
                    </a:p>
                    <a:p>
                      <a:pPr indent="0" lvl="0" marL="0" marR="0" rtl="0" algn="l">
                        <a:spcBef>
                          <a:spcPts val="0"/>
                        </a:spcBef>
                        <a:spcAft>
                          <a:spcPts val="0"/>
                        </a:spcAft>
                        <a:buClr>
                          <a:schemeClr val="dk1"/>
                        </a:buClr>
                        <a:buFont typeface="Calibri"/>
                        <a:buNone/>
                      </a:pPr>
                      <a:r>
                        <a:rPr lang="en-US" sz="1300" u="none" cap="none" strike="noStrike">
                          <a:latin typeface="Calibri"/>
                          <a:ea typeface="Calibri"/>
                          <a:cs typeface="Calibri"/>
                          <a:sym typeface="Calibri"/>
                        </a:rPr>
                        <a:t>We did not set up special partner lists as these can be derived by the users if they use the filter functions of the partner database.</a:t>
                      </a:r>
                      <a:endParaRPr/>
                    </a:p>
                    <a:p>
                      <a:pPr indent="0" lvl="0" marL="0" marR="0" rtl="0" algn="l">
                        <a:spcBef>
                          <a:spcPts val="0"/>
                        </a:spcBef>
                        <a:spcAft>
                          <a:spcPts val="0"/>
                        </a:spcAft>
                        <a:buClr>
                          <a:schemeClr val="dk1"/>
                        </a:buClr>
                        <a:buFont typeface="Calibri"/>
                        <a:buNone/>
                      </a:pPr>
                      <a:r>
                        <a:rPr lang="en-US" sz="1300" u="none" cap="none" strike="noStrike">
                          <a:latin typeface="Calibri"/>
                          <a:ea typeface="Calibri"/>
                          <a:cs typeface="Calibri"/>
                          <a:sym typeface="Calibri"/>
                        </a:rPr>
                        <a:t>We changed the logo collage on the front page from a dynamically created one to a static one (jpg file) to reduce website loading times.</a:t>
                      </a:r>
                      <a:endParaRPr/>
                    </a:p>
                  </a:txBody>
                  <a:tcPr marT="91425" marB="91425" marR="91425" marL="91425"/>
                </a:tc>
              </a:tr>
              <a:tr h="2535500">
                <a:tc>
                  <a:txBody>
                    <a:bodyPr>
                      <a:noAutofit/>
                    </a:bodyPr>
                    <a:lstStyle/>
                    <a:p>
                      <a:pPr indent="0" lvl="1" marL="88900" marR="0" rtl="0" algn="l">
                        <a:spcBef>
                          <a:spcPts val="0"/>
                        </a:spcBef>
                        <a:spcAft>
                          <a:spcPts val="0"/>
                        </a:spcAft>
                        <a:buClr>
                          <a:schemeClr val="dk1"/>
                        </a:buClr>
                        <a:buFont typeface="Calibri"/>
                        <a:buNone/>
                      </a:pPr>
                      <a:r>
                        <a:rPr b="1" lang="en-US" sz="1300" u="none" cap="none" strike="noStrike">
                          <a:solidFill>
                            <a:schemeClr val="dk1"/>
                          </a:solidFill>
                          <a:latin typeface="Calibri"/>
                          <a:ea typeface="Calibri"/>
                          <a:cs typeface="Calibri"/>
                          <a:sym typeface="Calibri"/>
                        </a:rPr>
                        <a:t>Font:</a:t>
                      </a:r>
                      <a:r>
                        <a:rPr lang="en-US" sz="1300" u="none" cap="none" strike="noStrike">
                          <a:solidFill>
                            <a:schemeClr val="dk1"/>
                          </a:solidFill>
                          <a:latin typeface="Calibri"/>
                          <a:ea typeface="Calibri"/>
                          <a:cs typeface="Calibri"/>
                          <a:sym typeface="Calibri"/>
                        </a:rPr>
                        <a:t> “16-pixel font size for all copy. Currently, 14-pixel font is present on many pages.</a:t>
                      </a:r>
                      <a:endParaRPr/>
                    </a:p>
                    <a:p>
                      <a:pPr indent="0" lvl="1" marL="88900" marR="0" rtl="0" algn="l">
                        <a:spcBef>
                          <a:spcPts val="60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Standard-weight text for all copy. Currently, a thin-weight text is present on most pages.</a:t>
                      </a:r>
                      <a:endParaRPr/>
                    </a:p>
                    <a:p>
                      <a:pPr indent="0" lvl="1" marL="88900" marR="0" rtl="0" algn="l">
                        <a:spcBef>
                          <a:spcPts val="60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A higher contrast ratio of text color to background color. For instance, dark gray text on a light gray background provides little contrast. Black text on a white background is one example of text with a high contrast.</a:t>
                      </a:r>
                      <a:endParaRPr/>
                    </a:p>
                    <a:p>
                      <a:pPr indent="0" lvl="1" marL="88900" marR="0" rtl="0" algn="l">
                        <a:spcBef>
                          <a:spcPts val="600"/>
                        </a:spcBef>
                        <a:spcAft>
                          <a:spcPts val="0"/>
                        </a:spcAft>
                        <a:buClr>
                          <a:schemeClr val="dk1"/>
                        </a:buClr>
                        <a:buFont typeface="Calibri"/>
                        <a:buNone/>
                      </a:pPr>
                      <a:r>
                        <a:rPr lang="en-US" sz="1300" u="none" cap="none" strike="noStrike">
                          <a:solidFill>
                            <a:schemeClr val="dk1"/>
                          </a:solidFill>
                          <a:latin typeface="Calibri"/>
                          <a:ea typeface="Calibri"/>
                          <a:cs typeface="Calibri"/>
                          <a:sym typeface="Calibri"/>
                        </a:rPr>
                        <a:t>Consider underlining or italicizing links in the text body, to allow color-blind users to notice the actionable text.”</a:t>
                      </a:r>
                      <a:endParaRPr/>
                    </a:p>
                  </a:txBody>
                  <a:tcPr marT="91425" marB="91425" marR="91425" marL="91425"/>
                </a:tc>
                <a:tc>
                  <a:txBody>
                    <a:bodyPr>
                      <a:noAutofit/>
                    </a:bodyPr>
                    <a:lstStyle/>
                    <a:p>
                      <a:pPr indent="-285750" lvl="0" marL="285750" marR="0" rtl="0" algn="l">
                        <a:spcBef>
                          <a:spcPts val="0"/>
                        </a:spcBef>
                        <a:spcAft>
                          <a:spcPts val="0"/>
                        </a:spcAft>
                        <a:buClr>
                          <a:srgbClr val="000000"/>
                        </a:buClr>
                        <a:buSzPts val="1300"/>
                        <a:buFont typeface="Arial"/>
                        <a:buChar char="•"/>
                      </a:pPr>
                      <a:r>
                        <a:rPr lang="en-US" sz="1300" u="none" cap="none" strike="noStrike">
                          <a:solidFill>
                            <a:srgbClr val="000000"/>
                          </a:solidFill>
                          <a:latin typeface="Calibri"/>
                          <a:ea typeface="Calibri"/>
                          <a:cs typeface="Calibri"/>
                          <a:sym typeface="Calibri"/>
                        </a:rPr>
                        <a:t>We increased the standard text to 16px with a much thicker (heavier) font typology using "Montserrat Regular"  - this we did on the forum as well to reach the goal to link the two websites in design more together. </a:t>
                      </a:r>
                      <a:endParaRPr/>
                    </a:p>
                    <a:p>
                      <a:pPr indent="-285750" lvl="0" marL="285750" marR="0" rtl="0" algn="l">
                        <a:spcBef>
                          <a:spcPts val="0"/>
                        </a:spcBef>
                        <a:spcAft>
                          <a:spcPts val="0"/>
                        </a:spcAft>
                        <a:buClr>
                          <a:srgbClr val="000000"/>
                        </a:buClr>
                        <a:buSzPts val="1300"/>
                        <a:buFont typeface="Arial"/>
                        <a:buChar char="•"/>
                      </a:pPr>
                      <a:r>
                        <a:rPr lang="en-US" sz="1300" u="none" cap="none" strike="noStrike">
                          <a:solidFill>
                            <a:srgbClr val="000000"/>
                          </a:solidFill>
                          <a:latin typeface="Calibri"/>
                          <a:ea typeface="Calibri"/>
                          <a:cs typeface="Calibri"/>
                          <a:sym typeface="Calibri"/>
                        </a:rPr>
                        <a:t>For the headings we use "Lato" in bold font weight to ensure a fast reading and orientation inside the sections of text blocks of the website (better “realisation" of the text structure).</a:t>
                      </a:r>
                      <a:endParaRPr/>
                    </a:p>
                    <a:p>
                      <a:pPr indent="-285750" lvl="0" marL="285750" marR="0" rtl="0" algn="l">
                        <a:spcBef>
                          <a:spcPts val="0"/>
                        </a:spcBef>
                        <a:spcAft>
                          <a:spcPts val="0"/>
                        </a:spcAft>
                        <a:buClr>
                          <a:srgbClr val="000000"/>
                        </a:buClr>
                        <a:buSzPts val="1300"/>
                        <a:buFont typeface="Arial"/>
                        <a:buChar char="•"/>
                      </a:pPr>
                      <a:r>
                        <a:rPr lang="en-US" sz="1300" u="none" cap="none" strike="noStrike">
                          <a:solidFill>
                            <a:srgbClr val="000000"/>
                          </a:solidFill>
                          <a:latin typeface="Calibri"/>
                          <a:ea typeface="Calibri"/>
                          <a:cs typeface="Calibri"/>
                          <a:sym typeface="Calibri"/>
                        </a:rPr>
                        <a:t>We reduced all grey and green out of the fonts (changed to underlining for headings) and grey backgrounds - so we reach a high contrast of background and font. </a:t>
                      </a:r>
                      <a:endParaRPr/>
                    </a:p>
                    <a:p>
                      <a:pPr indent="-285750" lvl="0" marL="285750" marR="0" rtl="0" algn="l">
                        <a:spcBef>
                          <a:spcPts val="0"/>
                        </a:spcBef>
                        <a:spcAft>
                          <a:spcPts val="0"/>
                        </a:spcAft>
                        <a:buClr>
                          <a:srgbClr val="000000"/>
                        </a:buClr>
                        <a:buSzPts val="1350"/>
                        <a:buFont typeface="Arial"/>
                        <a:buChar char="•"/>
                      </a:pPr>
                      <a:r>
                        <a:rPr lang="en-US" sz="1300" u="none" cap="none" strike="noStrike">
                          <a:solidFill>
                            <a:srgbClr val="000000"/>
                          </a:solidFill>
                          <a:latin typeface="Calibri"/>
                          <a:ea typeface="Calibri"/>
                          <a:cs typeface="Calibri"/>
                          <a:sym typeface="Calibri"/>
                        </a:rPr>
                        <a:t>Important links are out of the text now in buttons or together with icons to ensure that even </a:t>
                      </a:r>
                      <a:r>
                        <a:rPr lang="en-US" sz="1300">
                          <a:latin typeface="Calibri"/>
                          <a:ea typeface="Calibri"/>
                          <a:cs typeface="Calibri"/>
                          <a:sym typeface="Calibri"/>
                        </a:rPr>
                        <a:t>color blind</a:t>
                      </a:r>
                      <a:r>
                        <a:rPr lang="en-US" sz="1300" u="none" cap="none" strike="noStrike">
                          <a:solidFill>
                            <a:srgbClr val="000000"/>
                          </a:solidFill>
                          <a:latin typeface="Calibri"/>
                          <a:ea typeface="Calibri"/>
                          <a:cs typeface="Calibri"/>
                          <a:sym typeface="Calibri"/>
                        </a:rPr>
                        <a:t> users can find them.</a:t>
                      </a:r>
                      <a:br>
                        <a:rPr lang="en-US" sz="1350" u="none" cap="none" strike="noStrike">
                          <a:solidFill>
                            <a:srgbClr val="000000"/>
                          </a:solidFill>
                          <a:latin typeface="Arial"/>
                          <a:ea typeface="Arial"/>
                          <a:cs typeface="Arial"/>
                          <a:sym typeface="Arial"/>
                        </a:rPr>
                      </a:br>
                      <a:endParaRPr sz="1300" u="none" cap="none" strike="noStrike">
                        <a:latin typeface="Calibri"/>
                        <a:ea typeface="Calibri"/>
                        <a:cs typeface="Calibri"/>
                        <a:sym typeface="Calibri"/>
                      </a:endParaRPr>
                    </a:p>
                  </a:txBody>
                  <a:tcPr marT="91425" marB="91425" marR="91425" marL="91425"/>
                </a:tc>
              </a:tr>
            </a:tbl>
          </a:graphicData>
        </a:graphic>
      </p:graphicFrame>
      <p:sp>
        <p:nvSpPr>
          <p:cNvPr id="149" name="Google Shape;149;p21"/>
          <p:cNvSpPr txBox="1"/>
          <p:nvPr>
            <p:ph type="title"/>
          </p:nvPr>
        </p:nvSpPr>
        <p:spPr>
          <a:xfrm>
            <a:off x="1216152" y="137160"/>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UX Study (4) - Various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graphicFrame>
        <p:nvGraphicFramePr>
          <p:cNvPr id="155" name="Google Shape;155;p22"/>
          <p:cNvGraphicFramePr/>
          <p:nvPr/>
        </p:nvGraphicFramePr>
        <p:xfrm>
          <a:off x="456548" y="895500"/>
          <a:ext cx="3000000" cy="3000000"/>
        </p:xfrm>
        <a:graphic>
          <a:graphicData uri="http://schemas.openxmlformats.org/drawingml/2006/table">
            <a:tbl>
              <a:tblPr>
                <a:noFill/>
                <a:tableStyleId>{01CD746E-6A67-4276-BF38-82DA3935E9B0}</a:tableStyleId>
              </a:tblPr>
              <a:tblGrid>
                <a:gridCol w="3675500"/>
                <a:gridCol w="479627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UX Study </a:t>
                      </a:r>
                      <a:r>
                        <a:rPr b="1" lang="en-US" sz="1600" u="none" cap="none" strike="noStrike">
                          <a:solidFill>
                            <a:schemeClr val="dk1"/>
                          </a:solidFill>
                          <a:latin typeface="Calibri"/>
                          <a:ea typeface="Calibri"/>
                          <a:cs typeface="Calibri"/>
                          <a:sym typeface="Calibri"/>
                        </a:rPr>
                        <a:t>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b="1" lang="en-US" sz="1200" u="none" cap="none" strike="noStrike">
                          <a:solidFill>
                            <a:schemeClr val="dk1"/>
                          </a:solidFill>
                          <a:latin typeface="Calibri"/>
                          <a:ea typeface="Calibri"/>
                          <a:cs typeface="Calibri"/>
                          <a:sym typeface="Calibri"/>
                        </a:rPr>
                        <a:t>Library</a:t>
                      </a:r>
                      <a:r>
                        <a:rPr lang="en-US" sz="1200" u="none" cap="none" strike="noStrike">
                          <a:solidFill>
                            <a:schemeClr val="dk1"/>
                          </a:solidFill>
                          <a:latin typeface="Calibri"/>
                          <a:ea typeface="Calibri"/>
                          <a:cs typeface="Calibri"/>
                          <a:sym typeface="Calibri"/>
                        </a:rPr>
                        <a:t> : </a:t>
                      </a:r>
                      <a:endParaRPr sz="12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Font typeface="Arial"/>
                        <a:buNone/>
                      </a:pPr>
                      <a:r>
                        <a:rPr lang="en-US" sz="1200" u="none" cap="none" strike="noStrike">
                          <a:solidFill>
                            <a:schemeClr val="dk1"/>
                          </a:solidFill>
                          <a:latin typeface="Calibri"/>
                          <a:ea typeface="Calibri"/>
                          <a:cs typeface="Calibri"/>
                          <a:sym typeface="Calibri"/>
                        </a:rPr>
                        <a:t>“Consider extending the length of the search box, so that the entire search string remains visible to the user.</a:t>
                      </a:r>
                      <a:endParaRPr/>
                    </a:p>
                    <a:p>
                      <a:pPr indent="0" lvl="0" marL="0" marR="0" rtl="0" algn="l">
                        <a:lnSpc>
                          <a:spcPct val="115000"/>
                        </a:lnSpc>
                        <a:spcBef>
                          <a:spcPts val="600"/>
                        </a:spcBef>
                        <a:spcAft>
                          <a:spcPts val="0"/>
                        </a:spcAft>
                        <a:buClr>
                          <a:schemeClr val="dk1"/>
                        </a:buClr>
                        <a:buFont typeface="Arial"/>
                        <a:buNone/>
                      </a:pPr>
                      <a:r>
                        <a:rPr lang="en-US" sz="1200" u="none" cap="none" strike="noStrike">
                          <a:solidFill>
                            <a:schemeClr val="dk1"/>
                          </a:solidFill>
                          <a:latin typeface="Calibri"/>
                          <a:ea typeface="Calibri"/>
                          <a:cs typeface="Calibri"/>
                          <a:sym typeface="Calibri"/>
                        </a:rPr>
                        <a:t>Consider providing a more clear grouping of sorting options, perhaps enclosing sorting arrows and corresponding labels within a box.</a:t>
                      </a:r>
                      <a:endParaRPr/>
                    </a:p>
                    <a:p>
                      <a:pPr indent="0" lvl="0" marL="0" marR="0" rtl="0" algn="l">
                        <a:lnSpc>
                          <a:spcPct val="115000"/>
                        </a:lnSpc>
                        <a:spcBef>
                          <a:spcPts val="600"/>
                        </a:spcBef>
                        <a:spcAft>
                          <a:spcPts val="0"/>
                        </a:spcAft>
                        <a:buClr>
                          <a:schemeClr val="dk1"/>
                        </a:buClr>
                        <a:buFont typeface="Arial"/>
                        <a:buNone/>
                      </a:pPr>
                      <a:r>
                        <a:rPr lang="en-US" sz="1200" u="none" cap="none" strike="noStrike">
                          <a:solidFill>
                            <a:schemeClr val="dk1"/>
                          </a:solidFill>
                          <a:latin typeface="Calibri"/>
                          <a:ea typeface="Calibri"/>
                          <a:cs typeface="Calibri"/>
                          <a:sym typeface="Calibri"/>
                        </a:rPr>
                        <a:t>Consider modifying the design of the main library page to make advanced searching options the primary and dominant feature that users attend to first.”</a:t>
                      </a:r>
                      <a:endParaRPr/>
                    </a:p>
                    <a:p>
                      <a:pPr indent="0" lvl="0" marL="0" marR="0" rtl="0" algn="l">
                        <a:lnSpc>
                          <a:spcPct val="115000"/>
                        </a:lnSpc>
                        <a:spcBef>
                          <a:spcPts val="600"/>
                        </a:spcBef>
                        <a:spcAft>
                          <a:spcPts val="0"/>
                        </a:spcAft>
                        <a:buClr>
                          <a:schemeClr val="dk1"/>
                        </a:buClr>
                        <a:buFont typeface="Arial"/>
                        <a:buNone/>
                      </a:pPr>
                      <a:r>
                        <a:t/>
                      </a:r>
                      <a:endParaRPr sz="12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152400" lvl="0" marL="457200" marR="0" rtl="0" algn="l">
                        <a:spcBef>
                          <a:spcPts val="0"/>
                        </a:spcBef>
                        <a:spcAft>
                          <a:spcPts val="0"/>
                        </a:spcAft>
                        <a:buClr>
                          <a:schemeClr val="dk1"/>
                        </a:buClr>
                        <a:buSzPts val="1200"/>
                        <a:buFont typeface="Arial"/>
                        <a:buNone/>
                      </a:pPr>
                      <a:r>
                        <a:t/>
                      </a:r>
                      <a:endParaRPr sz="1200" u="none" cap="none" strike="noStrike">
                        <a:latin typeface="Calibri"/>
                        <a:ea typeface="Calibri"/>
                        <a:cs typeface="Calibri"/>
                        <a:sym typeface="Calibri"/>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The search box is now wider than before (on the forum website we made it even wider).</a:t>
                      </a:r>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The sorting options are now clearer due to the drop down triangle (before, they were side by side).</a:t>
                      </a:r>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We don’t have “advanced searching” for the library yet. We are planning to add searches for only specific fields (this could be important for the project database to search only inside of name of organization)</a:t>
                      </a:r>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Users can also use the overall site search that searches website and forum together.</a:t>
                      </a:r>
                      <a:endParaRPr/>
                    </a:p>
                  </a:txBody>
                  <a:tcPr marT="91425" marB="91425" marR="91425" marL="91425"/>
                </a:tc>
              </a:tr>
              <a:tr h="381000">
                <a:tc>
                  <a:txBody>
                    <a:bodyPr>
                      <a:noAutofit/>
                    </a:bodyPr>
                    <a:lstStyle/>
                    <a:p>
                      <a:pPr indent="0" lvl="0" marL="88900" marR="0" rtl="0" algn="l">
                        <a:lnSpc>
                          <a:spcPct val="115000"/>
                        </a:lnSpc>
                        <a:spcBef>
                          <a:spcPts val="0"/>
                        </a:spcBef>
                        <a:spcAft>
                          <a:spcPts val="0"/>
                        </a:spcAft>
                        <a:buClr>
                          <a:schemeClr val="dk1"/>
                        </a:buClr>
                        <a:buFont typeface="Arial"/>
                        <a:buNone/>
                      </a:pPr>
                      <a:r>
                        <a:rPr b="1" lang="en-US" sz="1200" u="none" cap="none" strike="noStrike">
                          <a:solidFill>
                            <a:schemeClr val="dk1"/>
                          </a:solidFill>
                          <a:latin typeface="Calibri"/>
                          <a:ea typeface="Calibri"/>
                          <a:cs typeface="Calibri"/>
                          <a:sym typeface="Calibri"/>
                        </a:rPr>
                        <a:t>Map (for project database):</a:t>
                      </a:r>
                      <a:endParaRPr/>
                    </a:p>
                    <a:p>
                      <a:pPr indent="0" lvl="0" marL="0" marR="0" rtl="0" algn="l">
                        <a:lnSpc>
                          <a:spcPct val="115000"/>
                        </a:lnSpc>
                        <a:spcBef>
                          <a:spcPts val="600"/>
                        </a:spcBef>
                        <a:spcAft>
                          <a:spcPts val="0"/>
                        </a:spcAft>
                        <a:buClr>
                          <a:schemeClr val="dk1"/>
                        </a:buClr>
                        <a:buFont typeface="Arial"/>
                        <a:buNone/>
                      </a:pPr>
                      <a:r>
                        <a:rPr lang="en-US" sz="1200" u="none" cap="none" strike="noStrike">
                          <a:solidFill>
                            <a:schemeClr val="dk1"/>
                          </a:solidFill>
                          <a:latin typeface="Calibri"/>
                          <a:ea typeface="Calibri"/>
                          <a:cs typeface="Calibri"/>
                          <a:sym typeface="Calibri"/>
                        </a:rPr>
                        <a:t>“If it’s important to provide users with a map view, users can toggle between list view and map view, when viewing search results.</a:t>
                      </a:r>
                      <a:endParaRPr/>
                    </a:p>
                    <a:p>
                      <a:pPr indent="0" lvl="0" marL="0" marR="0" rtl="0" algn="l">
                        <a:lnSpc>
                          <a:spcPct val="115000"/>
                        </a:lnSpc>
                        <a:spcBef>
                          <a:spcPts val="600"/>
                        </a:spcBef>
                        <a:spcAft>
                          <a:spcPts val="0"/>
                        </a:spcAft>
                        <a:buClr>
                          <a:schemeClr val="dk1"/>
                        </a:buClr>
                        <a:buFont typeface="Arial"/>
                        <a:buNone/>
                      </a:pPr>
                      <a:r>
                        <a:rPr lang="en-US" sz="1200" u="none" cap="none" strike="noStrike">
                          <a:solidFill>
                            <a:schemeClr val="dk1"/>
                          </a:solidFill>
                          <a:latin typeface="Calibri"/>
                          <a:ea typeface="Calibri"/>
                          <a:cs typeface="Calibri"/>
                          <a:sym typeface="Calibri"/>
                        </a:rPr>
                        <a:t>Consider showing a physical map of the region with clear identification of countries.”</a:t>
                      </a:r>
                      <a:endParaRPr/>
                    </a:p>
                    <a:p>
                      <a:pPr indent="0" lvl="0" marL="0" marR="0" rtl="0" algn="l">
                        <a:lnSpc>
                          <a:spcPct val="115000"/>
                        </a:lnSpc>
                        <a:spcBef>
                          <a:spcPts val="600"/>
                        </a:spcBef>
                        <a:spcAft>
                          <a:spcPts val="0"/>
                        </a:spcAft>
                        <a:buClr>
                          <a:schemeClr val="dk1"/>
                        </a:buClr>
                        <a:buFont typeface="Arial"/>
                        <a:buNone/>
                      </a:pPr>
                      <a:r>
                        <a:t/>
                      </a:r>
                      <a:endParaRPr sz="12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Font typeface="Arial"/>
                        <a:buNone/>
                      </a:pPr>
                      <a:r>
                        <a:t/>
                      </a:r>
                      <a:endParaRPr b="1" sz="12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228600" lvl="0" marL="457200" marR="0" rtl="0" algn="l">
                        <a:spcBef>
                          <a:spcPts val="0"/>
                        </a:spcBef>
                        <a:spcAft>
                          <a:spcPts val="0"/>
                        </a:spcAft>
                        <a:buClr>
                          <a:srgbClr val="000000"/>
                        </a:buClr>
                        <a:buSzPts val="1200"/>
                        <a:buFont typeface="Arial"/>
                        <a:buChar char="•"/>
                      </a:pPr>
                      <a:r>
                        <a:rPr lang="en-US" sz="1200" u="none" cap="none" strike="noStrike">
                          <a:solidFill>
                            <a:srgbClr val="000000"/>
                          </a:solidFill>
                          <a:latin typeface="Calibri"/>
                          <a:ea typeface="Calibri"/>
                          <a:cs typeface="Calibri"/>
                          <a:sym typeface="Calibri"/>
                        </a:rPr>
                        <a:t>We changed the map engine to “New Leaflet” to ensure we have in future a map with layers as well and to develop it further into a real sanitation world map with partners, activities and projects ...</a:t>
                      </a:r>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The map view is mainly important for the project database and for partner database (will also be implemented in future for case studies).</a:t>
                      </a:r>
                      <a:endParaRPr sz="1200" u="none" cap="none" strike="noStrike">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200"/>
                        <a:buFont typeface="Arial"/>
                        <a:buChar char="•"/>
                      </a:pPr>
                      <a:r>
                        <a:rPr lang="en-US" sz="1200" u="none" cap="none" strike="noStrike">
                          <a:solidFill>
                            <a:srgbClr val="000000"/>
                          </a:solidFill>
                          <a:latin typeface="Calibri"/>
                          <a:ea typeface="Calibri"/>
                          <a:cs typeface="Calibri"/>
                          <a:sym typeface="Calibri"/>
                        </a:rPr>
                        <a:t>The map is also integrated on the front page.</a:t>
                      </a:r>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We now allow users to toggle between list view and two types of map views.</a:t>
                      </a:r>
                      <a:endParaRPr sz="1200" u="none" cap="none" strike="noStrike">
                        <a:latin typeface="Calibri"/>
                        <a:ea typeface="Calibri"/>
                        <a:cs typeface="Calibri"/>
                        <a:sym typeface="Calibri"/>
                      </a:endParaRPr>
                    </a:p>
                    <a:p>
                      <a:pPr indent="-228600" lvl="0" marL="45720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On the project page, the users can toggle between two types of maps: one showing all relevant countries in green; the other one showing one pin on the map for the project (plans are underway to allow up to 3 pins per project). </a:t>
                      </a:r>
                      <a:endParaRPr/>
                    </a:p>
                  </a:txBody>
                  <a:tcPr marT="91425" marB="91425" marR="91425" marL="91425"/>
                </a:tc>
              </a:tr>
            </a:tbl>
          </a:graphicData>
        </a:graphic>
      </p:graphicFrame>
      <p:sp>
        <p:nvSpPr>
          <p:cNvPr id="156" name="Google Shape;156;p22"/>
          <p:cNvSpPr txBox="1"/>
          <p:nvPr>
            <p:ph type="title"/>
          </p:nvPr>
        </p:nvSpPr>
        <p:spPr>
          <a:xfrm>
            <a:off x="1133856" y="146304"/>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2800" u="none" cap="none" strike="noStrike">
                <a:solidFill>
                  <a:schemeClr val="dk1"/>
                </a:solidFill>
                <a:latin typeface="Calibri"/>
                <a:ea typeface="Calibri"/>
                <a:cs typeface="Calibri"/>
                <a:sym typeface="Calibri"/>
              </a:rPr>
              <a:t>Mother website - UX Study (5) - Library and map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graphicFrame>
        <p:nvGraphicFramePr>
          <p:cNvPr id="162" name="Google Shape;162;p23"/>
          <p:cNvGraphicFramePr/>
          <p:nvPr/>
        </p:nvGraphicFramePr>
        <p:xfrm>
          <a:off x="301752" y="895500"/>
          <a:ext cx="3000000" cy="3000000"/>
        </p:xfrm>
        <a:graphic>
          <a:graphicData uri="http://schemas.openxmlformats.org/drawingml/2006/table">
            <a:tbl>
              <a:tblPr>
                <a:noFill/>
                <a:tableStyleId>{01CD746E-6A67-4276-BF38-82DA3935E9B0}</a:tableStyleId>
              </a:tblPr>
              <a:tblGrid>
                <a:gridCol w="4256525"/>
                <a:gridCol w="42565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UX Study </a:t>
                      </a:r>
                      <a:r>
                        <a:rPr b="1" lang="en-US" sz="1600" u="none" cap="none" strike="noStrike">
                          <a:solidFill>
                            <a:schemeClr val="dk1"/>
                          </a:solidFill>
                          <a:latin typeface="Calibri"/>
                          <a:ea typeface="Calibri"/>
                          <a:cs typeface="Calibri"/>
                          <a:sym typeface="Calibri"/>
                        </a:rPr>
                        <a:t>recommendations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b="1" lang="en-US" sz="1200" u="none" cap="none" strike="noStrike">
                          <a:solidFill>
                            <a:schemeClr val="dk1"/>
                          </a:solidFill>
                          <a:latin typeface="Calibri"/>
                          <a:ea typeface="Calibri"/>
                          <a:cs typeface="Calibri"/>
                          <a:sym typeface="Calibri"/>
                        </a:rPr>
                        <a:t>Filtering:</a:t>
                      </a:r>
                      <a:endParaRPr b="1" sz="1200" u="none" cap="none" strike="noStrike">
                        <a:solidFill>
                          <a:schemeClr val="dk1"/>
                        </a:solidFill>
                        <a:latin typeface="Calibri"/>
                        <a:ea typeface="Calibri"/>
                        <a:cs typeface="Calibri"/>
                        <a:sym typeface="Calibri"/>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Raising awareness of filters - making the filters more visible and easier to use</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Making filters easier to refine – adding and removing filters</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Consider an alternative presentation of filters with persistent filters that always stay on the page, allowing users to continuously refine</a:t>
                      </a:r>
                      <a:br>
                        <a:rPr lang="en-US" sz="1200" u="none" cap="none" strike="noStrike">
                          <a:solidFill>
                            <a:schemeClr val="dk1"/>
                          </a:solidFill>
                          <a:latin typeface="Calibri"/>
                          <a:ea typeface="Calibri"/>
                          <a:cs typeface="Calibri"/>
                          <a:sym typeface="Calibri"/>
                        </a:rPr>
                      </a:br>
                      <a:r>
                        <a:rPr lang="en-US" sz="1200" u="none" cap="none" strike="noStrike">
                          <a:solidFill>
                            <a:schemeClr val="dk1"/>
                          </a:solidFill>
                          <a:latin typeface="Calibri"/>
                          <a:ea typeface="Calibri"/>
                          <a:cs typeface="Calibri"/>
                          <a:sym typeface="Calibri"/>
                        </a:rPr>
                        <a:t>search results without leaving the results page.</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Consider integrating all geography-related filters together – by Region and Country.</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Consider presenting a clear grouping of geographic locations, allowing users to first select a region, and only then see a subset of results for that region.</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In the country-select window, consider a more standard top to bottom alphabetical ordering of countries.</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Consider allowing users to select a region without using a map.</a:t>
                      </a:r>
                      <a:endParaRPr/>
                    </a:p>
                    <a:p>
                      <a:pPr indent="-171450" lvl="1" marL="260350" marR="0" rtl="0" algn="l">
                        <a:lnSpc>
                          <a:spcPct val="115000"/>
                        </a:lnSpc>
                        <a:spcBef>
                          <a:spcPts val="600"/>
                        </a:spcBef>
                        <a:spcAft>
                          <a:spcPts val="0"/>
                        </a:spcAft>
                        <a:buClr>
                          <a:schemeClr val="dk1"/>
                        </a:buClr>
                        <a:buSzPts val="1200"/>
                        <a:buFont typeface="Arial"/>
                        <a:buChar char="•"/>
                      </a:pPr>
                      <a:r>
                        <a:rPr lang="en-US" sz="1200" u="none" cap="none" strike="noStrike">
                          <a:solidFill>
                            <a:schemeClr val="dk1"/>
                          </a:solidFill>
                          <a:latin typeface="Calibri"/>
                          <a:ea typeface="Calibri"/>
                          <a:cs typeface="Calibri"/>
                          <a:sym typeface="Calibri"/>
                        </a:rPr>
                        <a:t>Consider showing the total number of search results when hovering over a flagged location.</a:t>
                      </a:r>
                      <a:endParaRPr/>
                    </a:p>
                  </a:txBody>
                  <a:tcPr marT="91425" marB="91425" marR="91425" marL="91425"/>
                </a:tc>
                <a:tc>
                  <a:txBody>
                    <a:bodyPr>
                      <a:noAutofit/>
                    </a:bodyPr>
                    <a:lstStyle/>
                    <a:p>
                      <a:pPr indent="-285750" lvl="0" marL="51435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We have redesigned the filtering function. They are now permanently on the left side (before, the user had to first click on “filter options, which many people overlooked).</a:t>
                      </a:r>
                      <a:endParaRPr/>
                    </a:p>
                    <a:p>
                      <a:pPr indent="-285750" lvl="0" marL="51435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Adding and removing filters is now much easier.</a:t>
                      </a:r>
                      <a:endParaRPr sz="1200" u="none" cap="none" strike="noStrike">
                        <a:latin typeface="Calibri"/>
                        <a:ea typeface="Calibri"/>
                        <a:cs typeface="Calibri"/>
                        <a:sym typeface="Calibri"/>
                      </a:endParaRPr>
                    </a:p>
                    <a:p>
                      <a:pPr indent="-285750" lvl="0" marL="514350" marR="0" rtl="0" algn="l">
                        <a:spcBef>
                          <a:spcPts val="0"/>
                        </a:spcBef>
                        <a:spcAft>
                          <a:spcPts val="0"/>
                        </a:spcAft>
                        <a:buClr>
                          <a:srgbClr val="000000"/>
                        </a:buClr>
                        <a:buSzPts val="1200"/>
                        <a:buFont typeface="Arial"/>
                        <a:buChar char="•"/>
                      </a:pPr>
                      <a:r>
                        <a:rPr lang="en-US" sz="1200" u="none" cap="none" strike="noStrike">
                          <a:solidFill>
                            <a:srgbClr val="000000"/>
                          </a:solidFill>
                          <a:latin typeface="Calibri"/>
                          <a:ea typeface="Calibri"/>
                          <a:cs typeface="Calibri"/>
                          <a:sym typeface="Calibri"/>
                        </a:rPr>
                        <a:t>The region and country filters are together; there will be a tag input - this ensures that you do not have long country lists – you just have to type a country name and tag them into a search field ... (in progress)</a:t>
                      </a:r>
                      <a:endParaRPr sz="1200" u="none" cap="none" strike="noStrike">
                        <a:solidFill>
                          <a:srgbClr val="000000"/>
                        </a:solidFill>
                        <a:latin typeface="Calibri"/>
                        <a:ea typeface="Calibri"/>
                        <a:cs typeface="Calibri"/>
                        <a:sym typeface="Calibri"/>
                      </a:endParaRPr>
                    </a:p>
                    <a:p>
                      <a:pPr indent="-285750" lvl="0" marL="51435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We have not added a region selection without a map - seems not necessary.</a:t>
                      </a:r>
                      <a:endParaRPr/>
                    </a:p>
                    <a:p>
                      <a:pPr indent="-285750" lvl="0" marL="514350" marR="0" rtl="0" algn="l">
                        <a:spcBef>
                          <a:spcPts val="0"/>
                        </a:spcBef>
                        <a:spcAft>
                          <a:spcPts val="0"/>
                        </a:spcAft>
                        <a:buClr>
                          <a:schemeClr val="dk1"/>
                        </a:buClr>
                        <a:buSzPts val="1200"/>
                        <a:buFont typeface="Arial"/>
                        <a:buChar char="•"/>
                      </a:pPr>
                      <a:r>
                        <a:rPr lang="en-US" sz="1200" u="none" cap="none" strike="noStrike">
                          <a:latin typeface="Calibri"/>
                          <a:ea typeface="Calibri"/>
                          <a:cs typeface="Calibri"/>
                          <a:sym typeface="Calibri"/>
                        </a:rPr>
                        <a:t>We cannot easily show the total number of search results so have not implemented that.</a:t>
                      </a:r>
                      <a:endParaRPr/>
                    </a:p>
                    <a:p>
                      <a:pPr indent="-209550" lvl="0" marL="285750" marR="0" rtl="0" algn="l">
                        <a:spcBef>
                          <a:spcPts val="0"/>
                        </a:spcBef>
                        <a:spcAft>
                          <a:spcPts val="0"/>
                        </a:spcAft>
                        <a:buClr>
                          <a:schemeClr val="dk1"/>
                        </a:buClr>
                        <a:buSzPts val="1200"/>
                        <a:buFont typeface="Arial"/>
                        <a:buNone/>
                      </a:pPr>
                      <a:r>
                        <a:t/>
                      </a:r>
                      <a:endParaRPr sz="1200" u="none" cap="none" strike="noStrike">
                        <a:latin typeface="Calibri"/>
                        <a:ea typeface="Calibri"/>
                        <a:cs typeface="Calibri"/>
                        <a:sym typeface="Calibri"/>
                      </a:endParaRPr>
                    </a:p>
                  </a:txBody>
                  <a:tcPr marT="91425" marB="91425" marR="91425" marL="91425"/>
                </a:tc>
              </a:tr>
            </a:tbl>
          </a:graphicData>
        </a:graphic>
      </p:graphicFrame>
      <p:sp>
        <p:nvSpPr>
          <p:cNvPr id="163" name="Google Shape;163;p23"/>
          <p:cNvSpPr txBox="1"/>
          <p:nvPr>
            <p:ph type="title"/>
          </p:nvPr>
        </p:nvSpPr>
        <p:spPr>
          <a:xfrm>
            <a:off x="1207008" y="155448"/>
            <a:ext cx="8610600" cy="59430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UX Study (6) - Filtering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1271016" y="127140"/>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own upgrading work (1)</a:t>
            </a:r>
            <a:endParaRPr/>
          </a:p>
        </p:txBody>
      </p:sp>
      <p:sp>
        <p:nvSpPr>
          <p:cNvPr id="170" name="Google Shape;170;p24"/>
          <p:cNvSpPr txBox="1"/>
          <p:nvPr>
            <p:ph idx="1" type="body"/>
          </p:nvPr>
        </p:nvSpPr>
        <p:spPr>
          <a:xfrm>
            <a:off x="298025" y="1066800"/>
            <a:ext cx="7887000" cy="690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2000" u="none" cap="none" strike="noStrike">
                <a:solidFill>
                  <a:schemeClr val="dk1"/>
                </a:solidFill>
                <a:latin typeface="Calibri"/>
                <a:ea typeface="Calibri"/>
                <a:cs typeface="Calibri"/>
                <a:sym typeface="Calibri"/>
              </a:rPr>
              <a:t>These items were not in the UX study and came out of our own concept work</a:t>
            </a:r>
            <a:endParaRPr/>
          </a:p>
        </p:txBody>
      </p:sp>
      <p:graphicFrame>
        <p:nvGraphicFramePr>
          <p:cNvPr id="171" name="Google Shape;171;p24"/>
          <p:cNvGraphicFramePr/>
          <p:nvPr/>
        </p:nvGraphicFramePr>
        <p:xfrm>
          <a:off x="488175" y="1757400"/>
          <a:ext cx="3000000" cy="3000000"/>
        </p:xfrm>
        <a:graphic>
          <a:graphicData uri="http://schemas.openxmlformats.org/drawingml/2006/table">
            <a:tbl>
              <a:tblPr>
                <a:noFill/>
                <a:tableStyleId>{01CD746E-6A67-4276-BF38-82DA3935E9B0}</a:tableStyleId>
              </a:tblPr>
              <a:tblGrid>
                <a:gridCol w="3848425"/>
                <a:gridCol w="38484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Our aims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More visibility for the Working Groups</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Working Groups are now a tab of their own in the new mega menu structure</a:t>
                      </a:r>
                      <a:endParaRPr/>
                    </a:p>
                    <a:p>
                      <a:pPr indent="0" lvl="0" marL="0" marR="0" rtl="0" algn="l">
                        <a:spcBef>
                          <a:spcPts val="0"/>
                        </a:spcBef>
                        <a:spcAft>
                          <a:spcPts val="0"/>
                        </a:spcAft>
                        <a:buClr>
                          <a:schemeClr val="dk1"/>
                        </a:buClr>
                        <a:buFont typeface="Arial"/>
                        <a:buNone/>
                      </a:pPr>
                      <a:r>
                        <a:t/>
                      </a:r>
                      <a:endParaRPr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Clearer structure for the Working Group pages</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The Working Groups pages now have a better layout than before, with more links to the discussion forum</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Improve readability, shorter sentences etc.</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We have updated all the texts of the website, together with communications expert from SEI (process ongoing)</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Clearer key messages about SuSanA on front page</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Better, shorter messages in the sliders of the front page</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1188720" y="127140"/>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own upgrading work (2)</a:t>
            </a:r>
            <a:endParaRPr/>
          </a:p>
        </p:txBody>
      </p:sp>
      <p:sp>
        <p:nvSpPr>
          <p:cNvPr id="178" name="Google Shape;178;p25"/>
          <p:cNvSpPr txBox="1"/>
          <p:nvPr>
            <p:ph idx="1" type="body"/>
          </p:nvPr>
        </p:nvSpPr>
        <p:spPr>
          <a:xfrm>
            <a:off x="298025" y="1066800"/>
            <a:ext cx="7887000" cy="690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2000" u="none" cap="none" strike="noStrike">
                <a:solidFill>
                  <a:schemeClr val="dk1"/>
                </a:solidFill>
                <a:latin typeface="Calibri"/>
                <a:ea typeface="Calibri"/>
                <a:cs typeface="Calibri"/>
                <a:sym typeface="Calibri"/>
              </a:rPr>
              <a:t>These items were not in the UX study and came out of our own concept work</a:t>
            </a:r>
            <a:endParaRPr/>
          </a:p>
        </p:txBody>
      </p:sp>
      <p:graphicFrame>
        <p:nvGraphicFramePr>
          <p:cNvPr id="179" name="Google Shape;179;p25"/>
          <p:cNvGraphicFramePr/>
          <p:nvPr/>
        </p:nvGraphicFramePr>
        <p:xfrm>
          <a:off x="488175" y="1757400"/>
          <a:ext cx="3000000" cy="3000000"/>
        </p:xfrm>
        <a:graphic>
          <a:graphicData uri="http://schemas.openxmlformats.org/drawingml/2006/table">
            <a:tbl>
              <a:tblPr>
                <a:noFill/>
                <a:tableStyleId>{01CD746E-6A67-4276-BF38-82DA3935E9B0}</a:tableStyleId>
              </a:tblPr>
              <a:tblGrid>
                <a:gridCol w="3848425"/>
                <a:gridCol w="38484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Our aims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latin typeface="Calibri"/>
                          <a:ea typeface="Calibri"/>
                          <a:cs typeface="Calibri"/>
                          <a:sym typeface="Calibri"/>
                        </a:rPr>
                        <a:t>What we did</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More encouragement for users to share and explore</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Red action buttons throughout the different pages to encourage sharing and exploring.</a:t>
                      </a:r>
                      <a:endParaRPr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Have a mobile version of the website</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Programmed responsive design so that the website also works on mobile devices now.</a:t>
                      </a:r>
                      <a:endParaRPr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To have a dynamic front page that often changes (good for Search Engine Optimisation)</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The front page now pulls in information from other parts of the website and dynamically adds information on latest event announcements, forum posts, partners, projects.</a:t>
                      </a:r>
                      <a:endParaRPr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Arial"/>
                        <a:buNone/>
                      </a:pPr>
                      <a:r>
                        <a:rPr lang="en-US" sz="1600" u="none" cap="none" strike="noStrike">
                          <a:solidFill>
                            <a:schemeClr val="dk1"/>
                          </a:solidFill>
                          <a:latin typeface="Calibri"/>
                          <a:ea typeface="Calibri"/>
                          <a:cs typeface="Calibri"/>
                          <a:sym typeface="Calibri"/>
                        </a:rPr>
                        <a:t>More latest news on front page, without having to spend much time on updating this page frequently</a:t>
                      </a:r>
                      <a:endParaRPr/>
                    </a:p>
                  </a:txBody>
                  <a:tcPr marT="91425" marB="91425" marR="91425" marL="91425"/>
                </a:tc>
                <a:tc>
                  <a:txBody>
                    <a:bodyPr>
                      <a:noAutofit/>
                    </a:bodyPr>
                    <a:lstStyle/>
                    <a:p>
                      <a:pPr indent="0" lvl="0" marL="228600" marR="0" rtl="0" algn="l">
                        <a:spcBef>
                          <a:spcPts val="0"/>
                        </a:spcBef>
                        <a:spcAft>
                          <a:spcPts val="0"/>
                        </a:spcAft>
                        <a:buClr>
                          <a:schemeClr val="dk1"/>
                        </a:buClr>
                        <a:buFont typeface="Arial"/>
                        <a:buNone/>
                      </a:pPr>
                      <a:r>
                        <a:rPr lang="en-US" sz="1600" u="none" cap="none" strike="noStrike">
                          <a:latin typeface="Calibri"/>
                          <a:ea typeface="Calibri"/>
                          <a:cs typeface="Calibri"/>
                          <a:sym typeface="Calibri"/>
                        </a:rPr>
                        <a:t>Integrated our tweets on front page, and tweets where SuSanA is mentioned on the mega menu page on news &amp; events.</a:t>
                      </a:r>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1348857" y="64008"/>
            <a:ext cx="8229600" cy="7814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Appendix</a:t>
            </a:r>
            <a:endParaRPr/>
          </a:p>
        </p:txBody>
      </p:sp>
      <p:sp>
        <p:nvSpPr>
          <p:cNvPr id="186" name="Google Shape;186;p26"/>
          <p:cNvSpPr txBox="1"/>
          <p:nvPr>
            <p:ph idx="1" type="body"/>
          </p:nvPr>
        </p:nvSpPr>
        <p:spPr>
          <a:xfrm>
            <a:off x="772785" y="1231626"/>
            <a:ext cx="8229600" cy="1981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0" i="0" lang="en-US" sz="2000" u="none" cap="none" strike="noStrike">
                <a:solidFill>
                  <a:schemeClr val="dk1"/>
                </a:solidFill>
                <a:latin typeface="Calibri"/>
                <a:ea typeface="Calibri"/>
                <a:cs typeface="Calibri"/>
                <a:sym typeface="Calibri"/>
              </a:rPr>
              <a:t>The following slides were taken from the report by UXC and not changed. They are just there to provide further details on their recommended changes.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381000" y="3657600"/>
            <a:ext cx="8229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rgbClr val="336699"/>
              </a:buClr>
              <a:buFont typeface="Calibri"/>
              <a:buNone/>
            </a:pPr>
            <a:r>
              <a:t/>
            </a:r>
            <a:endParaRPr b="1" i="0" sz="2880" u="none" cap="none" strike="noStrike">
              <a:solidFill>
                <a:srgbClr val="336699"/>
              </a:solidFill>
              <a:latin typeface="Calibri"/>
              <a:ea typeface="Calibri"/>
              <a:cs typeface="Calibri"/>
              <a:sym typeface="Calibri"/>
            </a:endParaRPr>
          </a:p>
        </p:txBody>
      </p:sp>
      <p:sp>
        <p:nvSpPr>
          <p:cNvPr id="192" name="Google Shape;192;p27"/>
          <p:cNvSpPr txBox="1"/>
          <p:nvPr>
            <p:ph idx="1" type="body"/>
          </p:nvPr>
        </p:nvSpPr>
        <p:spPr>
          <a:xfrm>
            <a:off x="381000" y="4343400"/>
            <a:ext cx="8229600" cy="1981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t/>
            </a:r>
            <a:endParaRPr b="1" i="0" sz="2000" u="none" cap="none" strike="noStrike">
              <a:solidFill>
                <a:srgbClr val="33669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0"/>
          <p:cNvSpPr txBox="1"/>
          <p:nvPr/>
        </p:nvSpPr>
        <p:spPr>
          <a:xfrm>
            <a:off x="533400" y="3350698"/>
            <a:ext cx="8610600" cy="368370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This presentation shows how we used the recommendations from the </a:t>
            </a:r>
            <a:endParaRPr/>
          </a:p>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“SuSanA Platform Usability Study Report” (30 March 2017) submitted by Lena Dmitrieva from the User Experience Centre at Bentley University</a:t>
            </a:r>
            <a:endParaRPr/>
          </a:p>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to guide us in the upgrade of the website and the forum (their full report is </a:t>
            </a:r>
            <a:r>
              <a:rPr b="0" i="0" lang="en-US" sz="2000" u="sng" cap="none" strike="noStrike">
                <a:solidFill>
                  <a:schemeClr val="hlink"/>
                </a:solidFill>
                <a:latin typeface="Calibri"/>
                <a:ea typeface="Calibri"/>
                <a:cs typeface="Calibri"/>
                <a:sym typeface="Calibri"/>
                <a:hlinkClick r:id="rId3"/>
              </a:rPr>
              <a:t>here</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1" sz="20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The tables below show their recommendations and how we addressed them - side by side. Most of their recommendations were implemented.</a:t>
            </a:r>
            <a:endParaRPr/>
          </a:p>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Some of their recommendations were not possible or not desirable to implement. These recommendations were issues that we needed to consider and then make our own judgement call.</a:t>
            </a:r>
            <a:endParaRPr/>
          </a:p>
          <a:p>
            <a:pPr indent="0" lvl="0" marL="0" marR="0" rtl="0" algn="l">
              <a:lnSpc>
                <a:spcPct val="100000"/>
              </a:lnSpc>
              <a:spcBef>
                <a:spcPts val="0"/>
              </a:spcBef>
              <a:spcAft>
                <a:spcPts val="0"/>
              </a:spcAft>
              <a:buClr>
                <a:srgbClr val="000000"/>
              </a:buClr>
              <a:buFont typeface="Arial"/>
              <a:buNone/>
            </a:pPr>
            <a:r>
              <a:t/>
            </a:r>
            <a:endParaRPr b="0" i="1"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3366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10"/>
          <p:cNvSpPr txBox="1"/>
          <p:nvPr>
            <p:ph idx="2" type="body"/>
          </p:nvPr>
        </p:nvSpPr>
        <p:spPr>
          <a:xfrm>
            <a:off x="1265262" y="140969"/>
            <a:ext cx="7632848" cy="5760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Font typeface="Times"/>
              <a:buNone/>
            </a:pPr>
            <a:r>
              <a:rPr b="1" i="0" lang="en-US" sz="2800" u="none" cap="none" strike="noStrike">
                <a:solidFill>
                  <a:schemeClr val="dk1"/>
                </a:solidFill>
                <a:latin typeface="Calibri"/>
                <a:ea typeface="Calibri"/>
                <a:cs typeface="Calibri"/>
                <a:sym typeface="Calibri"/>
              </a:rPr>
              <a:t>About the structure of this report</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1216152" y="146304"/>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Global Navigation: Recommendations</a:t>
            </a:r>
            <a:endParaRPr/>
          </a:p>
        </p:txBody>
      </p:sp>
      <p:sp>
        <p:nvSpPr>
          <p:cNvPr id="199" name="Google Shape;199;p28"/>
          <p:cNvSpPr txBox="1"/>
          <p:nvPr/>
        </p:nvSpPr>
        <p:spPr>
          <a:xfrm>
            <a:off x="304800" y="996696"/>
            <a:ext cx="8534400" cy="47945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integrating Forum within the Mother website, so that when a user clicks Forum, they stay within the Mother website.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presenting users with persistent navigation throughout the Forum experience, including the Forum Homepage. This setup will eliminate the need to have the Enter Forum link, since users will be able to access all the content directly from the Homepage.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to evaluate an alternative navigation structure, such as the example below.</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rgbClr val="000000"/>
              </a:buClr>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rgbClr val="000000"/>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“About Forum” section would include links to all information about the Forum, Forum Rules, and information for new users.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User Profile/Name should be a link with the name of the user clicking on which will allow a user to go into one’s profile information and change one’s settings.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Use a text link “Help” instead of a question mark icon.</a:t>
            </a:r>
            <a:endParaRPr/>
          </a:p>
        </p:txBody>
      </p:sp>
      <p:sp>
        <p:nvSpPr>
          <p:cNvPr id="200" name="Google Shape;200;p28"/>
          <p:cNvSpPr txBox="1"/>
          <p:nvPr/>
        </p:nvSpPr>
        <p:spPr>
          <a:xfrm>
            <a:off x="822960" y="2895600"/>
            <a:ext cx="137160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About Forum</a:t>
            </a:r>
            <a:endParaRPr/>
          </a:p>
        </p:txBody>
      </p:sp>
      <p:sp>
        <p:nvSpPr>
          <p:cNvPr id="201" name="Google Shape;201;p28"/>
          <p:cNvSpPr txBox="1"/>
          <p:nvPr/>
        </p:nvSpPr>
        <p:spPr>
          <a:xfrm>
            <a:off x="2372374" y="2895600"/>
            <a:ext cx="1371600" cy="365760"/>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Recent Topics</a:t>
            </a:r>
            <a:endParaRPr/>
          </a:p>
        </p:txBody>
      </p:sp>
      <p:sp>
        <p:nvSpPr>
          <p:cNvPr id="202" name="Google Shape;202;p28"/>
          <p:cNvSpPr txBox="1"/>
          <p:nvPr/>
        </p:nvSpPr>
        <p:spPr>
          <a:xfrm>
            <a:off x="3921788" y="2895600"/>
            <a:ext cx="82296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Help</a:t>
            </a:r>
            <a:endParaRPr/>
          </a:p>
        </p:txBody>
      </p:sp>
      <p:sp>
        <p:nvSpPr>
          <p:cNvPr id="203" name="Google Shape;203;p28"/>
          <p:cNvSpPr txBox="1"/>
          <p:nvPr/>
        </p:nvSpPr>
        <p:spPr>
          <a:xfrm>
            <a:off x="4922563" y="2895600"/>
            <a:ext cx="1737360" cy="338328"/>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User Profile/Name</a:t>
            </a:r>
            <a:endParaRPr/>
          </a:p>
        </p:txBody>
      </p:sp>
      <p:sp>
        <p:nvSpPr>
          <p:cNvPr id="204" name="Google Shape;204;p28"/>
          <p:cNvSpPr txBox="1"/>
          <p:nvPr/>
        </p:nvSpPr>
        <p:spPr>
          <a:xfrm>
            <a:off x="6858000" y="2895600"/>
            <a:ext cx="1737360" cy="338328"/>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Search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1325880" y="182880"/>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Homepage: Recommendations</a:t>
            </a:r>
            <a:endParaRPr/>
          </a:p>
        </p:txBody>
      </p:sp>
      <p:sp>
        <p:nvSpPr>
          <p:cNvPr id="211" name="Google Shape;211;p29"/>
          <p:cNvSpPr txBox="1"/>
          <p:nvPr/>
        </p:nvSpPr>
        <p:spPr>
          <a:xfrm>
            <a:off x="304800" y="996696"/>
            <a:ext cx="8534400" cy="47945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Category Icons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Avoid showing category icons without labels, as icon images are open for interpretation. </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Leave the text labels for each category button visible at all times and add some additional space between the icons.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Increase the size of the color-coded bullets from the “Recent topics” widget and the number of replies icon on the “Most active topics” widget.</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to evaluate the current icons and groupings.</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1298448" y="192024"/>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Threads: Recommendations</a:t>
            </a:r>
            <a:endParaRPr/>
          </a:p>
        </p:txBody>
      </p:sp>
      <p:sp>
        <p:nvSpPr>
          <p:cNvPr id="218" name="Google Shape;218;p30"/>
          <p:cNvSpPr txBox="1"/>
          <p:nvPr/>
        </p:nvSpPr>
        <p:spPr>
          <a:xfrm>
            <a:off x="4191000" y="1143000"/>
            <a:ext cx="4495800" cy="47945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If possible, consider allowing users to collapse/expand discussions within a thread, allowing users to quickly skim through the entire thread content and decide which posts to view.</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removing the “Quick Reply” button.</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pic>
        <p:nvPicPr>
          <p:cNvPr id="219" name="Google Shape;219;p30"/>
          <p:cNvPicPr preferRelativeResize="0"/>
          <p:nvPr/>
        </p:nvPicPr>
        <p:blipFill rotWithShape="1">
          <a:blip r:embed="rId3">
            <a:alphaModFix/>
          </a:blip>
          <a:srcRect b="0" l="0" r="0" t="0"/>
          <a:stretch/>
        </p:blipFill>
        <p:spPr>
          <a:xfrm>
            <a:off x="457200" y="1143000"/>
            <a:ext cx="3274654" cy="3227509"/>
          </a:xfrm>
          <a:prstGeom prst="rect">
            <a:avLst/>
          </a:prstGeom>
          <a:noFill/>
          <a:ln cap="flat" cmpd="sng" w="9525">
            <a:solidFill>
              <a:srgbClr val="F2F2F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1225296" y="146304"/>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User profile: Recommendations</a:t>
            </a:r>
            <a:endParaRPr/>
          </a:p>
        </p:txBody>
      </p:sp>
      <p:sp>
        <p:nvSpPr>
          <p:cNvPr id="226" name="Google Shape;226;p31"/>
          <p:cNvSpPr txBox="1"/>
          <p:nvPr/>
        </p:nvSpPr>
        <p:spPr>
          <a:xfrm>
            <a:off x="465992" y="1266092"/>
            <a:ext cx="8458200" cy="47945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to see what kind of content would be helpful to have in the Profile.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Once users click “Edit Profile Details,” consider allowing users to edit profile information without clicking the Edit button.</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1188720" y="160282"/>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Global Navigation Menu</a:t>
            </a:r>
            <a:r>
              <a:rPr b="1" i="0" lang="en-US" sz="2400" u="none" cap="none" strike="noStrike">
                <a:solidFill>
                  <a:schemeClr val="dk1"/>
                </a:solidFill>
                <a:latin typeface="Calibri"/>
                <a:ea typeface="Calibri"/>
                <a:cs typeface="Calibri"/>
                <a:sym typeface="Calibri"/>
              </a:rPr>
              <a:t>: </a:t>
            </a:r>
            <a:r>
              <a:rPr b="1" i="0" lang="en-US" sz="3200" u="none" cap="none" strike="noStrike">
                <a:solidFill>
                  <a:schemeClr val="dk1"/>
                </a:solidFill>
                <a:latin typeface="Calibri"/>
                <a:ea typeface="Calibri"/>
                <a:cs typeface="Calibri"/>
                <a:sym typeface="Calibri"/>
              </a:rPr>
              <a:t>Recommendations</a:t>
            </a:r>
            <a:endParaRPr/>
          </a:p>
        </p:txBody>
      </p:sp>
      <p:sp>
        <p:nvSpPr>
          <p:cNvPr id="233" name="Google Shape;233;p32"/>
          <p:cNvSpPr txBox="1"/>
          <p:nvPr/>
        </p:nvSpPr>
        <p:spPr>
          <a:xfrm>
            <a:off x="228600" y="996696"/>
            <a:ext cx="8610600" cy="18989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adjusting Global Navigation menu to raise awareness of all the content available on the two sites by integrating Forum within the Mother website, so that clicking the Forum link will keep the user within the mother website.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Given that some of the participants had no prior awareness of key Mother site content, such as the Library, it would be beneficial to provide direct access to the Mother site’s content to users when they are on the Forum.</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Ancestry.com and Patientslikeme.com have Forums integrated within the main websites providing users with easy access to all the content available.</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pic>
        <p:nvPicPr>
          <p:cNvPr id="234" name="Google Shape;234;p32"/>
          <p:cNvPicPr preferRelativeResize="0"/>
          <p:nvPr/>
        </p:nvPicPr>
        <p:blipFill rotWithShape="1">
          <a:blip r:embed="rId3">
            <a:alphaModFix/>
          </a:blip>
          <a:srcRect b="0" l="-3662" r="0" t="0"/>
          <a:stretch/>
        </p:blipFill>
        <p:spPr>
          <a:xfrm>
            <a:off x="439646" y="3154680"/>
            <a:ext cx="4844920" cy="2555898"/>
          </a:xfrm>
          <a:prstGeom prst="rect">
            <a:avLst/>
          </a:prstGeom>
          <a:noFill/>
          <a:ln>
            <a:noFill/>
          </a:ln>
        </p:spPr>
      </p:pic>
      <p:sp>
        <p:nvSpPr>
          <p:cNvPr id="235" name="Google Shape;235;p32"/>
          <p:cNvSpPr/>
          <p:nvPr/>
        </p:nvSpPr>
        <p:spPr>
          <a:xfrm>
            <a:off x="1811266" y="3048000"/>
            <a:ext cx="609601" cy="228600"/>
          </a:xfrm>
          <a:prstGeom prst="rect">
            <a:avLst/>
          </a:prstGeom>
          <a:noFill/>
          <a:ln cap="flat" cmpd="sng" w="38100">
            <a:solidFill>
              <a:srgbClr val="FFC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chemeClr val="lt1"/>
              </a:solidFill>
              <a:latin typeface="Arial"/>
              <a:ea typeface="Arial"/>
              <a:cs typeface="Arial"/>
              <a:sym typeface="Arial"/>
            </a:endParaRPr>
          </a:p>
        </p:txBody>
      </p:sp>
      <p:sp>
        <p:nvSpPr>
          <p:cNvPr id="236" name="Google Shape;236;p32"/>
          <p:cNvSpPr txBox="1"/>
          <p:nvPr/>
        </p:nvSpPr>
        <p:spPr>
          <a:xfrm>
            <a:off x="439646" y="5798820"/>
            <a:ext cx="1981221"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4"/>
              </a:rPr>
              <a:t>Ancestry.com</a:t>
            </a:r>
            <a:endParaRPr/>
          </a:p>
        </p:txBody>
      </p:sp>
      <p:sp>
        <p:nvSpPr>
          <p:cNvPr id="237" name="Google Shape;237;p32"/>
          <p:cNvSpPr txBox="1"/>
          <p:nvPr/>
        </p:nvSpPr>
        <p:spPr>
          <a:xfrm>
            <a:off x="3733800" y="5959038"/>
            <a:ext cx="228602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5"/>
              </a:rPr>
              <a:t>http://www.patientslikeme.com</a:t>
            </a:r>
            <a:endParaRPr/>
          </a:p>
        </p:txBody>
      </p:sp>
      <p:pic>
        <p:nvPicPr>
          <p:cNvPr id="238" name="Google Shape;238;p32"/>
          <p:cNvPicPr preferRelativeResize="0"/>
          <p:nvPr/>
        </p:nvPicPr>
        <p:blipFill rotWithShape="1">
          <a:blip r:embed="rId6">
            <a:alphaModFix/>
          </a:blip>
          <a:srcRect b="0" l="0" r="0" t="0"/>
          <a:stretch/>
        </p:blipFill>
        <p:spPr>
          <a:xfrm>
            <a:off x="3733800" y="3810000"/>
            <a:ext cx="5106399" cy="2081968"/>
          </a:xfrm>
          <a:prstGeom prst="rect">
            <a:avLst/>
          </a:prstGeom>
          <a:noFill/>
          <a:ln cap="flat" cmpd="sng" w="9525">
            <a:solidFill>
              <a:srgbClr val="F2F2F2"/>
            </a:solidFill>
            <a:prstDash val="solid"/>
            <a:round/>
            <a:headEnd len="sm" w="sm" type="none"/>
            <a:tailEnd len="sm" w="sm" type="none"/>
          </a:ln>
        </p:spPr>
      </p:pic>
      <p:sp>
        <p:nvSpPr>
          <p:cNvPr id="239" name="Google Shape;239;p32"/>
          <p:cNvSpPr/>
          <p:nvPr/>
        </p:nvSpPr>
        <p:spPr>
          <a:xfrm>
            <a:off x="4648221" y="3956604"/>
            <a:ext cx="457199" cy="228600"/>
          </a:xfrm>
          <a:prstGeom prst="rect">
            <a:avLst/>
          </a:prstGeom>
          <a:noFill/>
          <a:ln cap="flat" cmpd="sng" w="38100">
            <a:solidFill>
              <a:srgbClr val="FFC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1170432" y="124169"/>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Global Navigation Menu</a:t>
            </a:r>
            <a:r>
              <a:rPr b="1" i="0" lang="en-US" sz="2400" u="none" cap="none" strike="noStrike">
                <a:solidFill>
                  <a:schemeClr val="dk1"/>
                </a:solidFill>
                <a:latin typeface="Calibri"/>
                <a:ea typeface="Calibri"/>
                <a:cs typeface="Calibri"/>
                <a:sym typeface="Calibri"/>
              </a:rPr>
              <a:t>: </a:t>
            </a:r>
            <a:r>
              <a:rPr b="1" i="0" lang="en-US" sz="3200" u="none" cap="none" strike="noStrike">
                <a:solidFill>
                  <a:schemeClr val="dk1"/>
                </a:solidFill>
                <a:latin typeface="Calibri"/>
                <a:ea typeface="Calibri"/>
                <a:cs typeface="Calibri"/>
                <a:sym typeface="Calibri"/>
              </a:rPr>
              <a:t>Recommendations</a:t>
            </a:r>
            <a:endParaRPr/>
          </a:p>
        </p:txBody>
      </p:sp>
      <p:sp>
        <p:nvSpPr>
          <p:cNvPr id="246" name="Google Shape;246;p33"/>
          <p:cNvSpPr txBox="1"/>
          <p:nvPr/>
        </p:nvSpPr>
        <p:spPr>
          <a:xfrm>
            <a:off x="228600" y="996696"/>
            <a:ext cx="8610600" cy="31943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keeping the following current options: About SuSanA, Events, Working Groups, Regional Chapters, and Forum.</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If possible, consider moving Library and Projects to Global Navigation Menu to raise awareness of the two options for users who may not know that this content exists on the Mother site and to make this content easier to find for those users who are looking for it.</a:t>
            </a:r>
            <a:endParaRPr/>
          </a:p>
          <a:p>
            <a:pPr indent="-285750" lvl="3" marL="6286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presenting all the materials, such as Case Studies, Conference Material, and Training Material as filters within the library.</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(see Further User Research section) to review the content and determine an appropriate location for the following content areas that were not included in this usability evaluation:  Akvo Sanitation portal, School Activity Collection, and Thematic Discussion Series, CoP and SFD global menus. </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to evaluate an alternative navigation structure below:</a:t>
            </a:r>
            <a:endParaRPr/>
          </a:p>
        </p:txBody>
      </p:sp>
      <p:grpSp>
        <p:nvGrpSpPr>
          <p:cNvPr id="247" name="Google Shape;247;p33"/>
          <p:cNvGrpSpPr/>
          <p:nvPr/>
        </p:nvGrpSpPr>
        <p:grpSpPr>
          <a:xfrm>
            <a:off x="366027" y="4191000"/>
            <a:ext cx="8320773" cy="861134"/>
            <a:chOff x="366027" y="4191000"/>
            <a:chExt cx="8320773" cy="861134"/>
          </a:xfrm>
        </p:grpSpPr>
        <p:sp>
          <p:nvSpPr>
            <p:cNvPr id="248" name="Google Shape;248;p33"/>
            <p:cNvSpPr txBox="1"/>
            <p:nvPr/>
          </p:nvSpPr>
          <p:spPr>
            <a:xfrm>
              <a:off x="366028" y="4191000"/>
              <a:ext cx="137160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About Susana</a:t>
              </a:r>
              <a:endParaRPr/>
            </a:p>
          </p:txBody>
        </p:sp>
        <p:sp>
          <p:nvSpPr>
            <p:cNvPr id="249" name="Google Shape;249;p33"/>
            <p:cNvSpPr txBox="1"/>
            <p:nvPr/>
          </p:nvSpPr>
          <p:spPr>
            <a:xfrm>
              <a:off x="1783303" y="4191000"/>
              <a:ext cx="73152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Events</a:t>
              </a:r>
              <a:endParaRPr/>
            </a:p>
          </p:txBody>
        </p:sp>
        <p:sp>
          <p:nvSpPr>
            <p:cNvPr id="250" name="Google Shape;250;p33"/>
            <p:cNvSpPr txBox="1"/>
            <p:nvPr/>
          </p:nvSpPr>
          <p:spPr>
            <a:xfrm>
              <a:off x="2560498" y="4191000"/>
              <a:ext cx="1645920" cy="338328"/>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Working Groups	</a:t>
              </a:r>
              <a:endParaRPr/>
            </a:p>
          </p:txBody>
        </p:sp>
        <p:sp>
          <p:nvSpPr>
            <p:cNvPr id="251" name="Google Shape;251;p33"/>
            <p:cNvSpPr txBox="1"/>
            <p:nvPr/>
          </p:nvSpPr>
          <p:spPr>
            <a:xfrm>
              <a:off x="4252093" y="4191000"/>
              <a:ext cx="82296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Library</a:t>
              </a:r>
              <a:endParaRPr/>
            </a:p>
          </p:txBody>
        </p:sp>
        <p:sp>
          <p:nvSpPr>
            <p:cNvPr id="252" name="Google Shape;252;p33"/>
            <p:cNvSpPr txBox="1"/>
            <p:nvPr/>
          </p:nvSpPr>
          <p:spPr>
            <a:xfrm>
              <a:off x="6080803" y="4191000"/>
              <a:ext cx="1737360" cy="338328"/>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Regional Chapters</a:t>
              </a:r>
              <a:endParaRPr/>
            </a:p>
          </p:txBody>
        </p:sp>
        <p:sp>
          <p:nvSpPr>
            <p:cNvPr id="253" name="Google Shape;253;p33"/>
            <p:cNvSpPr txBox="1"/>
            <p:nvPr/>
          </p:nvSpPr>
          <p:spPr>
            <a:xfrm>
              <a:off x="7863840" y="4191000"/>
              <a:ext cx="82296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Forum</a:t>
              </a:r>
              <a:endParaRPr/>
            </a:p>
          </p:txBody>
        </p:sp>
        <p:sp>
          <p:nvSpPr>
            <p:cNvPr id="254" name="Google Shape;254;p33"/>
            <p:cNvSpPr txBox="1"/>
            <p:nvPr/>
          </p:nvSpPr>
          <p:spPr>
            <a:xfrm>
              <a:off x="5120728" y="4191000"/>
              <a:ext cx="914400" cy="338554"/>
            </a:xfrm>
            <a:prstGeom prst="rect">
              <a:avLst/>
            </a:prstGeom>
            <a:solidFill>
              <a:srgbClr val="C5D8F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600" u="none" cap="none" strike="noStrike">
                  <a:solidFill>
                    <a:schemeClr val="dk1"/>
                  </a:solidFill>
                  <a:latin typeface="Calibri"/>
                  <a:ea typeface="Calibri"/>
                  <a:cs typeface="Calibri"/>
                  <a:sym typeface="Calibri"/>
                </a:rPr>
                <a:t>Projects</a:t>
              </a:r>
              <a:endParaRPr/>
            </a:p>
          </p:txBody>
        </p:sp>
        <p:sp>
          <p:nvSpPr>
            <p:cNvPr id="255" name="Google Shape;255;p33"/>
            <p:cNvSpPr txBox="1"/>
            <p:nvPr/>
          </p:nvSpPr>
          <p:spPr>
            <a:xfrm>
              <a:off x="366027" y="4747334"/>
              <a:ext cx="256032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Alternative Global Navigation Menu</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1289304" y="175260"/>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Homepage: Recommendations</a:t>
            </a:r>
            <a:endParaRPr/>
          </a:p>
        </p:txBody>
      </p:sp>
      <p:sp>
        <p:nvSpPr>
          <p:cNvPr id="262" name="Google Shape;262;p34"/>
          <p:cNvSpPr txBox="1"/>
          <p:nvPr/>
        </p:nvSpPr>
        <p:spPr>
          <a:xfrm>
            <a:off x="3657600" y="996696"/>
            <a:ext cx="5181600" cy="56327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Navigation</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To encourage vertical scrolling, avoid having all above the fold sections end at the same horizontal level. It will be more obvious to users that there is more content below the fold, if above the fold content appears “cut off.”</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Make sure the image does not end where the fold starts.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nytimes.com content is “cut off” at the fold inviting users to scroll down the page.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presenting the Cookie message only once per IP and redesigning it to make it look like it’s not an integral part of the website and repositioning it to not block the fold.</a:t>
            </a:r>
            <a:endParaRPr/>
          </a:p>
          <a:p>
            <a:pPr indent="0" lvl="1" marL="0" marR="0" rtl="0" algn="l">
              <a:lnSpc>
                <a:spcPct val="100000"/>
              </a:lnSpc>
              <a:spcBef>
                <a:spcPts val="600"/>
              </a:spcBef>
              <a:spcAft>
                <a:spcPts val="0"/>
              </a:spcAft>
              <a:buClr>
                <a:srgbClr val="000000"/>
              </a:buClr>
              <a:buFont typeface="Arial"/>
              <a:buNone/>
            </a:pPr>
            <a:r>
              <a:t/>
            </a:r>
            <a:endParaRPr b="1"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Images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conducting further user research to evaluate the Homepage imagery to see if the current set resonates with the current users and helps communicate what SuSanA is and does.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the barnesandnoble.com Homepage image clearly shows that they are about books.</a:t>
            </a:r>
            <a:endParaRPr/>
          </a:p>
          <a:p>
            <a:pPr indent="0" lvl="1" marL="0" marR="0" rtl="0" algn="l">
              <a:lnSpc>
                <a:spcPct val="100000"/>
              </a:lnSpc>
              <a:spcBef>
                <a:spcPts val="600"/>
              </a:spcBef>
              <a:spcAft>
                <a:spcPts val="0"/>
              </a:spcAft>
              <a:buClr>
                <a:srgbClr val="000000"/>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p:txBody>
      </p:sp>
      <p:pic>
        <p:nvPicPr>
          <p:cNvPr id="263" name="Google Shape;263;p34"/>
          <p:cNvPicPr preferRelativeResize="0"/>
          <p:nvPr/>
        </p:nvPicPr>
        <p:blipFill rotWithShape="1">
          <a:blip r:embed="rId3">
            <a:alphaModFix/>
          </a:blip>
          <a:srcRect b="0" l="0" r="0" t="0"/>
          <a:stretch/>
        </p:blipFill>
        <p:spPr>
          <a:xfrm>
            <a:off x="457200" y="1143000"/>
            <a:ext cx="2733851" cy="1949936"/>
          </a:xfrm>
          <a:prstGeom prst="rect">
            <a:avLst/>
          </a:prstGeom>
          <a:noFill/>
          <a:ln cap="flat" cmpd="sng" w="9525">
            <a:solidFill>
              <a:srgbClr val="F2F2F2"/>
            </a:solidFill>
            <a:prstDash val="solid"/>
            <a:round/>
            <a:headEnd len="sm" w="sm" type="none"/>
            <a:tailEnd len="sm" w="sm" type="none"/>
          </a:ln>
        </p:spPr>
      </p:pic>
      <p:sp>
        <p:nvSpPr>
          <p:cNvPr id="264" name="Google Shape;264;p34"/>
          <p:cNvSpPr/>
          <p:nvPr/>
        </p:nvSpPr>
        <p:spPr>
          <a:xfrm rot="5400000">
            <a:off x="1797475" y="1861015"/>
            <a:ext cx="91586" cy="2739584"/>
          </a:xfrm>
          <a:prstGeom prst="rightBrace">
            <a:avLst>
              <a:gd fmla="val 267142" name="adj1"/>
              <a:gd fmla="val 47976" name="adj2"/>
            </a:avLst>
          </a:prstGeom>
          <a:noFill/>
          <a:ln cap="flat" cmpd="sng" w="25400">
            <a:solidFill>
              <a:srgbClr val="FFC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chemeClr val="dk1"/>
              </a:solidFill>
              <a:latin typeface="Arial"/>
              <a:ea typeface="Arial"/>
              <a:cs typeface="Arial"/>
              <a:sym typeface="Arial"/>
            </a:endParaRPr>
          </a:p>
        </p:txBody>
      </p:sp>
      <p:sp>
        <p:nvSpPr>
          <p:cNvPr id="265" name="Google Shape;265;p34"/>
          <p:cNvSpPr txBox="1"/>
          <p:nvPr/>
        </p:nvSpPr>
        <p:spPr>
          <a:xfrm>
            <a:off x="439646" y="3429000"/>
            <a:ext cx="1981221"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4"/>
              </a:rPr>
              <a:t>nytimes.com</a:t>
            </a:r>
            <a:endParaRPr/>
          </a:p>
        </p:txBody>
      </p:sp>
      <p:pic>
        <p:nvPicPr>
          <p:cNvPr id="266" name="Google Shape;266;p34"/>
          <p:cNvPicPr preferRelativeResize="0"/>
          <p:nvPr/>
        </p:nvPicPr>
        <p:blipFill rotWithShape="1">
          <a:blip r:embed="rId5">
            <a:alphaModFix/>
          </a:blip>
          <a:srcRect b="0" l="0" r="0" t="0"/>
          <a:stretch/>
        </p:blipFill>
        <p:spPr>
          <a:xfrm>
            <a:off x="446304" y="3886200"/>
            <a:ext cx="2793892" cy="1578433"/>
          </a:xfrm>
          <a:prstGeom prst="rect">
            <a:avLst/>
          </a:prstGeom>
          <a:noFill/>
          <a:ln cap="flat" cmpd="sng" w="9525">
            <a:solidFill>
              <a:schemeClr val="dk1"/>
            </a:solidFill>
            <a:prstDash val="solid"/>
            <a:round/>
            <a:headEnd len="sm" w="sm" type="none"/>
            <a:tailEnd len="sm" w="sm" type="none"/>
          </a:ln>
        </p:spPr>
      </p:pic>
      <p:sp>
        <p:nvSpPr>
          <p:cNvPr id="267" name="Google Shape;267;p34"/>
          <p:cNvSpPr txBox="1"/>
          <p:nvPr/>
        </p:nvSpPr>
        <p:spPr>
          <a:xfrm>
            <a:off x="457200" y="5562600"/>
            <a:ext cx="23622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6"/>
              </a:rPr>
              <a:t>barnesandnoble.com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1151858" y="171586"/>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Homepage: Recommendations</a:t>
            </a:r>
            <a:endParaRPr/>
          </a:p>
        </p:txBody>
      </p:sp>
      <p:sp>
        <p:nvSpPr>
          <p:cNvPr id="274" name="Google Shape;274;p35"/>
          <p:cNvSpPr txBox="1"/>
          <p:nvPr/>
        </p:nvSpPr>
        <p:spPr>
          <a:xfrm>
            <a:off x="3657600" y="996696"/>
            <a:ext cx="5181600" cy="56327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Social Media Icons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presenting social media icons in the color of their native applications; for example, blue for Facebook and red for YouTube. This will make the icons more recognizable to users familiar with the original logos. </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removing the Forum icon from the social media group of buttons and always providing a text link to the Forum. </a:t>
            </a:r>
            <a:endParaRPr/>
          </a:p>
          <a:p>
            <a:pPr indent="0" lvl="1" marL="0" marR="0" rtl="0" algn="l">
              <a:lnSpc>
                <a:spcPct val="100000"/>
              </a:lnSpc>
              <a:spcBef>
                <a:spcPts val="600"/>
              </a:spcBef>
              <a:spcAft>
                <a:spcPts val="0"/>
              </a:spcAft>
              <a:buClr>
                <a:srgbClr val="000000"/>
              </a:buClr>
              <a:buFont typeface="Arial"/>
              <a:buNone/>
            </a:pPr>
            <a:r>
              <a:t/>
            </a:r>
            <a:endParaRPr b="1"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Date Presentation</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using words to represent months instead of numbers.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including years in dates.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Example of suggested date format: 22 March, 2017</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Partners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revising Partners section to include a small subset of logos, and a link to “More Partners,” for a complete list.</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organizing Partner list by area of focus, or type of partner.</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sp>
        <p:nvSpPr>
          <p:cNvPr id="275" name="Google Shape;275;p35"/>
          <p:cNvSpPr txBox="1"/>
          <p:nvPr/>
        </p:nvSpPr>
        <p:spPr>
          <a:xfrm>
            <a:off x="381000" y="2362200"/>
            <a:ext cx="2989354"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Social media icons shown in their brand colors.</a:t>
            </a:r>
            <a:endParaRPr/>
          </a:p>
        </p:txBody>
      </p:sp>
      <p:pic>
        <p:nvPicPr>
          <p:cNvPr id="276" name="Google Shape;276;p35"/>
          <p:cNvPicPr preferRelativeResize="0"/>
          <p:nvPr/>
        </p:nvPicPr>
        <p:blipFill rotWithShape="1">
          <a:blip r:embed="rId3">
            <a:alphaModFix/>
          </a:blip>
          <a:srcRect b="0" l="0" r="0" t="0"/>
          <a:stretch/>
        </p:blipFill>
        <p:spPr>
          <a:xfrm>
            <a:off x="2428306" y="1691159"/>
            <a:ext cx="442293" cy="439704"/>
          </a:xfrm>
          <a:prstGeom prst="rect">
            <a:avLst/>
          </a:prstGeom>
          <a:noFill/>
          <a:ln>
            <a:noFill/>
          </a:ln>
        </p:spPr>
      </p:pic>
      <p:pic>
        <p:nvPicPr>
          <p:cNvPr id="277" name="Google Shape;277;p35"/>
          <p:cNvPicPr preferRelativeResize="0"/>
          <p:nvPr/>
        </p:nvPicPr>
        <p:blipFill rotWithShape="1">
          <a:blip r:embed="rId4">
            <a:alphaModFix/>
          </a:blip>
          <a:srcRect b="0" l="0" r="0" t="0"/>
          <a:stretch/>
        </p:blipFill>
        <p:spPr>
          <a:xfrm>
            <a:off x="1927029" y="1676103"/>
            <a:ext cx="481440" cy="481440"/>
          </a:xfrm>
          <a:prstGeom prst="rect">
            <a:avLst/>
          </a:prstGeom>
          <a:noFill/>
          <a:ln>
            <a:noFill/>
          </a:ln>
        </p:spPr>
      </p:pic>
      <p:pic>
        <p:nvPicPr>
          <p:cNvPr id="278" name="Google Shape;278;p35"/>
          <p:cNvPicPr preferRelativeResize="0"/>
          <p:nvPr/>
        </p:nvPicPr>
        <p:blipFill rotWithShape="1">
          <a:blip r:embed="rId5">
            <a:alphaModFix/>
          </a:blip>
          <a:srcRect b="0" l="0" r="0" t="0"/>
          <a:stretch/>
        </p:blipFill>
        <p:spPr>
          <a:xfrm>
            <a:off x="864351" y="1634412"/>
            <a:ext cx="574942" cy="574942"/>
          </a:xfrm>
          <a:prstGeom prst="rect">
            <a:avLst/>
          </a:prstGeom>
          <a:noFill/>
          <a:ln>
            <a:noFill/>
          </a:ln>
        </p:spPr>
      </p:pic>
      <p:pic>
        <p:nvPicPr>
          <p:cNvPr id="279" name="Google Shape;279;p35"/>
          <p:cNvPicPr preferRelativeResize="0"/>
          <p:nvPr/>
        </p:nvPicPr>
        <p:blipFill rotWithShape="1">
          <a:blip r:embed="rId6">
            <a:alphaModFix/>
          </a:blip>
          <a:srcRect b="0" l="0" r="0" t="0"/>
          <a:stretch/>
        </p:blipFill>
        <p:spPr>
          <a:xfrm>
            <a:off x="457200" y="1706470"/>
            <a:ext cx="430920" cy="430920"/>
          </a:xfrm>
          <a:prstGeom prst="rect">
            <a:avLst/>
          </a:prstGeom>
          <a:noFill/>
          <a:ln>
            <a:noFill/>
          </a:ln>
        </p:spPr>
      </p:pic>
      <p:pic>
        <p:nvPicPr>
          <p:cNvPr id="280" name="Google Shape;280;p35"/>
          <p:cNvPicPr preferRelativeResize="0"/>
          <p:nvPr/>
        </p:nvPicPr>
        <p:blipFill rotWithShape="1">
          <a:blip r:embed="rId7">
            <a:alphaModFix/>
          </a:blip>
          <a:srcRect b="0" l="0" r="0" t="0"/>
          <a:stretch/>
        </p:blipFill>
        <p:spPr>
          <a:xfrm>
            <a:off x="1409576" y="1668279"/>
            <a:ext cx="497464" cy="4974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1362456" y="155448"/>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Font: Recommendations</a:t>
            </a:r>
            <a:endParaRPr/>
          </a:p>
        </p:txBody>
      </p:sp>
      <p:sp>
        <p:nvSpPr>
          <p:cNvPr id="287" name="Google Shape;287;p36"/>
          <p:cNvSpPr txBox="1"/>
          <p:nvPr/>
        </p:nvSpPr>
        <p:spPr>
          <a:xfrm>
            <a:off x="228600" y="838200"/>
            <a:ext cx="8610600" cy="25085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To enhance readability, we recommend adopting the following guidelines throughout the two sites:</a:t>
            </a:r>
            <a:endParaRPr/>
          </a:p>
          <a:p>
            <a:pPr indent="-285750" lvl="1"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16-pixel font size for all copy. Currently, 14-pixel font is present on many pages.</a:t>
            </a:r>
            <a:endParaRPr/>
          </a:p>
          <a:p>
            <a:pPr indent="-285750" lvl="1"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Standard-weight text for all copy. Currently, a thin-weight text is present on most pages.</a:t>
            </a:r>
            <a:endParaRPr/>
          </a:p>
          <a:p>
            <a:pPr indent="-285750" lvl="1"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higher contrast ratio of text color to background color. For instance, dark gray text on a light gray background provides little contrast. Black text on a white background is one example of text with a high contrast.</a:t>
            </a:r>
            <a:endParaRPr/>
          </a:p>
          <a:p>
            <a:pPr indent="-285750" lvl="1"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Consider underlining or italicizing links in the text body, to allow color-blind users to notice the actionable text.</a:t>
            </a:r>
            <a:endParaRPr/>
          </a:p>
          <a:p>
            <a:pPr indent="-285750" lvl="1" marL="285750" marR="0" rtl="0" algn="l">
              <a:lnSpc>
                <a:spcPct val="100000"/>
              </a:lnSpc>
              <a:spcBef>
                <a:spcPts val="60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1362456" y="146304"/>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Resources &gt; Library: Recommendations</a:t>
            </a:r>
            <a:endParaRPr/>
          </a:p>
        </p:txBody>
      </p:sp>
      <p:sp>
        <p:nvSpPr>
          <p:cNvPr id="294" name="Google Shape;294;p37"/>
          <p:cNvSpPr txBox="1"/>
          <p:nvPr/>
        </p:nvSpPr>
        <p:spPr>
          <a:xfrm>
            <a:off x="3657600" y="996696"/>
            <a:ext cx="5181600" cy="56327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Search</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extending the length of the search box, so that the entire search string remains visible to the user.</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amazon.com features a long search box that can accommodate a large search string.</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a:p>
            <a:pPr indent="0" lvl="1" marL="0" marR="0" rtl="0" algn="l">
              <a:lnSpc>
                <a:spcPct val="100000"/>
              </a:lnSpc>
              <a:spcBef>
                <a:spcPts val="600"/>
              </a:spcBef>
              <a:spcAft>
                <a:spcPts val="0"/>
              </a:spcAft>
              <a:buClr>
                <a:schemeClr val="dk1"/>
              </a:buClr>
              <a:buFont typeface="Calibri"/>
              <a:buNone/>
            </a:pPr>
            <a:r>
              <a:rPr b="1" i="0" lang="en-US" sz="1400" u="none" cap="none" strike="noStrike">
                <a:solidFill>
                  <a:schemeClr val="dk1"/>
                </a:solidFill>
                <a:latin typeface="Calibri"/>
                <a:ea typeface="Calibri"/>
                <a:cs typeface="Calibri"/>
                <a:sym typeface="Calibri"/>
              </a:rPr>
              <a:t>Sorting</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providing a more clear grouping of sorting options, perhaps enclosing sorting arrows and corresponding labels within a box.</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homeawayfromhome.com provides a clear differentiation between all the different sort options available to the user by presenting them in subtle boxes.</a:t>
            </a:r>
            <a:endParaRPr/>
          </a:p>
          <a:p>
            <a:pPr indent="0" lvl="1" marL="0" marR="0" rtl="0" algn="l">
              <a:lnSpc>
                <a:spcPct val="100000"/>
              </a:lnSpc>
              <a:spcBef>
                <a:spcPts val="600"/>
              </a:spcBef>
              <a:spcAft>
                <a:spcPts val="0"/>
              </a:spcAft>
              <a:buClr>
                <a:srgbClr val="000000"/>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p:txBody>
      </p:sp>
      <p:sp>
        <p:nvSpPr>
          <p:cNvPr id="295" name="Google Shape;295;p37"/>
          <p:cNvSpPr txBox="1"/>
          <p:nvPr/>
        </p:nvSpPr>
        <p:spPr>
          <a:xfrm>
            <a:off x="439646" y="3429000"/>
            <a:ext cx="2532154"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3"/>
              </a:rPr>
              <a:t>homeaway.com</a:t>
            </a:r>
            <a:endParaRPr/>
          </a:p>
        </p:txBody>
      </p:sp>
      <p:pic>
        <p:nvPicPr>
          <p:cNvPr id="296" name="Google Shape;296;p37"/>
          <p:cNvPicPr preferRelativeResize="0"/>
          <p:nvPr/>
        </p:nvPicPr>
        <p:blipFill rotWithShape="1">
          <a:blip r:embed="rId4">
            <a:alphaModFix/>
          </a:blip>
          <a:srcRect b="0" l="0" r="0" t="0"/>
          <a:stretch/>
        </p:blipFill>
        <p:spPr>
          <a:xfrm>
            <a:off x="464822" y="2895600"/>
            <a:ext cx="2767579" cy="346469"/>
          </a:xfrm>
          <a:prstGeom prst="rect">
            <a:avLst/>
          </a:prstGeom>
          <a:noFill/>
          <a:ln cap="flat" cmpd="sng" w="9525">
            <a:solidFill>
              <a:srgbClr val="F2F2F2"/>
            </a:solidFill>
            <a:prstDash val="solid"/>
            <a:round/>
            <a:headEnd len="sm" w="sm" type="none"/>
            <a:tailEnd len="sm" w="sm" type="none"/>
          </a:ln>
        </p:spPr>
      </p:pic>
      <p:pic>
        <p:nvPicPr>
          <p:cNvPr id="297" name="Google Shape;297;p37"/>
          <p:cNvPicPr preferRelativeResize="0"/>
          <p:nvPr/>
        </p:nvPicPr>
        <p:blipFill rotWithShape="1">
          <a:blip r:embed="rId5">
            <a:alphaModFix/>
          </a:blip>
          <a:srcRect b="0" l="0" r="0" t="0"/>
          <a:stretch/>
        </p:blipFill>
        <p:spPr>
          <a:xfrm>
            <a:off x="439646" y="5126783"/>
            <a:ext cx="6690090" cy="380803"/>
          </a:xfrm>
          <a:prstGeom prst="rect">
            <a:avLst/>
          </a:prstGeom>
          <a:noFill/>
          <a:ln>
            <a:noFill/>
          </a:ln>
        </p:spPr>
      </p:pic>
      <p:sp>
        <p:nvSpPr>
          <p:cNvPr id="298" name="Google Shape;298;p37"/>
          <p:cNvSpPr txBox="1"/>
          <p:nvPr/>
        </p:nvSpPr>
        <p:spPr>
          <a:xfrm>
            <a:off x="394105" y="5559134"/>
            <a:ext cx="2532154"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amazon.com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1"/>
          <p:cNvSpPr txBox="1"/>
          <p:nvPr>
            <p:ph type="title"/>
          </p:nvPr>
        </p:nvSpPr>
        <p:spPr>
          <a:xfrm>
            <a:off x="2248836" y="914457"/>
            <a:ext cx="8433816" cy="883569"/>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sng" cap="none" strike="noStrike">
                <a:solidFill>
                  <a:schemeClr val="hlink"/>
                </a:solidFill>
                <a:latin typeface="Calibri"/>
                <a:ea typeface="Calibri"/>
                <a:cs typeface="Calibri"/>
                <a:sym typeface="Calibri"/>
                <a:hlinkClick r:id="rId3"/>
              </a:rPr>
              <a:t>www.forum.susana.org</a:t>
            </a:r>
            <a:r>
              <a:rPr b="1" i="0" lang="en-US" sz="3200" u="none" cap="none" strike="noStrike">
                <a:solidFill>
                  <a:schemeClr val="dk1"/>
                </a:solidFill>
                <a:latin typeface="Calibri"/>
                <a:ea typeface="Calibri"/>
                <a:cs typeface="Calibri"/>
                <a:sym typeface="Calibri"/>
              </a:rPr>
              <a:t> </a:t>
            </a:r>
            <a:endParaRPr b="1" i="0" sz="3200" u="none" cap="none" strike="noStrike">
              <a:solidFill>
                <a:schemeClr val="dk1"/>
              </a:solidFill>
              <a:latin typeface="Calibri"/>
              <a:ea typeface="Calibri"/>
              <a:cs typeface="Calibri"/>
              <a:sym typeface="Calibri"/>
            </a:endParaRPr>
          </a:p>
        </p:txBody>
      </p:sp>
      <p:sp>
        <p:nvSpPr>
          <p:cNvPr id="75" name="Google Shape;75;p11"/>
          <p:cNvSpPr txBox="1"/>
          <p:nvPr>
            <p:ph idx="1" type="body"/>
          </p:nvPr>
        </p:nvSpPr>
        <p:spPr>
          <a:xfrm>
            <a:off x="1295400" y="184639"/>
            <a:ext cx="8229600" cy="1981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3200" u="none" cap="none" strike="noStrike">
                <a:solidFill>
                  <a:schemeClr val="dk1"/>
                </a:solidFill>
                <a:latin typeface="Calibri"/>
                <a:ea typeface="Calibri"/>
                <a:cs typeface="Calibri"/>
                <a:sym typeface="Calibri"/>
              </a:rPr>
              <a:t>Part 1: Discussion</a:t>
            </a:r>
            <a:r>
              <a:rPr b="1" i="0" lang="en-US" sz="2800" u="none" cap="none" strike="noStrike">
                <a:solidFill>
                  <a:schemeClr val="dk1"/>
                </a:solidFill>
                <a:latin typeface="Calibri"/>
                <a:ea typeface="Calibri"/>
                <a:cs typeface="Calibri"/>
                <a:sym typeface="Calibri"/>
              </a:rPr>
              <a:t> Forum</a:t>
            </a:r>
            <a:endParaRPr b="1" i="0" sz="2800" u="none" cap="none" strike="noStrike">
              <a:solidFill>
                <a:srgbClr val="336699"/>
              </a:solidFill>
              <a:latin typeface="Calibri"/>
              <a:ea typeface="Calibri"/>
              <a:cs typeface="Calibri"/>
              <a:sym typeface="Calibri"/>
            </a:endParaRPr>
          </a:p>
        </p:txBody>
      </p:sp>
      <p:pic>
        <p:nvPicPr>
          <p:cNvPr descr="http://www.forum.susana.org/templates/protostarsusanawebmix/images/susana_forum_logo.png?20150520" id="76" name="Google Shape;76;p11"/>
          <p:cNvPicPr preferRelativeResize="0"/>
          <p:nvPr/>
        </p:nvPicPr>
        <p:blipFill rotWithShape="1">
          <a:blip r:embed="rId4">
            <a:alphaModFix/>
          </a:blip>
          <a:srcRect b="0" l="0" r="0" t="0"/>
          <a:stretch/>
        </p:blipFill>
        <p:spPr>
          <a:xfrm>
            <a:off x="7474922" y="940279"/>
            <a:ext cx="1333278" cy="1028598"/>
          </a:xfrm>
          <a:prstGeom prst="rect">
            <a:avLst/>
          </a:prstGeom>
          <a:noFill/>
          <a:ln>
            <a:noFill/>
          </a:ln>
        </p:spPr>
      </p:pic>
      <p:pic>
        <p:nvPicPr>
          <p:cNvPr id="77" name="Google Shape;77;p11"/>
          <p:cNvPicPr preferRelativeResize="0"/>
          <p:nvPr/>
        </p:nvPicPr>
        <p:blipFill rotWithShape="1">
          <a:blip r:embed="rId5">
            <a:alphaModFix/>
          </a:blip>
          <a:srcRect b="0" l="0" r="0" t="0"/>
          <a:stretch/>
        </p:blipFill>
        <p:spPr>
          <a:xfrm>
            <a:off x="1492113" y="2806478"/>
            <a:ext cx="6589658" cy="31519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1225296" y="150800"/>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Filters: Recommendations</a:t>
            </a:r>
            <a:endParaRPr/>
          </a:p>
        </p:txBody>
      </p:sp>
      <p:sp>
        <p:nvSpPr>
          <p:cNvPr id="305" name="Google Shape;305;p38"/>
          <p:cNvSpPr txBox="1"/>
          <p:nvPr/>
        </p:nvSpPr>
        <p:spPr>
          <a:xfrm>
            <a:off x="7310179" y="6170604"/>
            <a:ext cx="1981221"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t>
            </a:r>
            <a:r>
              <a:rPr b="0" i="0" lang="en-US" sz="1200" u="sng" cap="none" strike="noStrike">
                <a:solidFill>
                  <a:schemeClr val="hlink"/>
                </a:solidFill>
                <a:latin typeface="Calibri"/>
                <a:ea typeface="Calibri"/>
                <a:cs typeface="Calibri"/>
                <a:sym typeface="Calibri"/>
                <a:hlinkClick r:id="rId3"/>
              </a:rPr>
              <a:t>Newegg.com</a:t>
            </a:r>
            <a:endParaRPr/>
          </a:p>
        </p:txBody>
      </p:sp>
      <p:sp>
        <p:nvSpPr>
          <p:cNvPr id="306" name="Google Shape;306;p38"/>
          <p:cNvSpPr txBox="1"/>
          <p:nvPr/>
        </p:nvSpPr>
        <p:spPr>
          <a:xfrm>
            <a:off x="5815671" y="4700839"/>
            <a:ext cx="228602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Example: AncestryLibrary.com</a:t>
            </a:r>
            <a:endParaRPr/>
          </a:p>
        </p:txBody>
      </p:sp>
      <p:sp>
        <p:nvSpPr>
          <p:cNvPr id="307" name="Google Shape;307;p38"/>
          <p:cNvSpPr txBox="1"/>
          <p:nvPr/>
        </p:nvSpPr>
        <p:spPr>
          <a:xfrm>
            <a:off x="228600" y="886098"/>
            <a:ext cx="4811486" cy="4062651"/>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modifying the design of the main library page to make advanced searching options the primary and dominant feature that users attend to first, allowing users to start searching for their desired publication right away. </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implementing a large search bar to accommodate the entire search string, and advanced search options directly below.</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We recommend displaying the user’s previously-selected filters above the search results, which users can click on to remove individual search parameters.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when users enter the search page on ancestrylibrary.com, they are brought to a page with a few search options, and a button to “Show more options,” which displays advanced search options.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example, Newegg.com allows users to remove previously-selected filters one at a time when viewing the search results.</a:t>
            </a:r>
            <a:endParaRPr/>
          </a:p>
        </p:txBody>
      </p:sp>
      <p:pic>
        <p:nvPicPr>
          <p:cNvPr id="308" name="Google Shape;308;p38"/>
          <p:cNvPicPr preferRelativeResize="0"/>
          <p:nvPr/>
        </p:nvPicPr>
        <p:blipFill rotWithShape="1">
          <a:blip r:embed="rId4">
            <a:alphaModFix/>
          </a:blip>
          <a:srcRect b="0" l="0" r="0" t="0"/>
          <a:stretch/>
        </p:blipFill>
        <p:spPr>
          <a:xfrm>
            <a:off x="5891892" y="886098"/>
            <a:ext cx="2947591" cy="1045742"/>
          </a:xfrm>
          <a:prstGeom prst="rect">
            <a:avLst/>
          </a:prstGeom>
          <a:noFill/>
          <a:ln cap="flat" cmpd="sng" w="9525">
            <a:solidFill>
              <a:schemeClr val="dk1"/>
            </a:solidFill>
            <a:prstDash val="solid"/>
            <a:round/>
            <a:headEnd len="sm" w="sm" type="none"/>
            <a:tailEnd len="sm" w="sm" type="none"/>
          </a:ln>
        </p:spPr>
      </p:pic>
      <p:pic>
        <p:nvPicPr>
          <p:cNvPr id="309" name="Google Shape;309;p38"/>
          <p:cNvPicPr preferRelativeResize="0"/>
          <p:nvPr/>
        </p:nvPicPr>
        <p:blipFill rotWithShape="1">
          <a:blip r:embed="rId5">
            <a:alphaModFix/>
          </a:blip>
          <a:srcRect b="0" l="0" r="0" t="0"/>
          <a:stretch/>
        </p:blipFill>
        <p:spPr>
          <a:xfrm>
            <a:off x="5891892" y="2000004"/>
            <a:ext cx="2957799" cy="2690755"/>
          </a:xfrm>
          <a:prstGeom prst="rect">
            <a:avLst/>
          </a:prstGeom>
          <a:noFill/>
          <a:ln cap="flat" cmpd="sng" w="9525">
            <a:solidFill>
              <a:schemeClr val="dk1"/>
            </a:solidFill>
            <a:prstDash val="solid"/>
            <a:round/>
            <a:headEnd len="sm" w="sm" type="none"/>
            <a:tailEnd len="sm" w="sm" type="none"/>
          </a:ln>
        </p:spPr>
      </p:pic>
      <p:pic>
        <p:nvPicPr>
          <p:cNvPr id="310" name="Google Shape;310;p38"/>
          <p:cNvPicPr preferRelativeResize="0"/>
          <p:nvPr/>
        </p:nvPicPr>
        <p:blipFill rotWithShape="1">
          <a:blip r:embed="rId6">
            <a:alphaModFix/>
          </a:blip>
          <a:srcRect b="0" l="0" r="0" t="0"/>
          <a:stretch/>
        </p:blipFill>
        <p:spPr>
          <a:xfrm>
            <a:off x="1905000" y="5146577"/>
            <a:ext cx="6843210" cy="992518"/>
          </a:xfrm>
          <a:prstGeom prst="rect">
            <a:avLst/>
          </a:prstGeom>
          <a:noFill/>
          <a:ln cap="flat" cmpd="sng" w="9525">
            <a:solidFill>
              <a:schemeClr val="dk1"/>
            </a:solidFill>
            <a:prstDash val="solid"/>
            <a:round/>
            <a:headEnd len="sm" w="sm" type="none"/>
            <a:tailEnd len="sm" w="sm" type="none"/>
          </a:ln>
        </p:spPr>
      </p:pic>
      <p:sp>
        <p:nvSpPr>
          <p:cNvPr id="311" name="Google Shape;311;p38"/>
          <p:cNvSpPr/>
          <p:nvPr/>
        </p:nvSpPr>
        <p:spPr>
          <a:xfrm>
            <a:off x="1905000" y="5715000"/>
            <a:ext cx="6948332" cy="424542"/>
          </a:xfrm>
          <a:prstGeom prst="rect">
            <a:avLst/>
          </a:prstGeom>
          <a:noFill/>
          <a:ln cap="flat" cmpd="sng" w="38100">
            <a:solidFill>
              <a:srgbClr val="FFC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1280160" y="92209"/>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Filters: Recommendations (Continued)</a:t>
            </a:r>
            <a:endParaRPr/>
          </a:p>
        </p:txBody>
      </p:sp>
      <p:sp>
        <p:nvSpPr>
          <p:cNvPr id="318" name="Google Shape;318;p39"/>
          <p:cNvSpPr txBox="1"/>
          <p:nvPr/>
        </p:nvSpPr>
        <p:spPr>
          <a:xfrm>
            <a:off x="228600" y="914400"/>
            <a:ext cx="8610600" cy="1975104"/>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Since the most common usage scenario for using a library involves users coming to the library looking for publications of interest, consider alternative design presentations of the library page that provide users with access to filters right away.</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an alternative presentation of filters with persistent filters that always stay on the page, allowing users to continuously refine search results without leaving the page.</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In this design alternative, users can select filters on the left and see relevant results on the right.</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If it’s important to provide users with a map view, users can toggle between list view and map view, when viewing search results.</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sp>
        <p:nvSpPr>
          <p:cNvPr id="319" name="Google Shape;319;p39"/>
          <p:cNvSpPr txBox="1"/>
          <p:nvPr/>
        </p:nvSpPr>
        <p:spPr>
          <a:xfrm>
            <a:off x="363557" y="6019800"/>
            <a:ext cx="2971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Alternative Presentation of Filters</a:t>
            </a:r>
            <a:endParaRPr/>
          </a:p>
        </p:txBody>
      </p:sp>
      <p:pic>
        <p:nvPicPr>
          <p:cNvPr id="320" name="Google Shape;320;p39"/>
          <p:cNvPicPr preferRelativeResize="0"/>
          <p:nvPr/>
        </p:nvPicPr>
        <p:blipFill rotWithShape="1">
          <a:blip r:embed="rId3">
            <a:alphaModFix/>
          </a:blip>
          <a:srcRect b="0" l="0" r="0" t="0"/>
          <a:stretch/>
        </p:blipFill>
        <p:spPr>
          <a:xfrm>
            <a:off x="379506" y="3581400"/>
            <a:ext cx="4129919" cy="2205043"/>
          </a:xfrm>
          <a:prstGeom prst="rect">
            <a:avLst/>
          </a:prstGeom>
          <a:noFill/>
          <a:ln cap="flat" cmpd="sng" w="9525">
            <a:solidFill>
              <a:schemeClr val="dk1"/>
            </a:solidFill>
            <a:prstDash val="solid"/>
            <a:round/>
            <a:headEnd len="sm" w="sm" type="none"/>
            <a:tailEnd len="sm" w="sm" type="none"/>
          </a:ln>
        </p:spPr>
      </p:pic>
      <p:pic>
        <p:nvPicPr>
          <p:cNvPr id="321" name="Google Shape;321;p39"/>
          <p:cNvPicPr preferRelativeResize="0"/>
          <p:nvPr/>
        </p:nvPicPr>
        <p:blipFill rotWithShape="1">
          <a:blip r:embed="rId4">
            <a:alphaModFix/>
          </a:blip>
          <a:srcRect b="0" l="0" r="0" t="0"/>
          <a:stretch/>
        </p:blipFill>
        <p:spPr>
          <a:xfrm>
            <a:off x="4683970" y="4011480"/>
            <a:ext cx="4131717" cy="215140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1261872" y="161811"/>
            <a:ext cx="8610600" cy="59436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Filters: Recommendations (Continued)</a:t>
            </a:r>
            <a:endParaRPr/>
          </a:p>
        </p:txBody>
      </p:sp>
      <p:sp>
        <p:nvSpPr>
          <p:cNvPr id="328" name="Google Shape;328;p40"/>
          <p:cNvSpPr txBox="1"/>
          <p:nvPr/>
        </p:nvSpPr>
        <p:spPr>
          <a:xfrm>
            <a:off x="3657600" y="996696"/>
            <a:ext cx="5181600" cy="304190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b="0" i="0" lang="en-US" sz="1400" u="none" cap="none" strike="noStrike">
                <a:solidFill>
                  <a:schemeClr val="dk1"/>
                </a:solidFill>
                <a:latin typeface="Calibri"/>
                <a:ea typeface="Calibri"/>
                <a:cs typeface="Calibri"/>
                <a:sym typeface="Calibri"/>
              </a:rPr>
              <a:t>Region/Country selections: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integrating all geography-related filters together – by Region and Country.</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presenting a clear grouping of geographic locations, allowing users to first select a region, and only then see a subset of results for that region.</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In the country select window, consider a more standard top to bottom alphabetical ordering of countries.</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allowing users to select a region without using a map.</a:t>
            </a:r>
            <a:endParaRPr/>
          </a:p>
          <a:p>
            <a:pPr indent="-285750" lvl="1"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If it’s important to show users the map view, consider showing a physical map of the region with clear identification of countries.</a:t>
            </a:r>
            <a:endParaRPr/>
          </a:p>
          <a:p>
            <a:pPr indent="-285750" lvl="2" marL="7429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Consider showing the total number of search results when hovering over a flagged location.</a:t>
            </a:r>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600"/>
              </a:spcBef>
              <a:spcAft>
                <a:spcPts val="0"/>
              </a:spcAft>
              <a:buClr>
                <a:srgbClr val="000000"/>
              </a:buClr>
              <a:buFont typeface="Arial"/>
              <a:buNone/>
            </a:pPr>
            <a:r>
              <a:t/>
            </a:r>
            <a:endParaRPr b="0" i="0" sz="1400" u="none" cap="none" strike="noStrike">
              <a:solidFill>
                <a:srgbClr val="404040"/>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a:p>
            <a:pPr indent="-285750" lvl="1" marL="285750" marR="0" rtl="0" algn="l">
              <a:lnSpc>
                <a:spcPct val="100000"/>
              </a:lnSpc>
              <a:spcBef>
                <a:spcPts val="600"/>
              </a:spcBef>
              <a:spcAft>
                <a:spcPts val="0"/>
              </a:spcAft>
              <a:buClr>
                <a:schemeClr val="dk1"/>
              </a:buClr>
              <a:buFont typeface="Arial"/>
              <a:buNone/>
            </a:pPr>
            <a:r>
              <a:t/>
            </a:r>
            <a:endParaRPr b="0" i="0" sz="1400" u="none" cap="none" strike="noStrike">
              <a:solidFill>
                <a:srgbClr val="404040"/>
              </a:solidFill>
              <a:latin typeface="Calibri"/>
              <a:ea typeface="Calibri"/>
              <a:cs typeface="Calibri"/>
              <a:sym typeface="Calibri"/>
            </a:endParaRPr>
          </a:p>
        </p:txBody>
      </p:sp>
      <p:pic>
        <p:nvPicPr>
          <p:cNvPr id="329" name="Google Shape;329;p40"/>
          <p:cNvPicPr preferRelativeResize="0"/>
          <p:nvPr/>
        </p:nvPicPr>
        <p:blipFill rotWithShape="1">
          <a:blip r:embed="rId3">
            <a:alphaModFix/>
          </a:blip>
          <a:srcRect b="0" l="0" r="0" t="0"/>
          <a:stretch/>
        </p:blipFill>
        <p:spPr>
          <a:xfrm>
            <a:off x="464549" y="1209201"/>
            <a:ext cx="3079047" cy="2810790"/>
          </a:xfrm>
          <a:prstGeom prst="rect">
            <a:avLst/>
          </a:prstGeom>
          <a:noFill/>
          <a:ln cap="flat" cmpd="sng" w="9525">
            <a:solidFill>
              <a:srgbClr val="F2F2F2"/>
            </a:solidFill>
            <a:prstDash val="solid"/>
            <a:round/>
            <a:headEnd len="sm" w="sm" type="none"/>
            <a:tailEnd len="sm" w="sm" type="none"/>
          </a:ln>
        </p:spPr>
      </p:pic>
      <p:sp>
        <p:nvSpPr>
          <p:cNvPr id="330" name="Google Shape;330;p40"/>
          <p:cNvSpPr txBox="1"/>
          <p:nvPr/>
        </p:nvSpPr>
        <p:spPr>
          <a:xfrm>
            <a:off x="466321" y="5576470"/>
            <a:ext cx="256032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Location Filters: </a:t>
            </a:r>
            <a:r>
              <a:rPr b="0" i="0" lang="en-US" sz="1200" u="sng" cap="none" strike="noStrike">
                <a:solidFill>
                  <a:schemeClr val="hlink"/>
                </a:solidFill>
                <a:latin typeface="Calibri"/>
                <a:ea typeface="Calibri"/>
                <a:cs typeface="Calibri"/>
                <a:sym typeface="Calibri"/>
                <a:hlinkClick r:id="rId4"/>
              </a:rPr>
              <a:t>ancestry.com</a:t>
            </a:r>
            <a:endParaRPr/>
          </a:p>
        </p:txBody>
      </p:sp>
      <p:pic>
        <p:nvPicPr>
          <p:cNvPr descr="C:\Users\LDMITR~1\AppData\Local\Temp\SNAGHTML6f99a2.PNG" id="331" name="Google Shape;331;p40"/>
          <p:cNvPicPr preferRelativeResize="0"/>
          <p:nvPr/>
        </p:nvPicPr>
        <p:blipFill rotWithShape="1">
          <a:blip r:embed="rId5">
            <a:alphaModFix/>
          </a:blip>
          <a:srcRect b="0" l="0" r="0" t="0"/>
          <a:stretch/>
        </p:blipFill>
        <p:spPr>
          <a:xfrm>
            <a:off x="464556" y="4334974"/>
            <a:ext cx="3107608" cy="963538"/>
          </a:xfrm>
          <a:prstGeom prst="rect">
            <a:avLst/>
          </a:prstGeom>
          <a:noFill/>
          <a:ln cap="flat" cmpd="sng" w="9525">
            <a:solidFill>
              <a:srgbClr val="F2F2F2"/>
            </a:solidFill>
            <a:prstDash val="solid"/>
            <a:round/>
            <a:headEnd len="sm" w="sm" type="none"/>
            <a:tailEnd len="sm" w="sm" type="none"/>
          </a:ln>
        </p:spPr>
      </p:pic>
      <p:pic>
        <p:nvPicPr>
          <p:cNvPr id="332" name="Google Shape;332;p40"/>
          <p:cNvPicPr preferRelativeResize="0"/>
          <p:nvPr/>
        </p:nvPicPr>
        <p:blipFill rotWithShape="1">
          <a:blip r:embed="rId6">
            <a:alphaModFix/>
          </a:blip>
          <a:srcRect b="0" l="0" r="0" t="0"/>
          <a:stretch/>
        </p:blipFill>
        <p:spPr>
          <a:xfrm>
            <a:off x="6019800" y="4334974"/>
            <a:ext cx="2350654" cy="1774149"/>
          </a:xfrm>
          <a:prstGeom prst="rect">
            <a:avLst/>
          </a:prstGeom>
          <a:noFill/>
          <a:ln cap="flat" cmpd="sng" w="9525">
            <a:solidFill>
              <a:srgbClr val="F2F2F2"/>
            </a:solidFill>
            <a:prstDash val="solid"/>
            <a:round/>
            <a:headEnd len="sm" w="sm" type="none"/>
            <a:tailEnd len="sm" w="sm" type="none"/>
          </a:ln>
        </p:spPr>
      </p:pic>
      <p:sp>
        <p:nvSpPr>
          <p:cNvPr id="333" name="Google Shape;333;p40"/>
          <p:cNvSpPr txBox="1"/>
          <p:nvPr/>
        </p:nvSpPr>
        <p:spPr>
          <a:xfrm>
            <a:off x="5920865" y="6114116"/>
            <a:ext cx="256032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Country-selection presented  in top-down alphabetical order.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2"/>
          <p:cNvSpPr txBox="1"/>
          <p:nvPr>
            <p:ph type="title"/>
          </p:nvPr>
        </p:nvSpPr>
        <p:spPr>
          <a:xfrm>
            <a:off x="1325880" y="173736"/>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 UX Study</a:t>
            </a:r>
            <a:endParaRPr/>
          </a:p>
        </p:txBody>
      </p:sp>
      <p:sp>
        <p:nvSpPr>
          <p:cNvPr id="84" name="Google Shape;84;p12"/>
          <p:cNvSpPr txBox="1"/>
          <p:nvPr>
            <p:ph idx="1" type="body"/>
          </p:nvPr>
        </p:nvSpPr>
        <p:spPr>
          <a:xfrm>
            <a:off x="448056" y="1298448"/>
            <a:ext cx="7882127" cy="413308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0" i="0" lang="en-US" sz="2400" u="none" cap="none" strike="noStrike">
                <a:solidFill>
                  <a:schemeClr val="dk1"/>
                </a:solidFill>
                <a:latin typeface="Calibri"/>
                <a:ea typeface="Calibri"/>
                <a:cs typeface="Calibri"/>
                <a:sym typeface="Calibri"/>
              </a:rPr>
              <a:t>Summary:</a:t>
            </a:r>
            <a:endParaRPr/>
          </a:p>
          <a:p>
            <a:pPr indent="-342900" lvl="0" marL="457200" marR="0" rtl="0" algn="l">
              <a:lnSpc>
                <a:spcPct val="90000"/>
              </a:lnSpc>
              <a:spcBef>
                <a:spcPts val="600"/>
              </a:spcBef>
              <a:spcAft>
                <a:spcPts val="0"/>
              </a:spcAft>
              <a:buClr>
                <a:srgbClr val="336699"/>
              </a:buClr>
              <a:buSzPts val="2400"/>
              <a:buFont typeface="Calibri"/>
              <a:buChar char="●"/>
            </a:pPr>
            <a:r>
              <a:rPr b="0" i="0" lang="en-US" sz="2400" u="none" cap="none" strike="noStrike">
                <a:solidFill>
                  <a:schemeClr val="dk1"/>
                </a:solidFill>
                <a:latin typeface="Calibri"/>
                <a:ea typeface="Calibri"/>
                <a:cs typeface="Calibri"/>
                <a:sym typeface="Calibri"/>
              </a:rPr>
              <a:t>The UX study found fewer problematic aspects with the Discussion Forum than with the mother website.</a:t>
            </a:r>
            <a:endParaRPr/>
          </a:p>
          <a:p>
            <a:pPr indent="0" lvl="0" marL="114300" marR="0" rtl="0" algn="l">
              <a:lnSpc>
                <a:spcPct val="90000"/>
              </a:lnSpc>
              <a:spcBef>
                <a:spcPts val="600"/>
              </a:spcBef>
              <a:spcAft>
                <a:spcPts val="0"/>
              </a:spcAft>
              <a:buClr>
                <a:srgbClr val="336699"/>
              </a:buClr>
              <a:buFont typeface="Calibri"/>
              <a:buNone/>
            </a:pPr>
            <a:r>
              <a:t/>
            </a:r>
            <a:endParaRPr b="0" i="0" sz="24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400"/>
              <a:buFont typeface="Calibri"/>
              <a:buChar char="●"/>
            </a:pPr>
            <a:r>
              <a:rPr b="0" i="0" lang="en-US" sz="2400" u="none" cap="none" strike="noStrike">
                <a:solidFill>
                  <a:schemeClr val="dk1"/>
                </a:solidFill>
                <a:latin typeface="Calibri"/>
                <a:ea typeface="Calibri"/>
                <a:cs typeface="Calibri"/>
                <a:sym typeface="Calibri"/>
              </a:rPr>
              <a:t>This is not surprising given that the forum uses a standard forum software (Kunena); also the forum has a lower level of complexity than the mother website - having as a sole function the discussion threads.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ph type="title"/>
          </p:nvPr>
        </p:nvSpPr>
        <p:spPr>
          <a:xfrm>
            <a:off x="1362456" y="155448"/>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 UX Study (1 of 2)</a:t>
            </a:r>
            <a:endParaRPr/>
          </a:p>
        </p:txBody>
      </p:sp>
      <p:graphicFrame>
        <p:nvGraphicFramePr>
          <p:cNvPr id="91" name="Google Shape;91;p13"/>
          <p:cNvGraphicFramePr/>
          <p:nvPr/>
        </p:nvGraphicFramePr>
        <p:xfrm>
          <a:off x="503275" y="920625"/>
          <a:ext cx="3000000" cy="3000000"/>
        </p:xfrm>
        <a:graphic>
          <a:graphicData uri="http://schemas.openxmlformats.org/drawingml/2006/table">
            <a:tbl>
              <a:tblPr>
                <a:noFill/>
                <a:tableStyleId>{01CD746E-6A67-4276-BF38-82DA3935E9B0}</a:tableStyleId>
              </a:tblPr>
              <a:tblGrid>
                <a:gridCol w="4008125"/>
                <a:gridCol w="41293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t>UX Study finding or recommendation</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t>What we did</a:t>
                      </a:r>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The front door page of the forum was confusing; how to get there and how to get away from there.</a:t>
                      </a:r>
                      <a:endParaRPr b="0" sz="1600" u="none" cap="none" strike="noStrike">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We abandoned the front door page of the forum. We now have a much simpler pop-up for new users before they log in. Once logged in, there is no front door page as such anymore.</a:t>
                      </a:r>
                      <a:endParaRPr b="0"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Getting to the forum from the mother website was not obvious enough.</a:t>
                      </a:r>
                      <a:endParaRPr b="0" sz="1600" u="none" cap="none" strike="noStrike">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Added more ways to find the forum from the mother website; also more links added e.g. from the working group pages.</a:t>
                      </a:r>
                      <a:endParaRPr b="0" sz="1600" u="none" cap="none" strike="noStrike">
                        <a:latin typeface="Calibri"/>
                        <a:ea typeface="Calibri"/>
                        <a:cs typeface="Calibri"/>
                        <a:sym typeface="Calibri"/>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The UX Study stressed the importance of a user friendly search option for the mother website and also for the Forum.</a:t>
                      </a:r>
                      <a:endParaRPr b="0" sz="1600" u="none" cap="none" strike="noStrike">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We improved the search function with a wider search field and more clear user instructions (searching website and forum together)</a:t>
                      </a:r>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a:t>
                      </a:r>
                      <a:r>
                        <a:rPr b="0" lang="en-US" sz="1600" u="none" cap="none" strike="noStrike">
                          <a:solidFill>
                            <a:schemeClr val="dk1"/>
                          </a:solidFill>
                          <a:latin typeface="Calibri"/>
                          <a:ea typeface="Calibri"/>
                          <a:cs typeface="Calibri"/>
                          <a:sym typeface="Calibri"/>
                        </a:rPr>
                        <a:t>Consider conducting further user research to evaluate an alternative navigation structure.”</a:t>
                      </a:r>
                      <a:endParaRPr b="0"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We did not follow their recommendation as we were not convinced that their proposal would make a considerable difference.</a:t>
                      </a:r>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b="0" lang="en-US" sz="1600" u="none" cap="none" strike="noStrike">
                          <a:solidFill>
                            <a:schemeClr val="dk1"/>
                          </a:solidFill>
                          <a:latin typeface="Calibri"/>
                          <a:ea typeface="Calibri"/>
                          <a:cs typeface="Calibri"/>
                          <a:sym typeface="Calibri"/>
                        </a:rPr>
                        <a:t>“Consider integrating Forum within the Mother website, so that when a user clicks Forum, they stay within the Mother website.”</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0" lang="en-US" sz="1600" u="none" cap="none" strike="noStrike">
                          <a:latin typeface="Calibri"/>
                          <a:ea typeface="Calibri"/>
                          <a:cs typeface="Calibri"/>
                          <a:sym typeface="Calibri"/>
                        </a:rPr>
                        <a:t>This was not possible to do, as the Kunena forum software is a separate system. But the two sites are now with a very similar “look &amp; feel”.</a:t>
                      </a:r>
                      <a:endParaRPr b="0" sz="16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ph type="title"/>
          </p:nvPr>
        </p:nvSpPr>
        <p:spPr>
          <a:xfrm>
            <a:off x="1325880" y="164592"/>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 UX Study (2 of 2)</a:t>
            </a:r>
            <a:endParaRPr/>
          </a:p>
        </p:txBody>
      </p:sp>
      <p:graphicFrame>
        <p:nvGraphicFramePr>
          <p:cNvPr id="98" name="Google Shape;98;p14"/>
          <p:cNvGraphicFramePr/>
          <p:nvPr/>
        </p:nvGraphicFramePr>
        <p:xfrm>
          <a:off x="503275" y="920625"/>
          <a:ext cx="3000000" cy="3000000"/>
        </p:xfrm>
        <a:graphic>
          <a:graphicData uri="http://schemas.openxmlformats.org/drawingml/2006/table">
            <a:tbl>
              <a:tblPr>
                <a:noFill/>
                <a:tableStyleId>{01CD746E-6A67-4276-BF38-82DA3935E9B0}</a:tableStyleId>
              </a:tblPr>
              <a:tblGrid>
                <a:gridCol w="4008125"/>
                <a:gridCol w="4129325"/>
              </a:tblGrid>
              <a:tr h="381000">
                <a:tc>
                  <a:txBody>
                    <a:bodyPr>
                      <a:noAutofit/>
                    </a:bodyPr>
                    <a:lstStyle/>
                    <a:p>
                      <a:pPr indent="0" lvl="0" marL="0" marR="0" rtl="0" algn="l">
                        <a:spcBef>
                          <a:spcPts val="0"/>
                        </a:spcBef>
                        <a:spcAft>
                          <a:spcPts val="0"/>
                        </a:spcAft>
                        <a:buClr>
                          <a:schemeClr val="dk1"/>
                        </a:buClr>
                        <a:buFont typeface="Calibri"/>
                        <a:buNone/>
                      </a:pPr>
                      <a:r>
                        <a:rPr b="1" lang="en-US" sz="1600" u="none" cap="none" strike="noStrike"/>
                        <a:t>UX Study finding or recommendation</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600" u="none" cap="none" strike="noStrike"/>
                        <a:t>What we did</a:t>
                      </a:r>
                      <a:endParaRPr/>
                    </a:p>
                  </a:txBody>
                  <a:tcPr marT="91425" marB="91425" marR="91425" marL="91425"/>
                </a:tc>
              </a:tr>
              <a:tr h="381000">
                <a:tc>
                  <a:txBody>
                    <a:bodyPr>
                      <a:noAutofit/>
                    </a:bodyPr>
                    <a:lstStyle/>
                    <a:p>
                      <a:pPr indent="0" lvl="0"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The forum was slow to load (not clear which part of the forum but presumably  they meant mainly the front door page).</a:t>
                      </a:r>
                      <a:endParaRPr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The Kunena update with new use of actual php on server made the software 3 times faster. We removed the front door as it had a lot of function showing information in real time, such as recent post in categories, top user etc. and that all for different time periods ... it made it very slow.</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Forum thread: If possible, consider allowing users to collapse/expand discussions within a thread, allowing users to quickly skim through the entire thread content and decide which posts to view.</a:t>
                      </a:r>
                      <a:endParaRPr/>
                    </a:p>
                    <a:p>
                      <a:pPr indent="0" lvl="0" marL="0" marR="0" rtl="0" algn="l">
                        <a:spcBef>
                          <a:spcPts val="0"/>
                        </a:spcBef>
                        <a:spcAft>
                          <a:spcPts val="0"/>
                        </a:spcAft>
                        <a:buClr>
                          <a:schemeClr val="dk1"/>
                        </a:buClr>
                        <a:buFont typeface="Calibri"/>
                        <a:buNone/>
                      </a:pPr>
                      <a:r>
                        <a:t/>
                      </a:r>
                      <a:endParaRPr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Not implemented as not possible with Kunena</a:t>
                      </a:r>
                      <a:endParaRPr sz="1600" u="none" cap="none" strike="noStrike">
                        <a:solidFill>
                          <a:schemeClr val="dk1"/>
                        </a:solidFill>
                        <a:latin typeface="Calibri"/>
                        <a:ea typeface="Calibri"/>
                        <a:cs typeface="Calibri"/>
                        <a:sym typeface="Calibri"/>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User Profile: Once users click “Edit Profile Details,” consider allowing users to edit profile information without clicking the Edit button.</a:t>
                      </a:r>
                      <a:endParaRPr sz="1600" u="none" cap="none" strike="noStrike">
                        <a:solidFill>
                          <a:schemeClr val="dk1"/>
                        </a:solidFill>
                        <a:latin typeface="Calibri"/>
                        <a:ea typeface="Calibri"/>
                        <a:cs typeface="Calibri"/>
                        <a:sym typeface="Calibri"/>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lang="en-US" sz="1600" u="none" cap="none" strike="noStrike">
                          <a:solidFill>
                            <a:schemeClr val="dk1"/>
                          </a:solidFill>
                          <a:latin typeface="Calibri"/>
                          <a:ea typeface="Calibri"/>
                          <a:cs typeface="Calibri"/>
                          <a:sym typeface="Calibri"/>
                        </a:rPr>
                        <a:t>This has now been implemented (or was standard in the new Kunena version)</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1207008" y="187620"/>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Forum - own upgrading work</a:t>
            </a:r>
            <a:endParaRPr/>
          </a:p>
        </p:txBody>
      </p:sp>
      <p:sp>
        <p:nvSpPr>
          <p:cNvPr id="105" name="Google Shape;105;p15"/>
          <p:cNvSpPr txBox="1"/>
          <p:nvPr>
            <p:ph idx="1" type="body"/>
          </p:nvPr>
        </p:nvSpPr>
        <p:spPr>
          <a:xfrm>
            <a:off x="298025" y="1066800"/>
            <a:ext cx="7887000" cy="152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1800" u="none" cap="none" strike="noStrike">
                <a:solidFill>
                  <a:schemeClr val="dk1"/>
                </a:solidFill>
                <a:latin typeface="Calibri"/>
                <a:ea typeface="Calibri"/>
                <a:cs typeface="Calibri"/>
                <a:sym typeface="Calibri"/>
              </a:rPr>
              <a:t>The forum required an update for the latest version of Kunena anyhow (the switch to the new version took place on 27 April 2017 - this was independent of the UX study).</a:t>
            </a:r>
            <a:endParaRPr/>
          </a:p>
        </p:txBody>
      </p:sp>
      <p:graphicFrame>
        <p:nvGraphicFramePr>
          <p:cNvPr id="106" name="Google Shape;106;p15"/>
          <p:cNvGraphicFramePr/>
          <p:nvPr/>
        </p:nvGraphicFramePr>
        <p:xfrm>
          <a:off x="675714" y="2110030"/>
          <a:ext cx="3000000" cy="3000000"/>
        </p:xfrm>
        <a:graphic>
          <a:graphicData uri="http://schemas.openxmlformats.org/drawingml/2006/table">
            <a:tbl>
              <a:tblPr>
                <a:noFill/>
                <a:tableStyleId>{01CD746E-6A67-4276-BF38-82DA3935E9B0}</a:tableStyleId>
              </a:tblPr>
              <a:tblGrid>
                <a:gridCol w="3482225"/>
                <a:gridCol w="4330450"/>
              </a:tblGrid>
              <a:tr h="381000">
                <a:tc>
                  <a:txBody>
                    <a:bodyPr>
                      <a:noAutofit/>
                    </a:bodyPr>
                    <a:lstStyle/>
                    <a:p>
                      <a:pPr indent="0" lvl="0" marL="0" marR="0" rtl="0" algn="l">
                        <a:spcBef>
                          <a:spcPts val="0"/>
                        </a:spcBef>
                        <a:spcAft>
                          <a:spcPts val="0"/>
                        </a:spcAft>
                        <a:buClr>
                          <a:schemeClr val="dk1"/>
                        </a:buClr>
                        <a:buFont typeface="Calibri"/>
                        <a:buNone/>
                      </a:pPr>
                      <a:r>
                        <a:rPr b="1" lang="en-US" sz="1200" u="none" cap="none" strike="noStrike"/>
                        <a:t>Our aims</a:t>
                      </a:r>
                      <a:endParaRPr/>
                    </a:p>
                  </a:txBody>
                  <a:tcPr marT="91425" marB="91425" marR="91425" marL="91425"/>
                </a:tc>
                <a:tc>
                  <a:txBody>
                    <a:bodyPr>
                      <a:noAutofit/>
                    </a:bodyPr>
                    <a:lstStyle/>
                    <a:p>
                      <a:pPr indent="0" lvl="0" marL="0" marR="0" rtl="0" algn="l">
                        <a:spcBef>
                          <a:spcPts val="0"/>
                        </a:spcBef>
                        <a:spcAft>
                          <a:spcPts val="0"/>
                        </a:spcAft>
                        <a:buClr>
                          <a:schemeClr val="dk1"/>
                        </a:buClr>
                        <a:buFont typeface="Calibri"/>
                        <a:buNone/>
                      </a:pPr>
                      <a:r>
                        <a:rPr b="1" lang="en-US" sz="1200" u="none" cap="none" strike="noStrike"/>
                        <a:t>What we did it</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Carry out an upgrade: The Forum website was running on an 8 years old open source CMS software Joomla! 1.5.x with the free forum component/extension Kunena in version 1.7.0</a:t>
                      </a:r>
                      <a:endParaRPr/>
                    </a:p>
                  </a:txBody>
                  <a:tcPr marT="91425" marB="91425" marR="91425" marL="91425"/>
                </a:tc>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Upgrade to current / actual version of Joomla of 3.6.x and Kunena extension 3.6.5 (details available </a:t>
                      </a:r>
                      <a:r>
                        <a:rPr lang="en-US" sz="1200" u="sng" cap="none" strike="noStrike">
                          <a:solidFill>
                            <a:schemeClr val="hlink"/>
                          </a:solidFill>
                          <a:hlinkClick r:id="rId3"/>
                        </a:rPr>
                        <a:t>here</a:t>
                      </a:r>
                      <a:r>
                        <a:rPr lang="en-US" sz="1200" u="none" cap="none" strike="noStrike">
                          <a:solidFill>
                            <a:schemeClr val="dk1"/>
                          </a:solidFill>
                        </a:rPr>
                        <a:t>)</a:t>
                      </a:r>
                      <a:endParaRPr/>
                    </a:p>
                    <a:p>
                      <a:pPr indent="0" lvl="0" marL="0" marR="0" rtl="0" algn="l">
                        <a:spcBef>
                          <a:spcPts val="0"/>
                        </a:spcBef>
                        <a:spcAft>
                          <a:spcPts val="0"/>
                        </a:spcAft>
                        <a:buClr>
                          <a:schemeClr val="dk1"/>
                        </a:buClr>
                        <a:buFont typeface="Calibri"/>
                        <a:buNone/>
                      </a:pPr>
                      <a:r>
                        <a:t/>
                      </a:r>
                      <a:endParaRPr sz="1200" u="none" cap="none" strike="noStrike"/>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Better sharing options with social media</a:t>
                      </a:r>
                      <a:endParaRPr/>
                    </a:p>
                  </a:txBody>
                  <a:tcPr marT="91425" marB="91425" marR="91425" marL="91425"/>
                </a:tc>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Added more sharing options at the bottom of each forum thread; new is in particular sharing with Whatsapp when using a mobile device.</a:t>
                      </a:r>
                      <a:endParaRPr sz="1200" u="none" cap="none" strike="noStrike">
                        <a:solidFill>
                          <a:schemeClr val="dk1"/>
                        </a:solidFill>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Make the forum and mother website appear more like one integrated entity</a:t>
                      </a:r>
                      <a:endParaRPr/>
                    </a:p>
                  </a:txBody>
                  <a:tcPr marT="91425" marB="91425" marR="91425" marL="91425"/>
                </a:tc>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We changed the fonts used on the forum and on the mother website to be the same (mainly Montserrat regular); we also adjusted the colour templates to be more similar (e.g. short green line below text for headings) and added plenty of white spaces</a:t>
                      </a:r>
                      <a:endParaRPr/>
                    </a:p>
                  </a:txBody>
                  <a:tcPr marT="91425" marB="91425" marR="91425" marL="91425"/>
                </a:tc>
              </a:tr>
              <a:tr h="381000">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Ensure that the forum can be used better on mobile devices than before</a:t>
                      </a:r>
                      <a:endParaRPr sz="1200" u="none" cap="none" strike="noStrike">
                        <a:solidFill>
                          <a:schemeClr val="dk1"/>
                        </a:solidFill>
                      </a:endParaRPr>
                    </a:p>
                  </a:txBody>
                  <a:tcPr marT="91425" marB="91425" marR="91425" marL="91425"/>
                </a:tc>
                <a:tc>
                  <a:txBody>
                    <a:bodyPr>
                      <a:noAutofit/>
                    </a:bodyPr>
                    <a:lstStyle/>
                    <a:p>
                      <a:pPr indent="0" lvl="0" marL="0" marR="0" rtl="0" algn="l">
                        <a:lnSpc>
                          <a:spcPct val="115000"/>
                        </a:lnSpc>
                        <a:spcBef>
                          <a:spcPts val="0"/>
                        </a:spcBef>
                        <a:spcAft>
                          <a:spcPts val="0"/>
                        </a:spcAft>
                        <a:buClr>
                          <a:schemeClr val="dk1"/>
                        </a:buClr>
                        <a:buFont typeface="Calibri"/>
                        <a:buNone/>
                      </a:pPr>
                      <a:r>
                        <a:rPr lang="en-US" sz="1200" u="none" cap="none" strike="noStrike">
                          <a:solidFill>
                            <a:schemeClr val="dk1"/>
                          </a:solidFill>
                        </a:rPr>
                        <a:t>Created a responsive design (adjusting all styles for a responsive look for all pages and menus; this had to be done for a lot of subpages / sub layouts)</a:t>
                      </a:r>
                      <a:endParaRPr/>
                    </a:p>
                    <a:p>
                      <a:pPr indent="0" lvl="0" marL="0" marR="0" rtl="0" algn="l">
                        <a:lnSpc>
                          <a:spcPct val="115000"/>
                        </a:lnSpc>
                        <a:spcBef>
                          <a:spcPts val="0"/>
                        </a:spcBef>
                        <a:spcAft>
                          <a:spcPts val="0"/>
                        </a:spcAft>
                        <a:buClr>
                          <a:schemeClr val="dk1"/>
                        </a:buClr>
                        <a:buFont typeface="Calibri"/>
                        <a:buNone/>
                      </a:pPr>
                      <a:r>
                        <a:t/>
                      </a:r>
                      <a:endParaRPr sz="1200" u="none" cap="none" strike="noStrike">
                        <a:solidFill>
                          <a:schemeClr val="dk1"/>
                        </a:solidFill>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1236902" y="0"/>
            <a:ext cx="7997952" cy="1271368"/>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Part 2: Mother website</a:t>
            </a:r>
            <a:br>
              <a:rPr b="1" i="0" lang="en-US" sz="3200" u="none" cap="none" strike="noStrike">
                <a:solidFill>
                  <a:schemeClr val="dk1"/>
                </a:solidFill>
                <a:latin typeface="Calibri"/>
                <a:ea typeface="Calibri"/>
                <a:cs typeface="Calibri"/>
                <a:sym typeface="Calibri"/>
              </a:rPr>
            </a:br>
            <a:endParaRPr b="1" i="0" sz="3200" u="none" cap="none" strike="noStrike">
              <a:solidFill>
                <a:schemeClr val="dk1"/>
              </a:solidFill>
              <a:latin typeface="Calibri"/>
              <a:ea typeface="Calibri"/>
              <a:cs typeface="Calibri"/>
              <a:sym typeface="Calibri"/>
            </a:endParaRPr>
          </a:p>
        </p:txBody>
      </p:sp>
      <p:sp>
        <p:nvSpPr>
          <p:cNvPr id="113" name="Google Shape;113;p16"/>
          <p:cNvSpPr txBox="1"/>
          <p:nvPr>
            <p:ph idx="1" type="body"/>
          </p:nvPr>
        </p:nvSpPr>
        <p:spPr>
          <a:xfrm>
            <a:off x="2069123" y="1099038"/>
            <a:ext cx="8229600" cy="1981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3200" u="sng" cap="none" strike="noStrike">
                <a:solidFill>
                  <a:schemeClr val="hlink"/>
                </a:solidFill>
                <a:latin typeface="Calibri"/>
                <a:ea typeface="Calibri"/>
                <a:cs typeface="Calibri"/>
                <a:sym typeface="Calibri"/>
                <a:hlinkClick r:id="rId3"/>
              </a:rPr>
              <a:t>www.susana.org</a:t>
            </a:r>
            <a:r>
              <a:rPr b="1" i="0" lang="en-US" sz="3200" u="none" cap="none" strike="noStrike">
                <a:solidFill>
                  <a:schemeClr val="dk1"/>
                </a:solidFill>
                <a:latin typeface="Calibri"/>
                <a:ea typeface="Calibri"/>
                <a:cs typeface="Calibri"/>
                <a:sym typeface="Calibri"/>
              </a:rPr>
              <a:t> </a:t>
            </a:r>
            <a:endParaRPr b="1" i="0" sz="3200" u="none" cap="none" strike="noStrike">
              <a:solidFill>
                <a:srgbClr val="336699"/>
              </a:solidFill>
              <a:latin typeface="Calibri"/>
              <a:ea typeface="Calibri"/>
              <a:cs typeface="Calibri"/>
              <a:sym typeface="Calibri"/>
            </a:endParaRPr>
          </a:p>
        </p:txBody>
      </p:sp>
      <p:pic>
        <p:nvPicPr>
          <p:cNvPr id="114" name="Google Shape;114;p16"/>
          <p:cNvPicPr preferRelativeResize="0"/>
          <p:nvPr/>
        </p:nvPicPr>
        <p:blipFill rotWithShape="1">
          <a:blip r:embed="rId4">
            <a:alphaModFix/>
          </a:blip>
          <a:srcRect b="0" l="0" r="0" t="0"/>
          <a:stretch/>
        </p:blipFill>
        <p:spPr>
          <a:xfrm>
            <a:off x="1253384" y="2399470"/>
            <a:ext cx="6649441" cy="3085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1207008" y="201168"/>
            <a:ext cx="8610600" cy="594360"/>
          </a:xfrm>
          <a:prstGeom prst="rect">
            <a:avLst/>
          </a:prstGeom>
          <a:noFill/>
          <a:ln>
            <a:noFill/>
          </a:ln>
        </p:spPr>
        <p:txBody>
          <a:bodyPr anchorCtr="0" anchor="ctr" bIns="91425" lIns="91425" spcFirstLastPara="1" rIns="91425" wrap="square" tIns="91425">
            <a:noAutofit/>
          </a:bodyPr>
          <a:lstStyle/>
          <a:p>
            <a:pPr indent="-228600" lvl="0" marL="228600" marR="0" rtl="0" algn="l">
              <a:lnSpc>
                <a:spcPct val="90000"/>
              </a:lnSpc>
              <a:spcBef>
                <a:spcPts val="0"/>
              </a:spcBef>
              <a:spcAft>
                <a:spcPts val="0"/>
              </a:spcAft>
              <a:buClr>
                <a:schemeClr val="dk1"/>
              </a:buClr>
              <a:buFont typeface="Calibri"/>
              <a:buNone/>
            </a:pPr>
            <a:r>
              <a:rPr b="1" i="0" lang="en-US" sz="3200" u="none" cap="none" strike="noStrike">
                <a:solidFill>
                  <a:schemeClr val="dk1"/>
                </a:solidFill>
                <a:latin typeface="Calibri"/>
                <a:ea typeface="Calibri"/>
                <a:cs typeface="Calibri"/>
                <a:sym typeface="Calibri"/>
              </a:rPr>
              <a:t>Mother website - UX Study</a:t>
            </a:r>
            <a:endParaRPr/>
          </a:p>
        </p:txBody>
      </p:sp>
      <p:sp>
        <p:nvSpPr>
          <p:cNvPr id="121" name="Google Shape;121;p17"/>
          <p:cNvSpPr txBox="1"/>
          <p:nvPr>
            <p:ph idx="1" type="body"/>
          </p:nvPr>
        </p:nvSpPr>
        <p:spPr>
          <a:xfrm>
            <a:off x="419224" y="1257248"/>
            <a:ext cx="8249991" cy="468635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336699"/>
              </a:buClr>
              <a:buFont typeface="Calibri"/>
              <a:buNone/>
            </a:pPr>
            <a:r>
              <a:rPr b="1" i="0" lang="en-US" sz="2000" u="none" cap="none" strike="noStrike">
                <a:solidFill>
                  <a:schemeClr val="dk1"/>
                </a:solidFill>
                <a:latin typeface="Calibri"/>
                <a:ea typeface="Calibri"/>
                <a:cs typeface="Calibri"/>
                <a:sym typeface="Calibri"/>
              </a:rPr>
              <a:t>Summary:</a:t>
            </a:r>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The problems identified related mainly to users not finding the “gems” of the mother website easily – such as the library and project database.</a:t>
            </a:r>
            <a:endParaRPr b="0" i="0" sz="20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Another problem area was the front page of the website which was unintuitive.</a:t>
            </a:r>
            <a:endParaRPr b="0" i="0" sz="20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Many of the recommendations revolved around the menu structure (how to find things on the website) and also about the filtering, search, sorting functions.</a:t>
            </a:r>
            <a:endParaRPr b="0" i="0" sz="20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Unsuitable font was also an issue.</a:t>
            </a:r>
            <a:endParaRPr b="0" i="0" sz="20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There were some broader recommendations but also many detailed small ones (all very helpful to improve the user experience).</a:t>
            </a:r>
            <a:endParaRPr b="0" i="0" sz="2000" u="none" cap="none" strike="noStrike">
              <a:solidFill>
                <a:schemeClr val="dk1"/>
              </a:solidFill>
              <a:latin typeface="Calibri"/>
              <a:ea typeface="Calibri"/>
              <a:cs typeface="Calibri"/>
              <a:sym typeface="Calibri"/>
            </a:endParaRPr>
          </a:p>
          <a:p>
            <a:pPr indent="-342900" lvl="0" marL="457200" marR="0" rtl="0" algn="l">
              <a:lnSpc>
                <a:spcPct val="90000"/>
              </a:lnSpc>
              <a:spcBef>
                <a:spcPts val="600"/>
              </a:spcBef>
              <a:spcAft>
                <a:spcPts val="0"/>
              </a:spcAft>
              <a:buClr>
                <a:srgbClr val="336699"/>
              </a:buClr>
              <a:buSzPts val="2000"/>
              <a:buFont typeface="Arial"/>
              <a:buChar char="•"/>
            </a:pPr>
            <a:r>
              <a:rPr b="0" i="0" lang="en-US" sz="2000" u="none" cap="none" strike="noStrike">
                <a:solidFill>
                  <a:schemeClr val="dk1"/>
                </a:solidFill>
                <a:latin typeface="Calibri"/>
                <a:ea typeface="Calibri"/>
                <a:cs typeface="Calibri"/>
                <a:sym typeface="Calibri"/>
              </a:rPr>
              <a:t>We implemented most of the recommendations of the study but some were deemed not suitable or not feasible and thus not implemented.</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