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wst-fs01\Shared\Global%20Services\++N.America%20&amp;%20Europe\Europe\Sweden\2017%20SEI%20SuSanA%20Study\10.%20Data%20Analysis\Key%20Data%20Analysis\Snapshot_20170907\Members&amp;Nonmembers_Merged_20170914LZ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kebede\Desktop\Members&amp;Nonmembers_Merged_20170914LZ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kebede\Desktop\Members&amp;Nonmembers_Merged_20170914LZ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kebede\Desktop\Members&amp;Nonmembers_Merged_20170914LZ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kebede\Desktop\Members&amp;Nonmembers_Merged_20170914LZ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kebede\Desktop\Members&amp;Nonmembers_Merged_20170914LZ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kebede\Desktop\Members&amp;Nonmembers_Merged_20170914LZ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kebede\Desktop\Members&amp;Nonmembers_Merged_20170914LZ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Sheet1!$C$6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Sheet1!$A$7:$A$16</c:f>
              <c:strCache>
                <c:ptCount val="9"/>
                <c:pt idx="0">
                  <c:v>SuSanA</c:v>
                </c:pt>
                <c:pt idx="1">
                  <c:v>CAWST</c:v>
                </c:pt>
                <c:pt idx="2">
                  <c:v>IWA</c:v>
                </c:pt>
                <c:pt idx="3">
                  <c:v>WSSCC</c:v>
                </c:pt>
                <c:pt idx="4">
                  <c:v>IRC</c:v>
                </c:pt>
                <c:pt idx="5">
                  <c:v>SSWM</c:v>
                </c:pt>
                <c:pt idx="6">
                  <c:v>WEDC</c:v>
                </c:pt>
                <c:pt idx="7">
                  <c:v>RWSN</c:v>
                </c:pt>
                <c:pt idx="8">
                  <c:v>KnowledgePoint</c:v>
                </c:pt>
              </c:strCache>
              <c:extLst/>
            </c:strRef>
          </c:cat>
          <c:val>
            <c:numRef>
              <c:f>Sheet1!$C$7:$C$16</c:f>
              <c:numCache>
                <c:formatCode>0%</c:formatCode>
                <c:ptCount val="9"/>
                <c:pt idx="0">
                  <c:v>0.60595867371456036</c:v>
                </c:pt>
                <c:pt idx="1">
                  <c:v>0.49351273426237385</c:v>
                </c:pt>
                <c:pt idx="2">
                  <c:v>0.33397405093704952</c:v>
                </c:pt>
                <c:pt idx="3">
                  <c:v>0.3267659778952427</c:v>
                </c:pt>
                <c:pt idx="4">
                  <c:v>0.29793368572801537</c:v>
                </c:pt>
                <c:pt idx="5">
                  <c:v>0.27919269581931766</c:v>
                </c:pt>
                <c:pt idx="6">
                  <c:v>0.27534839019702068</c:v>
                </c:pt>
                <c:pt idx="7">
                  <c:v>0.27246516098029794</c:v>
                </c:pt>
                <c:pt idx="8">
                  <c:v>8.6016338298894768E-2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4362-4D6E-921E-740F5B0566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4"/>
        <c:overlap val="-27"/>
        <c:axId val="643907544"/>
        <c:axId val="6439055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Sheet1!$B$6</c15:sqref>
                        </c15:formulaRef>
                      </c:ext>
                    </c:extLst>
                    <c:strCache>
                      <c:ptCount val="1"/>
                      <c:pt idx="0">
                        <c:v>count</c:v>
                      </c:pt>
                    </c:strCache>
                  </c:strRef>
                </c:tx>
                <c:spPr>
                  <a:solidFill>
                    <a:schemeClr val="accent6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Sheet1!$A$7:$A$16</c15:sqref>
                        </c15:formulaRef>
                      </c:ext>
                    </c:extLst>
                    <c:strCache>
                      <c:ptCount val="9"/>
                      <c:pt idx="0">
                        <c:v>SuSanA</c:v>
                      </c:pt>
                      <c:pt idx="1">
                        <c:v>CAWST</c:v>
                      </c:pt>
                      <c:pt idx="2">
                        <c:v>IWA</c:v>
                      </c:pt>
                      <c:pt idx="3">
                        <c:v>WSSCC</c:v>
                      </c:pt>
                      <c:pt idx="4">
                        <c:v>IRC</c:v>
                      </c:pt>
                      <c:pt idx="5">
                        <c:v>SSWM</c:v>
                      </c:pt>
                      <c:pt idx="6">
                        <c:v>WEDC</c:v>
                      </c:pt>
                      <c:pt idx="7">
                        <c:v>RWSN</c:v>
                      </c:pt>
                      <c:pt idx="8">
                        <c:v>KnowledgePoint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Sheet1!$B$7:$B$16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1261</c:v>
                      </c:pt>
                      <c:pt idx="1">
                        <c:v>1027</c:v>
                      </c:pt>
                      <c:pt idx="2">
                        <c:v>695</c:v>
                      </c:pt>
                      <c:pt idx="3">
                        <c:v>680</c:v>
                      </c:pt>
                      <c:pt idx="4">
                        <c:v>620</c:v>
                      </c:pt>
                      <c:pt idx="5">
                        <c:v>581</c:v>
                      </c:pt>
                      <c:pt idx="6">
                        <c:v>573</c:v>
                      </c:pt>
                      <c:pt idx="7">
                        <c:v>567</c:v>
                      </c:pt>
                      <c:pt idx="8">
                        <c:v>179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4362-4D6E-921E-740F5B056632}"/>
                  </c:ext>
                </c:extLst>
              </c15:ser>
            </c15:filteredBarSeries>
          </c:ext>
        </c:extLst>
      </c:barChart>
      <c:catAx>
        <c:axId val="64390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3905576"/>
        <c:crosses val="autoZero"/>
        <c:auto val="1"/>
        <c:lblAlgn val="ctr"/>
        <c:lblOffset val="100"/>
        <c:noMultiLvlLbl val="0"/>
      </c:catAx>
      <c:valAx>
        <c:axId val="64390557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4390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Sheet1!$D$35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Sheet1!$A$36:$B$40</c:f>
              <c:strCache>
                <c:ptCount val="4"/>
                <c:pt idx="0">
                  <c:v>In-person (e.g. presenting at conferences, meetings, workshops)</c:v>
                </c:pt>
                <c:pt idx="1">
                  <c:v>Online (e.g. forums, social media, websites)</c:v>
                </c:pt>
                <c:pt idx="2">
                  <c:v>Publish (e.g. papers and reports)</c:v>
                </c:pt>
                <c:pt idx="3">
                  <c:v>I do not want to share knowledge outside of my workplace</c:v>
                </c:pt>
              </c:strCache>
              <c:extLst/>
            </c:strRef>
          </c:cat>
          <c:val>
            <c:numRef>
              <c:f>Sheet1!$D$36:$D$40</c:f>
              <c:numCache>
                <c:formatCode>0%</c:formatCode>
                <c:ptCount val="4"/>
                <c:pt idx="0">
                  <c:v>0.48587055606198726</c:v>
                </c:pt>
                <c:pt idx="1">
                  <c:v>0.26207839562443025</c:v>
                </c:pt>
                <c:pt idx="2">
                  <c:v>0.21011850501367366</c:v>
                </c:pt>
                <c:pt idx="3">
                  <c:v>1.504102096627165E-2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D58-4E20-AC3B-CD8759FDBD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axId val="800309752"/>
        <c:axId val="8003074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Sheet1!$C$35</c15:sqref>
                        </c15:formulaRef>
                      </c:ext>
                    </c:extLst>
                    <c:strCache>
                      <c:ptCount val="1"/>
                      <c:pt idx="0">
                        <c:v>count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Sheet1!$A$36:$B$40</c15:sqref>
                        </c15:formulaRef>
                      </c:ext>
                    </c:extLst>
                    <c:strCache>
                      <c:ptCount val="4"/>
                      <c:pt idx="0">
                        <c:v>In-person (e.g. presenting at conferences, meetings, workshops)</c:v>
                      </c:pt>
                      <c:pt idx="1">
                        <c:v>Online (e.g. forums, social media, websites)</c:v>
                      </c:pt>
                      <c:pt idx="2">
                        <c:v>Publish (e.g. papers and reports)</c:v>
                      </c:pt>
                      <c:pt idx="3">
                        <c:v>I do not want to share knowledge outside of my workplace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Sheet1!$C$36:$C$40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1066</c:v>
                      </c:pt>
                      <c:pt idx="1">
                        <c:v>575</c:v>
                      </c:pt>
                      <c:pt idx="2">
                        <c:v>461</c:v>
                      </c:pt>
                      <c:pt idx="3">
                        <c:v>33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DD58-4E20-AC3B-CD8759FDBD07}"/>
                  </c:ext>
                </c:extLst>
              </c15:ser>
            </c15:filteredBarSeries>
          </c:ext>
        </c:extLst>
      </c:barChart>
      <c:catAx>
        <c:axId val="80030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307456"/>
        <c:crosses val="autoZero"/>
        <c:auto val="1"/>
        <c:lblAlgn val="ctr"/>
        <c:lblOffset val="100"/>
        <c:noMultiLvlLbl val="0"/>
      </c:catAx>
      <c:valAx>
        <c:axId val="80030745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800309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Sheet1!$D$55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Sheet1!$A$56:$B$62</c:f>
              <c:strCache>
                <c:ptCount val="6"/>
                <c:pt idx="0">
                  <c:v>I don't want to share knowledge online</c:v>
                </c:pt>
                <c:pt idx="1">
                  <c:v>Present in a webinar</c:v>
                </c:pt>
                <c:pt idx="2">
                  <c:v>Post in a blog</c:v>
                </c:pt>
                <c:pt idx="3">
                  <c:v>Post a video</c:v>
                </c:pt>
                <c:pt idx="4">
                  <c:v>Upload to online libraries or websites</c:v>
                </c:pt>
                <c:pt idx="5">
                  <c:v>Post in an online forum</c:v>
                </c:pt>
              </c:strCache>
              <c:extLst/>
            </c:strRef>
          </c:cat>
          <c:val>
            <c:numRef>
              <c:f>Sheet1!$D$56:$D$62</c:f>
              <c:numCache>
                <c:formatCode>0%</c:formatCode>
                <c:ptCount val="6"/>
                <c:pt idx="0">
                  <c:v>5.2811735941320291E-2</c:v>
                </c:pt>
                <c:pt idx="1">
                  <c:v>0.12860635696821515</c:v>
                </c:pt>
                <c:pt idx="2">
                  <c:v>0.15256723716381418</c:v>
                </c:pt>
                <c:pt idx="3">
                  <c:v>0.15990220048899756</c:v>
                </c:pt>
                <c:pt idx="4">
                  <c:v>0.28312958435207825</c:v>
                </c:pt>
                <c:pt idx="5">
                  <c:v>0.31735941320293398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ECB-4C75-A27D-0F9E92B48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axId val="800337632"/>
        <c:axId val="8003455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Sheet1!$C$55</c15:sqref>
                        </c15:formulaRef>
                      </c:ext>
                    </c:extLst>
                    <c:strCache>
                      <c:ptCount val="1"/>
                      <c:pt idx="0">
                        <c:v>Count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Sheet1!$A$56:$B$62</c15:sqref>
                        </c15:formulaRef>
                      </c:ext>
                    </c:extLst>
                    <c:strCache>
                      <c:ptCount val="6"/>
                      <c:pt idx="0">
                        <c:v>I don't want to share knowledge online</c:v>
                      </c:pt>
                      <c:pt idx="1">
                        <c:v>Present in a webinar</c:v>
                      </c:pt>
                      <c:pt idx="2">
                        <c:v>Post in a blog</c:v>
                      </c:pt>
                      <c:pt idx="3">
                        <c:v>Post a video</c:v>
                      </c:pt>
                      <c:pt idx="4">
                        <c:v>Upload to online libraries or websites</c:v>
                      </c:pt>
                      <c:pt idx="5">
                        <c:v>Post in an online forum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Sheet1!$C$56:$C$62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108</c:v>
                      </c:pt>
                      <c:pt idx="1">
                        <c:v>263</c:v>
                      </c:pt>
                      <c:pt idx="2">
                        <c:v>312</c:v>
                      </c:pt>
                      <c:pt idx="3">
                        <c:v>327</c:v>
                      </c:pt>
                      <c:pt idx="4">
                        <c:v>579</c:v>
                      </c:pt>
                      <c:pt idx="5">
                        <c:v>649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1ECB-4C75-A27D-0F9E92B48471}"/>
                  </c:ext>
                </c:extLst>
              </c15:ser>
            </c15:filteredBarSeries>
          </c:ext>
        </c:extLst>
      </c:barChart>
      <c:catAx>
        <c:axId val="80033763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345504"/>
        <c:crosses val="autoZero"/>
        <c:auto val="1"/>
        <c:lblAlgn val="ctr"/>
        <c:lblOffset val="100"/>
        <c:noMultiLvlLbl val="0"/>
      </c:catAx>
      <c:valAx>
        <c:axId val="800345504"/>
        <c:scaling>
          <c:orientation val="minMax"/>
        </c:scaling>
        <c:delete val="1"/>
        <c:axPos val="r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800337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Sheet1!$D$82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Sheet1!$A$83:$A$89</c:f>
              <c:strCache>
                <c:ptCount val="6"/>
                <c:pt idx="0">
                  <c:v>Research documents</c:v>
                </c:pt>
                <c:pt idx="1">
                  <c:v>Materials (e.g. presentations, videos, lesson plans, posters, etc.)</c:v>
                </c:pt>
                <c:pt idx="2">
                  <c:v>Links to interesting articles (e.g. blog posts, news articles, research)</c:v>
                </c:pt>
                <c:pt idx="3">
                  <c:v>Personal knowledge and experiences</c:v>
                </c:pt>
                <c:pt idx="4">
                  <c:v>Case studies (including lessons learned)</c:v>
                </c:pt>
                <c:pt idx="5">
                  <c:v>Project information (location, brief description, photos, etc.)</c:v>
                </c:pt>
              </c:strCache>
              <c:extLst/>
            </c:strRef>
          </c:cat>
          <c:val>
            <c:numRef>
              <c:f>Sheet1!$D$83:$D$89</c:f>
              <c:numCache>
                <c:formatCode>0%</c:formatCode>
                <c:ptCount val="6"/>
                <c:pt idx="0">
                  <c:v>0.46234309623430964</c:v>
                </c:pt>
                <c:pt idx="1">
                  <c:v>0.5125523012552301</c:v>
                </c:pt>
                <c:pt idx="2">
                  <c:v>0.55230125523012552</c:v>
                </c:pt>
                <c:pt idx="3">
                  <c:v>0.67939330543933052</c:v>
                </c:pt>
                <c:pt idx="4">
                  <c:v>0.67991631799163177</c:v>
                </c:pt>
                <c:pt idx="5">
                  <c:v>0.68619246861924688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9DD-43F2-B2BF-89236EBFB72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1358952"/>
        <c:axId val="5213681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Sheet1!$B$82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Sheet1!$A$83:$A$89</c15:sqref>
                        </c15:formulaRef>
                      </c:ext>
                    </c:extLst>
                    <c:strCache>
                      <c:ptCount val="6"/>
                      <c:pt idx="0">
                        <c:v>Research documents</c:v>
                      </c:pt>
                      <c:pt idx="1">
                        <c:v>Materials (e.g. presentations, videos, lesson plans, posters, etc.)</c:v>
                      </c:pt>
                      <c:pt idx="2">
                        <c:v>Links to interesting articles (e.g. blog posts, news articles, research)</c:v>
                      </c:pt>
                      <c:pt idx="3">
                        <c:v>Personal knowledge and experiences</c:v>
                      </c:pt>
                      <c:pt idx="4">
                        <c:v>Case studies (including lessons learned)</c:v>
                      </c:pt>
                      <c:pt idx="5">
                        <c:v>Project information (location, brief description, photos, etc.)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Sheet1!$B$83:$B$89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5</c:v>
                      </c:pt>
                      <c:pt idx="1">
                        <c:v>6</c:v>
                      </c:pt>
                      <c:pt idx="2">
                        <c:v>1</c:v>
                      </c:pt>
                      <c:pt idx="3">
                        <c:v>4</c:v>
                      </c:pt>
                      <c:pt idx="4">
                        <c:v>3</c:v>
                      </c:pt>
                      <c:pt idx="5">
                        <c:v>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9DD-43F2-B2BF-89236EBFB72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Sheet1!$C$82</c15:sqref>
                        </c15:formulaRef>
                      </c:ext>
                    </c:extLst>
                    <c:strCache>
                      <c:ptCount val="1"/>
                      <c:pt idx="0">
                        <c:v>count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Sheet1!$A$83:$A$89</c15:sqref>
                        </c15:formulaRef>
                      </c:ext>
                    </c:extLst>
                    <c:strCache>
                      <c:ptCount val="6"/>
                      <c:pt idx="0">
                        <c:v>Research documents</c:v>
                      </c:pt>
                      <c:pt idx="1">
                        <c:v>Materials (e.g. presentations, videos, lesson plans, posters, etc.)</c:v>
                      </c:pt>
                      <c:pt idx="2">
                        <c:v>Links to interesting articles (e.g. blog posts, news articles, research)</c:v>
                      </c:pt>
                      <c:pt idx="3">
                        <c:v>Personal knowledge and experiences</c:v>
                      </c:pt>
                      <c:pt idx="4">
                        <c:v>Case studies (including lessons learned)</c:v>
                      </c:pt>
                      <c:pt idx="5">
                        <c:v>Project information (location, brief description, photos, etc.)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Sheet1!$C$83:$C$89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884</c:v>
                      </c:pt>
                      <c:pt idx="1">
                        <c:v>980</c:v>
                      </c:pt>
                      <c:pt idx="2">
                        <c:v>1056</c:v>
                      </c:pt>
                      <c:pt idx="3">
                        <c:v>1299</c:v>
                      </c:pt>
                      <c:pt idx="4">
                        <c:v>1300</c:v>
                      </c:pt>
                      <c:pt idx="5">
                        <c:v>1312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29DD-43F2-B2BF-89236EBFB724}"/>
                  </c:ext>
                </c:extLst>
              </c15:ser>
            </c15:filteredBarSeries>
          </c:ext>
        </c:extLst>
      </c:barChart>
      <c:catAx>
        <c:axId val="52135895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368136"/>
        <c:crosses val="autoZero"/>
        <c:auto val="1"/>
        <c:lblAlgn val="ctr"/>
        <c:lblOffset val="100"/>
        <c:noMultiLvlLbl val="0"/>
      </c:catAx>
      <c:valAx>
        <c:axId val="521368136"/>
        <c:scaling>
          <c:orientation val="minMax"/>
        </c:scaling>
        <c:delete val="1"/>
        <c:axPos val="r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21358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Sheet1!$A$96:$A$97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Sheet1!$C$96:$C$97</c:f>
              <c:numCache>
                <c:formatCode>0%</c:formatCode>
                <c:ptCount val="2"/>
                <c:pt idx="0">
                  <c:v>0.81232227488151654</c:v>
                </c:pt>
                <c:pt idx="1">
                  <c:v>0.18767772511848341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96-4B94-9042-592ECCD0EE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73603888"/>
        <c:axId val="773604216"/>
      </c:barChart>
      <c:catAx>
        <c:axId val="77360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3604216"/>
        <c:crosses val="autoZero"/>
        <c:auto val="1"/>
        <c:lblAlgn val="ctr"/>
        <c:lblOffset val="100"/>
        <c:noMultiLvlLbl val="0"/>
      </c:catAx>
      <c:valAx>
        <c:axId val="77360421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73603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Sheet1!$F$121</c:f>
              <c:strCache>
                <c:ptCount val="1"/>
                <c:pt idx="0">
                  <c:v>Count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Sheet1!$E$122:$E$130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20</c:v>
                </c:pt>
              </c:numCache>
            </c:numRef>
          </c:cat>
          <c:val>
            <c:numRef>
              <c:f>Sheet1!$F$122:$F$130</c:f>
              <c:numCache>
                <c:formatCode>General</c:formatCode>
                <c:ptCount val="9"/>
                <c:pt idx="0">
                  <c:v>101</c:v>
                </c:pt>
                <c:pt idx="1">
                  <c:v>53</c:v>
                </c:pt>
                <c:pt idx="2">
                  <c:v>19</c:v>
                </c:pt>
                <c:pt idx="3">
                  <c:v>10</c:v>
                </c:pt>
                <c:pt idx="4">
                  <c:v>12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F0-4844-9A0B-0A84C3A59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7364728"/>
        <c:axId val="8010608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Sheet1!$E$121</c15:sqref>
                        </c15:formulaRef>
                      </c:ext>
                    </c:extLst>
                    <c:strCache>
                      <c:ptCount val="1"/>
                      <c:pt idx="0">
                        <c:v>No of projects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Sheet1!$E$122:$E$130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Sheet1!$E$122:$E$130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FF0-4844-9A0B-0A84C3A59914}"/>
                  </c:ext>
                </c:extLst>
              </c15:ser>
            </c15:filteredBarSeries>
          </c:ext>
        </c:extLst>
      </c:barChart>
      <c:catAx>
        <c:axId val="807364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Number of projects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060856"/>
        <c:crosses val="autoZero"/>
        <c:auto val="1"/>
        <c:lblAlgn val="ctr"/>
        <c:lblOffset val="100"/>
        <c:noMultiLvlLbl val="0"/>
      </c:catAx>
      <c:valAx>
        <c:axId val="80106085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Number of respondents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7364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v>Series2</c:v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Sheet1!$A$142:$A$143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Sheet1!$C$142:$C$143</c:f>
              <c:numCache>
                <c:formatCode>0%</c:formatCode>
                <c:ptCount val="2"/>
                <c:pt idx="0">
                  <c:v>0.88976377952755903</c:v>
                </c:pt>
                <c:pt idx="1">
                  <c:v>0.11023622047244094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DB-4AED-99C1-CA5CFEDCB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1258616"/>
        <c:axId val="6412576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Sheet1!$A$141</c15:sqref>
                        </c15:formulaRef>
                      </c:ext>
                    </c:extLst>
                    <c:strCache>
                      <c:ptCount val="1"/>
                      <c:pt idx="0">
                        <c:v>  Do you think that a regional SuSanA chapter would be helpful for the work in your region?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Sheet1!$A$142:$A$143</c15:sqref>
                        </c15:formulaRef>
                      </c:ext>
                    </c:extLst>
                    <c:strCache>
                      <c:ptCount val="2"/>
                      <c:pt idx="0">
                        <c:v>Yes</c:v>
                      </c:pt>
                      <c:pt idx="1">
                        <c:v>No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Sheet1!$C$142:$C$143</c15:sqref>
                        </c15:formulaRef>
                      </c:ext>
                    </c:extLst>
                    <c:numCache>
                      <c:formatCode>0%</c:formatCode>
                      <c:ptCount val="2"/>
                      <c:pt idx="0">
                        <c:v>0.88976377952755903</c:v>
                      </c:pt>
                      <c:pt idx="1">
                        <c:v>0.11023622047244094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EFDB-4AED-99C1-CA5CFEDCB7E6}"/>
                  </c:ext>
                </c:extLst>
              </c15:ser>
            </c15:filteredBarSeries>
          </c:ext>
        </c:extLst>
      </c:barChart>
      <c:catAx>
        <c:axId val="641258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1257632"/>
        <c:crosses val="autoZero"/>
        <c:auto val="1"/>
        <c:lblAlgn val="ctr"/>
        <c:lblOffset val="100"/>
        <c:noMultiLvlLbl val="0"/>
      </c:catAx>
      <c:valAx>
        <c:axId val="64125763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41258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261312792126216E-2"/>
          <c:y val="0.17276591478141132"/>
          <c:w val="0.97347737441574755"/>
          <c:h val="0.5864914084351987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6783625730994153E-3"/>
                  <c:y val="-0.294772922022279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D0D-436D-992A-E891F6B603F6}"/>
                </c:ext>
              </c:extLst>
            </c:dLbl>
            <c:dLbl>
              <c:idx val="1"/>
              <c:layout>
                <c:manualLayout>
                  <c:x val="0"/>
                  <c:y val="-0.284490145672664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D0D-436D-992A-E891F6B603F6}"/>
                </c:ext>
              </c:extLst>
            </c:dLbl>
            <c:dLbl>
              <c:idx val="2"/>
              <c:layout>
                <c:manualLayout>
                  <c:x val="-4.6783625730994153E-3"/>
                  <c:y val="-0.270779777206512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D0D-436D-992A-E891F6B603F6}"/>
                </c:ext>
              </c:extLst>
            </c:dLbl>
            <c:dLbl>
              <c:idx val="3"/>
              <c:layout>
                <c:manualLayout>
                  <c:x val="0"/>
                  <c:y val="-0.277634961439588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D0D-436D-992A-E891F6B603F6}"/>
                </c:ext>
              </c:extLst>
            </c:dLbl>
            <c:dLbl>
              <c:idx val="4"/>
              <c:layout>
                <c:manualLayout>
                  <c:x val="-2.3391812865498789E-3"/>
                  <c:y val="-0.257069408740359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D0D-436D-992A-E891F6B603F6}"/>
                </c:ext>
              </c:extLst>
            </c:dLbl>
            <c:dLbl>
              <c:idx val="5"/>
              <c:layout>
                <c:manualLayout>
                  <c:x val="0"/>
                  <c:y val="-0.195372750642673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D0D-436D-992A-E891F6B603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Sheet1!$A$164:$A$170</c:f>
              <c:strCache>
                <c:ptCount val="6"/>
                <c:pt idx="0">
                  <c:v>Raise awareness for sustainable sanitation</c:v>
                </c:pt>
                <c:pt idx="1">
                  <c:v>Facilitate events at national or regional level</c:v>
                </c:pt>
                <c:pt idx="2">
                  <c:v>Sustainable sanitation advocacy at the country level</c:v>
                </c:pt>
                <c:pt idx="3">
                  <c:v>Develop region-specific knowledge products</c:v>
                </c:pt>
                <c:pt idx="4">
                  <c:v>Provide information on events in the region</c:v>
                </c:pt>
                <c:pt idx="5">
                  <c:v>Provide documents in regional languages</c:v>
                </c:pt>
              </c:strCache>
              <c:extLst/>
            </c:strRef>
          </c:cat>
          <c:val>
            <c:numRef>
              <c:f>Sheet1!$D$164:$D$170</c:f>
              <c:numCache>
                <c:formatCode>0%</c:formatCode>
                <c:ptCount val="6"/>
                <c:pt idx="0">
                  <c:v>0.7951070336391437</c:v>
                </c:pt>
                <c:pt idx="1">
                  <c:v>0.7757390417940877</c:v>
                </c:pt>
                <c:pt idx="2">
                  <c:v>0.75739041794087669</c:v>
                </c:pt>
                <c:pt idx="3">
                  <c:v>0.75637104994903159</c:v>
                </c:pt>
                <c:pt idx="4">
                  <c:v>0.69113149847094801</c:v>
                </c:pt>
                <c:pt idx="5">
                  <c:v>0.50662589194699281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6-BD0D-436D-992A-E891F6B603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2064208"/>
        <c:axId val="882070440"/>
      </c:barChart>
      <c:catAx>
        <c:axId val="88206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2070440"/>
        <c:crosses val="autoZero"/>
        <c:auto val="1"/>
        <c:lblAlgn val="ctr"/>
        <c:lblOffset val="100"/>
        <c:noMultiLvlLbl val="0"/>
      </c:catAx>
      <c:valAx>
        <c:axId val="88207044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88206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634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948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358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9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188043"/>
            <a:ext cx="12192000" cy="1374434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651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408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600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898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069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449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896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05016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C23E9-EC30-4FC4-A6AD-531DCB8E21EC}" type="datetimeFigureOut">
              <a:rPr lang="en-CA" smtClean="0"/>
              <a:t>2017-10-17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AB7D1-0D70-4B80-8724-D7264A9B2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88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kern="1200">
          <a:solidFill>
            <a:schemeClr val="bg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" panose="020F0502020204030203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" panose="020F0502020204030203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" panose="020F0502020204030203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" panose="020F0502020204030203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" panose="020F0502020204030203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Results of </a:t>
            </a:r>
            <a:r>
              <a:rPr lang="en-CA" dirty="0" err="1"/>
              <a:t>SuSanA</a:t>
            </a:r>
            <a:r>
              <a:rPr lang="en-CA" dirty="0"/>
              <a:t> Sanitation Sector Knowledge Management Study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723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Which networks/platforms do you use to find information, share knowledge, learn, or connect to the sector? Please check all that apply. 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897927"/>
              </p:ext>
            </p:extLst>
          </p:nvPr>
        </p:nvGraphicFramePr>
        <p:xfrm>
          <a:off x="672440" y="1564367"/>
          <a:ext cx="1084711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876301" y="5980299"/>
            <a:ext cx="92540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CA" sz="1200" dirty="0"/>
              <a:t> 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Q. Which networks/platforms do you use to find information, share knowledge, learn, or connect to the sector? Please check all that apply.</a:t>
            </a:r>
          </a:p>
        </p:txBody>
      </p:sp>
    </p:spTree>
    <p:extLst>
      <p:ext uri="{BB962C8B-B14F-4D97-AF65-F5344CB8AC3E}">
        <p14:creationId xmlns:p14="http://schemas.microsoft.com/office/powerpoint/2010/main" val="266840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What is your FIRST CHOICE for sharing your own sanitation knowledge with others in the sector?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429297"/>
              </p:ext>
            </p:extLst>
          </p:nvPr>
        </p:nvGraphicFramePr>
        <p:xfrm>
          <a:off x="731321" y="138623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2588567" y="5980299"/>
            <a:ext cx="8541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CA" sz="1200" dirty="0"/>
              <a:t> 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Q. What is your FIRST CHOICE for sharing your own sanitation knowledge with others in the sector?</a:t>
            </a:r>
          </a:p>
        </p:txBody>
      </p:sp>
    </p:spTree>
    <p:extLst>
      <p:ext uri="{BB962C8B-B14F-4D97-AF65-F5344CB8AC3E}">
        <p14:creationId xmlns:p14="http://schemas.microsoft.com/office/powerpoint/2010/main" val="52528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  When sharing information online, what is your preferred format?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1916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588567" y="5980299"/>
            <a:ext cx="8541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CA" sz="1200" dirty="0"/>
              <a:t> 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Q. When sharing information online, what is your preferred format?</a:t>
            </a:r>
          </a:p>
        </p:txBody>
      </p:sp>
    </p:spTree>
    <p:extLst>
      <p:ext uri="{BB962C8B-B14F-4D97-AF65-F5344CB8AC3E}">
        <p14:creationId xmlns:p14="http://schemas.microsoft.com/office/powerpoint/2010/main" val="2951174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 What types of information would you be willing to share online?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9232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600442" y="6176963"/>
            <a:ext cx="8541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CA" sz="1200" dirty="0"/>
              <a:t> 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Q. What types of information would you be willing to share online?</a:t>
            </a:r>
          </a:p>
        </p:txBody>
      </p:sp>
    </p:spTree>
    <p:extLst>
      <p:ext uri="{BB962C8B-B14F-4D97-AF65-F5344CB8AC3E}">
        <p14:creationId xmlns:p14="http://schemas.microsoft.com/office/powerpoint/2010/main" val="134129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 Have you ever enhanced resources from </a:t>
            </a:r>
            <a:r>
              <a:rPr lang="en-CA" dirty="0" err="1"/>
              <a:t>SuSanA</a:t>
            </a:r>
            <a:r>
              <a:rPr lang="en-CA" dirty="0"/>
              <a:t>? For example, translated a manual, or adapted a tool for a local context.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9487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2600442" y="6176963"/>
            <a:ext cx="8541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CA" sz="1200" dirty="0"/>
              <a:t> 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Q. Have you ever enhanced resources from </a:t>
            </a:r>
            <a:r>
              <a:rPr lang="en-CA" sz="1200" b="1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SuSanA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? For example, translated a manual, or adapted a tool for a local context.</a:t>
            </a:r>
          </a:p>
        </p:txBody>
      </p:sp>
    </p:spTree>
    <p:extLst>
      <p:ext uri="{BB962C8B-B14F-4D97-AF65-F5344CB8AC3E}">
        <p14:creationId xmlns:p14="http://schemas.microsoft.com/office/powerpoint/2010/main" val="359691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</a:t>
            </a:r>
            <a:r>
              <a:rPr lang="en-CA" dirty="0"/>
              <a:t>many projects have you started in the last 12 months jointly with other </a:t>
            </a:r>
            <a:r>
              <a:rPr lang="en-CA" dirty="0" err="1"/>
              <a:t>SuSanA</a:t>
            </a:r>
            <a:r>
              <a:rPr lang="en-CA" dirty="0"/>
              <a:t> members outside of your organization?</a:t>
            </a:r>
          </a:p>
        </p:txBody>
      </p:sp>
      <p:sp>
        <p:nvSpPr>
          <p:cNvPr id="5" name="Rectangle 4"/>
          <p:cNvSpPr/>
          <p:nvPr/>
        </p:nvSpPr>
        <p:spPr>
          <a:xfrm>
            <a:off x="2600442" y="6176963"/>
            <a:ext cx="8541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CA" sz="1200" dirty="0"/>
              <a:t> 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Q. How many projects have you started in the last 12 months jointly with other </a:t>
            </a:r>
            <a:r>
              <a:rPr lang="en-CA" sz="1200" b="1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SuSanA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members outside of your organization?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00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09506" y="1825625"/>
            <a:ext cx="6544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Number </a:t>
            </a:r>
            <a:r>
              <a:rPr lang="en-CA" sz="1600" dirty="0"/>
              <a:t>of respondents that started one or </a:t>
            </a:r>
            <a:r>
              <a:rPr lang="en-CA" sz="1600" dirty="0" smtClean="0"/>
              <a:t>more joint projects =199</a:t>
            </a:r>
            <a:endParaRPr lang="en-CA" sz="1600" dirty="0"/>
          </a:p>
          <a:p>
            <a:r>
              <a:rPr lang="en-CA" sz="1600" dirty="0"/>
              <a:t>Total number of joint projects </a:t>
            </a:r>
            <a:r>
              <a:rPr lang="en-CA" sz="1600" dirty="0" smtClean="0"/>
              <a:t>started in </a:t>
            </a:r>
            <a:r>
              <a:rPr lang="en-CA" sz="1600" dirty="0"/>
              <a:t>last 12 </a:t>
            </a:r>
            <a:r>
              <a:rPr lang="en-CA" sz="1600" dirty="0" smtClean="0"/>
              <a:t>months=405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5204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 you think that a regional </a:t>
            </a:r>
            <a:r>
              <a:rPr lang="en-CA" dirty="0" err="1"/>
              <a:t>SuSanA</a:t>
            </a:r>
            <a:r>
              <a:rPr lang="en-CA" dirty="0"/>
              <a:t> chapter would be helpful for the work in your region?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1422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600442" y="6176963"/>
            <a:ext cx="8541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CA" sz="1200" dirty="0"/>
              <a:t> 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Q. Do you think that a regional </a:t>
            </a:r>
            <a:r>
              <a:rPr lang="en-CA" sz="1200" b="1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SuSanA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chapter would be helpful for the work in your region?</a:t>
            </a:r>
          </a:p>
        </p:txBody>
      </p:sp>
    </p:spTree>
    <p:extLst>
      <p:ext uri="{BB962C8B-B14F-4D97-AF65-F5344CB8AC3E}">
        <p14:creationId xmlns:p14="http://schemas.microsoft.com/office/powerpoint/2010/main" val="626650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services would you want a regional chapter to offer?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608257"/>
              </p:ext>
            </p:extLst>
          </p:nvPr>
        </p:nvGraphicFramePr>
        <p:xfrm>
          <a:off x="629392" y="1386238"/>
          <a:ext cx="10534402" cy="396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600442" y="6176963"/>
            <a:ext cx="8541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CA" sz="1200" dirty="0"/>
              <a:t> </a:t>
            </a:r>
            <a:r>
              <a:rPr lang="en-CA" sz="12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Q. What services would you want a regional chapter to offer?</a:t>
            </a:r>
          </a:p>
        </p:txBody>
      </p:sp>
    </p:spTree>
    <p:extLst>
      <p:ext uri="{BB962C8B-B14F-4D97-AF65-F5344CB8AC3E}">
        <p14:creationId xmlns:p14="http://schemas.microsoft.com/office/powerpoint/2010/main" val="3893418235"/>
      </p:ext>
    </p:extLst>
  </p:cSld>
  <p:clrMapOvr>
    <a:masterClrMapping/>
  </p:clrMapOvr>
</p:sld>
</file>

<file path=ppt/theme/theme1.xml><?xml version="1.0" encoding="utf-8"?>
<a:theme xmlns:a="http://schemas.openxmlformats.org/drawingml/2006/main" name="Highlights of Survey Results 20170915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Highlights of Survey Results 20170915</Template>
  <TotalTime>339</TotalTime>
  <Words>175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Lato</vt:lpstr>
      <vt:lpstr>Highlights of Survey Results 20170915</vt:lpstr>
      <vt:lpstr>Results of SuSanA Sanitation Sector Knowledge Management Study</vt:lpstr>
      <vt:lpstr>Which networks/platforms do you use to find information, share knowledge, learn, or connect to the sector? Please check all that apply. </vt:lpstr>
      <vt:lpstr>What is your FIRST CHOICE for sharing your own sanitation knowledge with others in the sector?</vt:lpstr>
      <vt:lpstr>  When sharing information online, what is your preferred format?</vt:lpstr>
      <vt:lpstr> What types of information would you be willing to share online?</vt:lpstr>
      <vt:lpstr> Have you ever enhanced resources from SuSanA? For example, translated a manual, or adapted a tool for a local context.</vt:lpstr>
      <vt:lpstr>How many projects have you started in the last 12 months jointly with other SuSanA members outside of your organization?</vt:lpstr>
      <vt:lpstr>Do you think that a regional SuSanA chapter would be helpful for the work in your region?</vt:lpstr>
      <vt:lpstr>What services would you want a regional chapter to offer?</vt:lpstr>
    </vt:vector>
  </TitlesOfParts>
  <Company>CAWST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Lemlem Kebede</dc:creator>
  <cp:lastModifiedBy>Laura Kohler</cp:lastModifiedBy>
  <cp:revision>22</cp:revision>
  <dcterms:created xsi:type="dcterms:W3CDTF">2017-10-17T20:20:39Z</dcterms:created>
  <dcterms:modified xsi:type="dcterms:W3CDTF">2017-10-18T02:24:34Z</dcterms:modified>
</cp:coreProperties>
</file>