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  <p:sldMasterId id="2147483687" r:id="rId2"/>
  </p:sldMasterIdLst>
  <p:notesMasterIdLst>
    <p:notesMasterId r:id="rId8"/>
  </p:notesMasterIdLst>
  <p:sldIdLst>
    <p:sldId id="590" r:id="rId3"/>
    <p:sldId id="589" r:id="rId4"/>
    <p:sldId id="588" r:id="rId5"/>
    <p:sldId id="592" r:id="rId6"/>
    <p:sldId id="593" r:id="rId7"/>
  </p:sldIdLst>
  <p:sldSz cx="9144000" cy="6858000" type="screen4x3"/>
  <p:notesSz cx="6781800" cy="9918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uettner, Friederike GIZ" initials="GFG" lastIdx="7" clrIdx="0"/>
  <p:cmAuthor id="1" name="Huber, Magdalena GIZ" initials="HMG" lastIdx="4" clrIdx="1">
    <p:extLst>
      <p:ext uri="{19B8F6BF-5375-455C-9EA6-DF929625EA0E}">
        <p15:presenceInfo xmlns:p15="http://schemas.microsoft.com/office/powerpoint/2012/main" userId="S-1-5-21-3211005450-2565063988-1429816208-1608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25" autoAdjust="0"/>
    <p:restoredTop sz="94660"/>
  </p:normalViewPr>
  <p:slideViewPr>
    <p:cSldViewPr snapToGrid="0">
      <p:cViewPr varScale="1">
        <p:scale>
          <a:sx n="73" d="100"/>
          <a:sy n="73" d="100"/>
        </p:scale>
        <p:origin x="16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A6AD38-F503-4C7D-9E9E-3469E39D1D03}" type="doc">
      <dgm:prSet loTypeId="urn:microsoft.com/office/officeart/2005/8/layout/cycle6" loCatId="cycle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de-DE"/>
        </a:p>
      </dgm:t>
    </dgm:pt>
    <dgm:pt modelId="{2C203776-EFBE-4018-A985-EDADC6813AAE}">
      <dgm:prSet phldrT="[Text]"/>
      <dgm:spPr/>
      <dgm:t>
        <a:bodyPr/>
        <a:lstStyle/>
        <a:p>
          <a:r>
            <a:rPr lang="en-US" dirty="0" smtClean="0"/>
            <a:t>A </a:t>
          </a:r>
          <a:r>
            <a:rPr lang="en-US" b="1" dirty="0" smtClean="0"/>
            <a:t>graphic</a:t>
          </a:r>
          <a:r>
            <a:rPr lang="en-US" dirty="0" smtClean="0"/>
            <a:t> that shows the pathways from defecation to final fate</a:t>
          </a:r>
          <a:endParaRPr lang="de-DE" dirty="0"/>
        </a:p>
      </dgm:t>
    </dgm:pt>
    <dgm:pt modelId="{BB3E7EE3-3347-4D12-BC39-92B0DF7F3DF4}" type="parTrans" cxnId="{4F296AA8-07FA-4C88-879E-9A8E70E7BE5B}">
      <dgm:prSet/>
      <dgm:spPr/>
      <dgm:t>
        <a:bodyPr/>
        <a:lstStyle/>
        <a:p>
          <a:endParaRPr lang="de-DE"/>
        </a:p>
      </dgm:t>
    </dgm:pt>
    <dgm:pt modelId="{7DDFA66A-C9A5-42C0-B7AC-77765E32AFDC}" type="sibTrans" cxnId="{4F296AA8-07FA-4C88-879E-9A8E70E7BE5B}">
      <dgm:prSet/>
      <dgm:spPr/>
      <dgm:t>
        <a:bodyPr/>
        <a:lstStyle/>
        <a:p>
          <a:endParaRPr lang="de-DE"/>
        </a:p>
      </dgm:t>
    </dgm:pt>
    <dgm:pt modelId="{3004AB73-24F6-4531-8AFD-0A8C9151529A}">
      <dgm:prSet phldrT="[Text]"/>
      <dgm:spPr/>
      <dgm:t>
        <a:bodyPr/>
        <a:lstStyle/>
        <a:p>
          <a:r>
            <a:rPr lang="de-DE" dirty="0" smtClean="0"/>
            <a:t>A </a:t>
          </a:r>
          <a:r>
            <a:rPr lang="de-DE" dirty="0" err="1" smtClean="0"/>
            <a:t>concise</a:t>
          </a:r>
          <a:r>
            <a:rPr lang="de-DE" dirty="0" smtClean="0"/>
            <a:t> </a:t>
          </a:r>
          <a:r>
            <a:rPr lang="de-DE" b="1" dirty="0" smtClean="0"/>
            <a:t>narrative </a:t>
          </a:r>
          <a:r>
            <a:rPr lang="de-DE" b="1" dirty="0" err="1" smtClean="0"/>
            <a:t>report</a:t>
          </a:r>
          <a:r>
            <a:rPr lang="de-DE" b="1" dirty="0" smtClean="0"/>
            <a:t> </a:t>
          </a:r>
          <a:r>
            <a:rPr lang="de-DE" b="0" dirty="0" smtClean="0"/>
            <a:t>on</a:t>
          </a:r>
          <a:r>
            <a:rPr lang="de-DE" b="1" dirty="0" smtClean="0"/>
            <a:t> </a:t>
          </a:r>
          <a:r>
            <a:rPr lang="en-US" dirty="0" smtClean="0"/>
            <a:t>the service delivery context</a:t>
          </a:r>
          <a:endParaRPr lang="de-DE" dirty="0"/>
        </a:p>
      </dgm:t>
    </dgm:pt>
    <dgm:pt modelId="{0F788758-DFD9-4946-8674-8867F4F46682}" type="parTrans" cxnId="{2732BE05-392E-42CC-88DD-A6018EEF036E}">
      <dgm:prSet/>
      <dgm:spPr/>
      <dgm:t>
        <a:bodyPr/>
        <a:lstStyle/>
        <a:p>
          <a:endParaRPr lang="de-DE"/>
        </a:p>
      </dgm:t>
    </dgm:pt>
    <dgm:pt modelId="{775580C7-5110-4005-A344-3DCFDEB1254B}" type="sibTrans" cxnId="{2732BE05-392E-42CC-88DD-A6018EEF036E}">
      <dgm:prSet/>
      <dgm:spPr/>
      <dgm:t>
        <a:bodyPr/>
        <a:lstStyle/>
        <a:p>
          <a:endParaRPr lang="de-DE"/>
        </a:p>
      </dgm:t>
    </dgm:pt>
    <dgm:pt modelId="{C1B06DAD-23B6-4696-8334-3F9CF1FDB86D}">
      <dgm:prSet phldrT="[Text]"/>
      <dgm:spPr/>
      <dgm:t>
        <a:bodyPr/>
        <a:lstStyle/>
        <a:p>
          <a:r>
            <a:rPr lang="en-US" dirty="0" smtClean="0"/>
            <a:t>A complete </a:t>
          </a:r>
          <a:r>
            <a:rPr lang="en-US" b="1" dirty="0" smtClean="0"/>
            <a:t>record</a:t>
          </a:r>
          <a:r>
            <a:rPr lang="en-US" dirty="0" smtClean="0"/>
            <a:t> of all the data sources</a:t>
          </a:r>
          <a:endParaRPr lang="de-DE" dirty="0"/>
        </a:p>
      </dgm:t>
    </dgm:pt>
    <dgm:pt modelId="{9674D80A-346F-4156-ADBB-73452CB7D763}" type="sibTrans" cxnId="{CCBC04DA-2036-4B34-9574-B193013D4414}">
      <dgm:prSet/>
      <dgm:spPr/>
      <dgm:t>
        <a:bodyPr/>
        <a:lstStyle/>
        <a:p>
          <a:endParaRPr lang="de-DE"/>
        </a:p>
      </dgm:t>
    </dgm:pt>
    <dgm:pt modelId="{D931D35A-7BAC-4270-A801-C4B51E239D74}" type="parTrans" cxnId="{CCBC04DA-2036-4B34-9574-B193013D4414}">
      <dgm:prSet/>
      <dgm:spPr/>
      <dgm:t>
        <a:bodyPr/>
        <a:lstStyle/>
        <a:p>
          <a:endParaRPr lang="de-DE"/>
        </a:p>
      </dgm:t>
    </dgm:pt>
    <dgm:pt modelId="{4EE2835D-0BB3-4E41-8F85-E4750303B6E9}" type="pres">
      <dgm:prSet presAssocID="{76A6AD38-F503-4C7D-9E9E-3469E39D1D0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720CE0-BA39-4BB8-86F1-206512FA682B}" type="pres">
      <dgm:prSet presAssocID="{2C203776-EFBE-4018-A985-EDADC6813AAE}" presName="node" presStyleLbl="node1" presStyleIdx="0" presStyleCnt="3" custScaleX="110000" custScaleY="110000" custRadScaleRad="78814" custRadScaleInc="-196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1DDB5F4-DBB9-4CFB-A312-D87D12201553}" type="pres">
      <dgm:prSet presAssocID="{2C203776-EFBE-4018-A985-EDADC6813AAE}" presName="spNode" presStyleCnt="0"/>
      <dgm:spPr/>
    </dgm:pt>
    <dgm:pt modelId="{A20B79B8-0B6B-4744-8C7A-70CCEEB10791}" type="pres">
      <dgm:prSet presAssocID="{7DDFA66A-C9A5-42C0-B7AC-77765E32AFDC}" presName="sibTrans" presStyleLbl="sibTrans1D1" presStyleIdx="0" presStyleCnt="3"/>
      <dgm:spPr/>
      <dgm:t>
        <a:bodyPr/>
        <a:lstStyle/>
        <a:p>
          <a:endParaRPr lang="en-US"/>
        </a:p>
      </dgm:t>
    </dgm:pt>
    <dgm:pt modelId="{B4A6909A-708F-4CA8-B5B4-9A108FAA66EC}" type="pres">
      <dgm:prSet presAssocID="{C1B06DAD-23B6-4696-8334-3F9CF1FDB86D}" presName="node" presStyleLbl="node1" presStyleIdx="1" presStyleCnt="3" custScaleX="110000" custScaleY="110000" custRadScaleRad="97050" custRadScaleInc="-100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488588-C97B-4C84-9C57-E4C106D50F0D}" type="pres">
      <dgm:prSet presAssocID="{C1B06DAD-23B6-4696-8334-3F9CF1FDB86D}" presName="spNode" presStyleCnt="0"/>
      <dgm:spPr/>
    </dgm:pt>
    <dgm:pt modelId="{BA39EE76-C3E3-4D4D-B98D-047CCF0903E0}" type="pres">
      <dgm:prSet presAssocID="{9674D80A-346F-4156-ADBB-73452CB7D763}" presName="sibTrans" presStyleLbl="sibTrans1D1" presStyleIdx="1" presStyleCnt="3"/>
      <dgm:spPr/>
      <dgm:t>
        <a:bodyPr/>
        <a:lstStyle/>
        <a:p>
          <a:endParaRPr lang="en-US"/>
        </a:p>
      </dgm:t>
    </dgm:pt>
    <dgm:pt modelId="{2440CFD3-3308-4747-B25B-B19B7EDCCE5B}" type="pres">
      <dgm:prSet presAssocID="{3004AB73-24F6-4531-8AFD-0A8C9151529A}" presName="node" presStyleLbl="node1" presStyleIdx="2" presStyleCnt="3" custScaleX="110000" custScaleY="110000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DF53077-5181-409D-AE98-3CE8A705DCF9}" type="pres">
      <dgm:prSet presAssocID="{3004AB73-24F6-4531-8AFD-0A8C9151529A}" presName="spNode" presStyleCnt="0"/>
      <dgm:spPr/>
    </dgm:pt>
    <dgm:pt modelId="{AD0AC20C-B87B-4CE9-BCEF-A1637165A27F}" type="pres">
      <dgm:prSet presAssocID="{775580C7-5110-4005-A344-3DCFDEB1254B}" presName="sibTrans" presStyleLbl="sibTrans1D1" presStyleIdx="2" presStyleCnt="3"/>
      <dgm:spPr/>
      <dgm:t>
        <a:bodyPr/>
        <a:lstStyle/>
        <a:p>
          <a:endParaRPr lang="en-US"/>
        </a:p>
      </dgm:t>
    </dgm:pt>
  </dgm:ptLst>
  <dgm:cxnLst>
    <dgm:cxn modelId="{B886CF94-BAAB-4894-AAF2-BCF17527F16B}" type="presOf" srcId="{76A6AD38-F503-4C7D-9E9E-3469E39D1D03}" destId="{4EE2835D-0BB3-4E41-8F85-E4750303B6E9}" srcOrd="0" destOrd="0" presId="urn:microsoft.com/office/officeart/2005/8/layout/cycle6"/>
    <dgm:cxn modelId="{4F296AA8-07FA-4C88-879E-9A8E70E7BE5B}" srcId="{76A6AD38-F503-4C7D-9E9E-3469E39D1D03}" destId="{2C203776-EFBE-4018-A985-EDADC6813AAE}" srcOrd="0" destOrd="0" parTransId="{BB3E7EE3-3347-4D12-BC39-92B0DF7F3DF4}" sibTransId="{7DDFA66A-C9A5-42C0-B7AC-77765E32AFDC}"/>
    <dgm:cxn modelId="{776C469E-C130-4C3E-82AD-382FBD3852FF}" type="presOf" srcId="{2C203776-EFBE-4018-A985-EDADC6813AAE}" destId="{70720CE0-BA39-4BB8-86F1-206512FA682B}" srcOrd="0" destOrd="0" presId="urn:microsoft.com/office/officeart/2005/8/layout/cycle6"/>
    <dgm:cxn modelId="{CCBC04DA-2036-4B34-9574-B193013D4414}" srcId="{76A6AD38-F503-4C7D-9E9E-3469E39D1D03}" destId="{C1B06DAD-23B6-4696-8334-3F9CF1FDB86D}" srcOrd="1" destOrd="0" parTransId="{D931D35A-7BAC-4270-A801-C4B51E239D74}" sibTransId="{9674D80A-346F-4156-ADBB-73452CB7D763}"/>
    <dgm:cxn modelId="{4F5BC958-C870-4943-960F-E37B99409A0F}" type="presOf" srcId="{7DDFA66A-C9A5-42C0-B7AC-77765E32AFDC}" destId="{A20B79B8-0B6B-4744-8C7A-70CCEEB10791}" srcOrd="0" destOrd="0" presId="urn:microsoft.com/office/officeart/2005/8/layout/cycle6"/>
    <dgm:cxn modelId="{37DE002D-94F2-4727-A2C1-85DF6DDBD26C}" type="presOf" srcId="{C1B06DAD-23B6-4696-8334-3F9CF1FDB86D}" destId="{B4A6909A-708F-4CA8-B5B4-9A108FAA66EC}" srcOrd="0" destOrd="0" presId="urn:microsoft.com/office/officeart/2005/8/layout/cycle6"/>
    <dgm:cxn modelId="{1050E06B-5CC6-426F-8EA0-57CFA7DAD777}" type="presOf" srcId="{3004AB73-24F6-4531-8AFD-0A8C9151529A}" destId="{2440CFD3-3308-4747-B25B-B19B7EDCCE5B}" srcOrd="0" destOrd="0" presId="urn:microsoft.com/office/officeart/2005/8/layout/cycle6"/>
    <dgm:cxn modelId="{FA9FDFC7-3230-4EDB-B134-9573078D96D2}" type="presOf" srcId="{9674D80A-346F-4156-ADBB-73452CB7D763}" destId="{BA39EE76-C3E3-4D4D-B98D-047CCF0903E0}" srcOrd="0" destOrd="0" presId="urn:microsoft.com/office/officeart/2005/8/layout/cycle6"/>
    <dgm:cxn modelId="{2732BE05-392E-42CC-88DD-A6018EEF036E}" srcId="{76A6AD38-F503-4C7D-9E9E-3469E39D1D03}" destId="{3004AB73-24F6-4531-8AFD-0A8C9151529A}" srcOrd="2" destOrd="0" parTransId="{0F788758-DFD9-4946-8674-8867F4F46682}" sibTransId="{775580C7-5110-4005-A344-3DCFDEB1254B}"/>
    <dgm:cxn modelId="{6F11251E-7193-4B6C-8308-E8E745C37236}" type="presOf" srcId="{775580C7-5110-4005-A344-3DCFDEB1254B}" destId="{AD0AC20C-B87B-4CE9-BCEF-A1637165A27F}" srcOrd="0" destOrd="0" presId="urn:microsoft.com/office/officeart/2005/8/layout/cycle6"/>
    <dgm:cxn modelId="{38524CC3-E2A1-45D2-A866-5A4FD5BBAD56}" type="presParOf" srcId="{4EE2835D-0BB3-4E41-8F85-E4750303B6E9}" destId="{70720CE0-BA39-4BB8-86F1-206512FA682B}" srcOrd="0" destOrd="0" presId="urn:microsoft.com/office/officeart/2005/8/layout/cycle6"/>
    <dgm:cxn modelId="{0A268032-4BCD-4211-9FA3-324CB2C2D04D}" type="presParOf" srcId="{4EE2835D-0BB3-4E41-8F85-E4750303B6E9}" destId="{71DDB5F4-DBB9-4CFB-A312-D87D12201553}" srcOrd="1" destOrd="0" presId="urn:microsoft.com/office/officeart/2005/8/layout/cycle6"/>
    <dgm:cxn modelId="{6C5F3071-9D44-4541-95AE-9A5D8C1EE123}" type="presParOf" srcId="{4EE2835D-0BB3-4E41-8F85-E4750303B6E9}" destId="{A20B79B8-0B6B-4744-8C7A-70CCEEB10791}" srcOrd="2" destOrd="0" presId="urn:microsoft.com/office/officeart/2005/8/layout/cycle6"/>
    <dgm:cxn modelId="{84EECBC5-E953-4C00-9A60-AB648AFFD0E5}" type="presParOf" srcId="{4EE2835D-0BB3-4E41-8F85-E4750303B6E9}" destId="{B4A6909A-708F-4CA8-B5B4-9A108FAA66EC}" srcOrd="3" destOrd="0" presId="urn:microsoft.com/office/officeart/2005/8/layout/cycle6"/>
    <dgm:cxn modelId="{5D84049C-79F4-4893-BF87-CCDE36A2C2F5}" type="presParOf" srcId="{4EE2835D-0BB3-4E41-8F85-E4750303B6E9}" destId="{BB488588-C97B-4C84-9C57-E4C106D50F0D}" srcOrd="4" destOrd="0" presId="urn:microsoft.com/office/officeart/2005/8/layout/cycle6"/>
    <dgm:cxn modelId="{12FA042A-CFF8-41E6-87AA-6B252D80502B}" type="presParOf" srcId="{4EE2835D-0BB3-4E41-8F85-E4750303B6E9}" destId="{BA39EE76-C3E3-4D4D-B98D-047CCF0903E0}" srcOrd="5" destOrd="0" presId="urn:microsoft.com/office/officeart/2005/8/layout/cycle6"/>
    <dgm:cxn modelId="{C073B680-F569-4430-831F-FB1345F0CD0F}" type="presParOf" srcId="{4EE2835D-0BB3-4E41-8F85-E4750303B6E9}" destId="{2440CFD3-3308-4747-B25B-B19B7EDCCE5B}" srcOrd="6" destOrd="0" presId="urn:microsoft.com/office/officeart/2005/8/layout/cycle6"/>
    <dgm:cxn modelId="{604BBD27-1DB6-4815-B0A7-2D992486AAF2}" type="presParOf" srcId="{4EE2835D-0BB3-4E41-8F85-E4750303B6E9}" destId="{3DF53077-5181-409D-AE98-3CE8A705DCF9}" srcOrd="7" destOrd="0" presId="urn:microsoft.com/office/officeart/2005/8/layout/cycle6"/>
    <dgm:cxn modelId="{6B6D4427-0F2E-4211-9099-5840A15763DD}" type="presParOf" srcId="{4EE2835D-0BB3-4E41-8F85-E4750303B6E9}" destId="{AD0AC20C-B87B-4CE9-BCEF-A1637165A27F}" srcOrd="8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20CE0-BA39-4BB8-86F1-206512FA682B}">
      <dsp:nvSpPr>
        <dsp:cNvPr id="0" name=""/>
        <dsp:cNvSpPr/>
      </dsp:nvSpPr>
      <dsp:spPr>
        <a:xfrm>
          <a:off x="2612133" y="304815"/>
          <a:ext cx="1989074" cy="12928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</a:t>
          </a:r>
          <a:r>
            <a:rPr lang="en-US" sz="1600" b="1" kern="1200" dirty="0" smtClean="0"/>
            <a:t>graphic</a:t>
          </a:r>
          <a:r>
            <a:rPr lang="en-US" sz="1600" kern="1200" dirty="0" smtClean="0"/>
            <a:t> that shows the pathways from defecation to final fate</a:t>
          </a:r>
          <a:endParaRPr lang="de-DE" sz="1600" kern="1200" dirty="0"/>
        </a:p>
      </dsp:txBody>
      <dsp:txXfrm>
        <a:off x="2675247" y="367929"/>
        <a:ext cx="1862846" cy="1166670"/>
      </dsp:txXfrm>
    </dsp:sp>
    <dsp:sp modelId="{A20B79B8-0B6B-4744-8C7A-70CCEEB10791}">
      <dsp:nvSpPr>
        <dsp:cNvPr id="0" name=""/>
        <dsp:cNvSpPr/>
      </dsp:nvSpPr>
      <dsp:spPr>
        <a:xfrm>
          <a:off x="2048512" y="1082585"/>
          <a:ext cx="3133735" cy="3133735"/>
        </a:xfrm>
        <a:custGeom>
          <a:avLst/>
          <a:gdLst/>
          <a:ahLst/>
          <a:cxnLst/>
          <a:rect l="0" t="0" r="0" b="0"/>
          <a:pathLst>
            <a:path>
              <a:moveTo>
                <a:pt x="2560559" y="355401"/>
              </a:moveTo>
              <a:arcTo wR="1566867" hR="1566867" stAng="18561595" swAng="2221934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A6909A-708F-4CA8-B5B4-9A108FAA66EC}">
      <dsp:nvSpPr>
        <dsp:cNvPr id="0" name=""/>
        <dsp:cNvSpPr/>
      </dsp:nvSpPr>
      <dsp:spPr>
        <a:xfrm>
          <a:off x="3951258" y="2290675"/>
          <a:ext cx="1989074" cy="12928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complete </a:t>
          </a:r>
          <a:r>
            <a:rPr lang="en-US" sz="1600" b="1" kern="1200" dirty="0" smtClean="0"/>
            <a:t>record</a:t>
          </a:r>
          <a:r>
            <a:rPr lang="en-US" sz="1600" kern="1200" dirty="0" smtClean="0"/>
            <a:t> of all the data sources</a:t>
          </a:r>
          <a:endParaRPr lang="de-DE" sz="1600" kern="1200" dirty="0"/>
        </a:p>
      </dsp:txBody>
      <dsp:txXfrm>
        <a:off x="4014372" y="2353789"/>
        <a:ext cx="1862846" cy="1166670"/>
      </dsp:txXfrm>
    </dsp:sp>
    <dsp:sp modelId="{BA39EE76-C3E3-4D4D-B98D-047CCF0903E0}">
      <dsp:nvSpPr>
        <dsp:cNvPr id="0" name=""/>
        <dsp:cNvSpPr/>
      </dsp:nvSpPr>
      <dsp:spPr>
        <a:xfrm>
          <a:off x="1998525" y="594518"/>
          <a:ext cx="3133735" cy="3133735"/>
        </a:xfrm>
        <a:custGeom>
          <a:avLst/>
          <a:gdLst/>
          <a:ahLst/>
          <a:cxnLst/>
          <a:rect l="0" t="0" r="0" b="0"/>
          <a:pathLst>
            <a:path>
              <a:moveTo>
                <a:pt x="2213201" y="2994217"/>
              </a:moveTo>
              <a:arcTo wR="1566867" hR="1566867" stAng="3938279" swAng="2744021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40CFD3-3308-4747-B25B-B19B7EDCCE5B}">
      <dsp:nvSpPr>
        <dsp:cNvPr id="0" name=""/>
        <dsp:cNvSpPr/>
      </dsp:nvSpPr>
      <dsp:spPr>
        <a:xfrm>
          <a:off x="1272091" y="2323044"/>
          <a:ext cx="1989074" cy="1292898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 smtClean="0"/>
            <a:t>A </a:t>
          </a:r>
          <a:r>
            <a:rPr lang="de-DE" sz="1600" kern="1200" dirty="0" err="1" smtClean="0"/>
            <a:t>concise</a:t>
          </a:r>
          <a:r>
            <a:rPr lang="de-DE" sz="1600" kern="1200" dirty="0" smtClean="0"/>
            <a:t> </a:t>
          </a:r>
          <a:r>
            <a:rPr lang="de-DE" sz="1600" b="1" kern="1200" dirty="0" smtClean="0"/>
            <a:t>narrative </a:t>
          </a:r>
          <a:r>
            <a:rPr lang="de-DE" sz="1600" b="1" kern="1200" dirty="0" err="1" smtClean="0"/>
            <a:t>report</a:t>
          </a:r>
          <a:r>
            <a:rPr lang="de-DE" sz="1600" b="1" kern="1200" dirty="0" smtClean="0"/>
            <a:t> </a:t>
          </a:r>
          <a:r>
            <a:rPr lang="de-DE" sz="1600" b="0" kern="1200" dirty="0" smtClean="0"/>
            <a:t>on</a:t>
          </a:r>
          <a:r>
            <a:rPr lang="de-DE" sz="1600" b="1" kern="1200" dirty="0" smtClean="0"/>
            <a:t> </a:t>
          </a:r>
          <a:r>
            <a:rPr lang="en-US" sz="1600" kern="1200" dirty="0" smtClean="0"/>
            <a:t>the service delivery context</a:t>
          </a:r>
          <a:endParaRPr lang="de-DE" sz="1600" kern="1200" dirty="0"/>
        </a:p>
      </dsp:txBody>
      <dsp:txXfrm>
        <a:off x="1335205" y="2386158"/>
        <a:ext cx="1862846" cy="1166670"/>
      </dsp:txXfrm>
    </dsp:sp>
    <dsp:sp modelId="{AD0AC20C-B87B-4CE9-BCEF-A1637165A27F}">
      <dsp:nvSpPr>
        <dsp:cNvPr id="0" name=""/>
        <dsp:cNvSpPr/>
      </dsp:nvSpPr>
      <dsp:spPr>
        <a:xfrm>
          <a:off x="2014516" y="1141788"/>
          <a:ext cx="3133735" cy="3133735"/>
        </a:xfrm>
        <a:custGeom>
          <a:avLst/>
          <a:gdLst/>
          <a:ahLst/>
          <a:cxnLst/>
          <a:rect l="0" t="0" r="0" b="0"/>
          <a:pathLst>
            <a:path>
              <a:moveTo>
                <a:pt x="50704" y="1171490"/>
              </a:moveTo>
              <a:arcTo wR="1566867" hR="1566867" stAng="11676947" swAng="2208129"/>
            </a:path>
          </a:pathLst>
        </a:custGeom>
        <a:noFill/>
        <a:ln w="635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1750" y="0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62B716-D55C-4C1A-8ABB-84FA7DD271DA}" type="datetimeFigureOut">
              <a:rPr lang="en-GB" smtClean="0"/>
              <a:t>16/12/2019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7863" y="4711700"/>
            <a:ext cx="5426075" cy="44624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1750" y="9421813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857A7-6DD6-46A8-8E3C-BD4094740B66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405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9005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760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28152477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3394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69656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32663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66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627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72152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01962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7"/>
          <p:cNvGrpSpPr>
            <a:grpSpLocks/>
          </p:cNvGrpSpPr>
          <p:nvPr userDrawn="1"/>
        </p:nvGrpSpPr>
        <p:grpSpPr bwMode="auto">
          <a:xfrm>
            <a:off x="0" y="2844800"/>
            <a:ext cx="9144000" cy="1657350"/>
            <a:chOff x="0" y="3497626"/>
            <a:chExt cx="9144000" cy="1656184"/>
          </a:xfrm>
        </p:grpSpPr>
        <p:pic>
          <p:nvPicPr>
            <p:cNvPr id="7" name="Picture 75" descr="ppt_title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497626"/>
              <a:ext cx="70202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5" descr="ppt_title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95528" y="3497626"/>
              <a:ext cx="4248472" cy="1656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6" name="Zástupný symbol pro obsah 5"/>
          <p:cNvSpPr>
            <a:spLocks noGrp="1"/>
          </p:cNvSpPr>
          <p:nvPr>
            <p:ph sz="quarter" idx="10"/>
          </p:nvPr>
        </p:nvSpPr>
        <p:spPr>
          <a:xfrm>
            <a:off x="3000364" y="3214686"/>
            <a:ext cx="5357850" cy="914400"/>
          </a:xfrm>
        </p:spPr>
        <p:txBody>
          <a:bodyPr anchor="ctr"/>
          <a:lstStyle>
            <a:lvl1pPr>
              <a:buNone/>
              <a:defRPr/>
            </a:lvl1pPr>
            <a:lvl5pPr marL="228600" indent="-228600" algn="l">
              <a:buNone/>
              <a:defRPr sz="2400" b="1" baseline="0">
                <a:latin typeface="+mj-lt"/>
              </a:defRPr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14" name="Nadpis 13"/>
          <p:cNvSpPr>
            <a:spLocks noGrp="1"/>
          </p:cNvSpPr>
          <p:nvPr>
            <p:ph type="title"/>
          </p:nvPr>
        </p:nvSpPr>
        <p:spPr>
          <a:xfrm>
            <a:off x="3000364" y="4572008"/>
            <a:ext cx="5736700" cy="2143140"/>
          </a:xfrm>
        </p:spPr>
        <p:txBody>
          <a:bodyPr/>
          <a:lstStyle>
            <a:lvl1pPr algn="r">
              <a:defRPr sz="2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19" name="Zástupný symbol pro obsah 18"/>
          <p:cNvSpPr>
            <a:spLocks noGrp="1"/>
          </p:cNvSpPr>
          <p:nvPr>
            <p:ph sz="quarter" idx="12"/>
          </p:nvPr>
        </p:nvSpPr>
        <p:spPr>
          <a:xfrm>
            <a:off x="377176" y="5214950"/>
            <a:ext cx="2194560" cy="571514"/>
          </a:xfrm>
        </p:spPr>
        <p:txBody>
          <a:bodyPr/>
          <a:lstStyle>
            <a:lvl1pPr marL="0" indent="0" algn="ctr">
              <a:buNone/>
              <a:defRPr sz="2000" b="1" u="sng"/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  <p:extLst>
      <p:ext uri="{BB962C8B-B14F-4D97-AF65-F5344CB8AC3E}">
        <p14:creationId xmlns:p14="http://schemas.microsoft.com/office/powerpoint/2010/main" val="85747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999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615274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10987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Transition Slide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228600" y="2875002"/>
            <a:ext cx="6400800" cy="553998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228600" marR="0" lvl="0" indent="-228600" algn="l" rtl="0">
              <a:spcBef>
                <a:spcPts val="0"/>
              </a:spcBef>
              <a:spcAft>
                <a:spcPts val="0"/>
              </a:spcAft>
              <a:buNone/>
              <a:defRPr sz="3800" b="0" i="0" u="none" strike="noStrike" cap="none">
                <a:solidFill>
                  <a:srgbClr val="33669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228600" marR="0" lvl="1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228600" marR="0" lvl="2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228600" marR="0" lvl="3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" marR="0" lvl="4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685800" marR="0" lvl="5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1143000" marR="0" lvl="6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600200" marR="0" lvl="7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2057400" marR="0" lvl="8" indent="-228600" algn="l" rtl="0">
              <a:spcBef>
                <a:spcPts val="0"/>
              </a:spcBef>
              <a:spcAft>
                <a:spcPts val="0"/>
              </a:spcAft>
              <a:buNone/>
              <a:defRPr sz="2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6832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799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7926" y="6551613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13921480-5A65-4983-84A9-E295889DD319}" type="datetimeFigureOut">
              <a:rPr lang="en-GB" smtClean="0">
                <a:solidFill>
                  <a:prstClr val="black"/>
                </a:solidFill>
              </a:rPr>
              <a:pPr/>
              <a:t>16/12/2019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48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302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87624" y="1700808"/>
            <a:ext cx="7632848" cy="4608512"/>
          </a:xfrm>
        </p:spPr>
        <p:txBody>
          <a:bodyPr/>
          <a:lstStyle>
            <a:lvl1pPr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/>
            </a:lvl1pPr>
            <a:lvl2pPr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/>
            </a:lvl2pPr>
            <a:lvl3pPr>
              <a:spcBef>
                <a:spcPts val="300"/>
              </a:spcBef>
              <a:spcAft>
                <a:spcPts val="300"/>
              </a:spcAft>
              <a:defRPr sz="1600" b="0"/>
            </a:lvl3pPr>
            <a:lvl4pPr>
              <a:spcBef>
                <a:spcPts val="300"/>
              </a:spcBef>
              <a:spcAft>
                <a:spcPts val="300"/>
              </a:spcAft>
              <a:defRPr sz="1400" b="0"/>
            </a:lvl4pPr>
            <a:lvl5pPr>
              <a:spcBef>
                <a:spcPts val="300"/>
              </a:spcBef>
              <a:spcAft>
                <a:spcPts val="300"/>
              </a:spcAft>
              <a:defRPr sz="1200" b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0"/>
          </p:nvPr>
        </p:nvSpPr>
        <p:spPr>
          <a:xfrm>
            <a:off x="1187624" y="908720"/>
            <a:ext cx="7632848" cy="576064"/>
          </a:xfrm>
        </p:spPr>
        <p:txBody>
          <a:bodyPr anchor="ctr"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20000"/>
              <a:buFont typeface="Times" pitchFamily="18" charset="0"/>
              <a:buNone/>
              <a:tabLst/>
              <a:defRPr sz="2800" b="1">
                <a:solidFill>
                  <a:schemeClr val="tx1"/>
                </a:solidFill>
              </a:defRPr>
            </a:lvl1pPr>
          </a:lstStyle>
          <a:p>
            <a:pPr lvl="0"/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4224380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22610"/>
            <a:ext cx="8295258" cy="850206"/>
          </a:xfrm>
        </p:spPr>
        <p:txBody>
          <a:bodyPr/>
          <a:lstStyle>
            <a:lvl1pPr>
              <a:defRPr b="1"/>
            </a:lvl1pPr>
          </a:lstStyle>
          <a:p>
            <a:r>
              <a:rPr lang="fr-CH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5"/>
            <a:ext cx="8284914" cy="4351759"/>
          </a:xfrm>
        </p:spPr>
        <p:txBody>
          <a:bodyPr/>
          <a:lstStyle>
            <a:lvl1pPr>
              <a:buFont typeface="Arial"/>
              <a:buChar char="•"/>
              <a:defRPr sz="2000"/>
            </a:lvl1pPr>
            <a:lvl2pPr>
              <a:buFont typeface="Arial"/>
              <a:buChar char="•"/>
              <a:defRPr sz="1800"/>
            </a:lvl2pPr>
            <a:lvl3pPr marL="1257300" indent="-342900">
              <a:buFont typeface="Arial"/>
              <a:buChar char="•"/>
              <a:defRPr/>
            </a:lvl3pPr>
          </a:lstStyle>
          <a:p>
            <a:pPr lvl="0"/>
            <a:r>
              <a:rPr lang="fr-CH" dirty="0" smtClean="0"/>
              <a:t>Click to edit Master text styles</a:t>
            </a:r>
          </a:p>
          <a:p>
            <a:pPr lvl="1"/>
            <a:r>
              <a:rPr lang="fr-CH" dirty="0" smtClean="0"/>
              <a:t>Second level</a:t>
            </a:r>
          </a:p>
          <a:p>
            <a:pPr lvl="2"/>
            <a:r>
              <a:rPr lang="fr-CH" dirty="0" smtClean="0"/>
              <a:t>Third level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187450" y="116632"/>
            <a:ext cx="6624638" cy="575518"/>
          </a:xfrm>
        </p:spPr>
        <p:txBody>
          <a:bodyPr anchor="ctr"/>
          <a:lstStyle>
            <a:lvl1pPr algn="ctr">
              <a:spcAft>
                <a:spcPts val="0"/>
              </a:spcAft>
              <a:defRPr sz="2400" b="1"/>
            </a:lvl1pPr>
            <a:lvl2pPr algn="ctr">
              <a:defRPr sz="2400"/>
            </a:lvl2pPr>
            <a:lvl3pPr algn="ctr">
              <a:defRPr sz="2400"/>
            </a:lvl3pPr>
            <a:lvl4pPr algn="ctr">
              <a:defRPr sz="2400"/>
            </a:lvl4pPr>
            <a:lvl5pPr algn="ctr">
              <a:defRPr sz="2400"/>
            </a:lvl5pPr>
          </a:lstStyle>
          <a:p>
            <a:pPr lvl="0"/>
            <a:r>
              <a:rPr lang="fr-CH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9771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H" smtClean="0"/>
              <a:t>Click to edit Master text styles</a:t>
            </a:r>
          </a:p>
          <a:p>
            <a:pPr lvl="1"/>
            <a:r>
              <a:rPr lang="fr-CH" smtClean="0"/>
              <a:t>Second level</a:t>
            </a:r>
          </a:p>
          <a:p>
            <a:pPr lvl="2"/>
            <a:r>
              <a:rPr lang="fr-CH" smtClean="0"/>
              <a:t>Third level</a:t>
            </a:r>
          </a:p>
          <a:p>
            <a:pPr lvl="3"/>
            <a:r>
              <a:rPr lang="fr-CH" smtClean="0"/>
              <a:t>Fourth level</a:t>
            </a:r>
          </a:p>
          <a:p>
            <a:pPr lvl="4"/>
            <a:r>
              <a:rPr lang="fr-CH" smtClean="0"/>
              <a:t>Fifth level</a:t>
            </a:r>
            <a:endParaRPr lang="en-US"/>
          </a:p>
        </p:txBody>
      </p:sp>
      <p:sp>
        <p:nvSpPr>
          <p:cNvPr id="5" name="Title Placeholder 2"/>
          <p:cNvSpPr>
            <a:spLocks noGrp="1"/>
          </p:cNvSpPr>
          <p:nvPr>
            <p:ph type="title"/>
          </p:nvPr>
        </p:nvSpPr>
        <p:spPr>
          <a:xfrm>
            <a:off x="323528" y="908720"/>
            <a:ext cx="8229600" cy="864096"/>
          </a:xfrm>
          <a:prstGeom prst="rect">
            <a:avLst/>
          </a:prstGeom>
        </p:spPr>
        <p:txBody>
          <a:bodyPr lIns="91440" tIns="45720" rIns="91440" bIns="45720" rtlCol="0">
            <a:normAutofit/>
          </a:bodyPr>
          <a:lstStyle/>
          <a:p>
            <a:r>
              <a:rPr lang="fr-CH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35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microsoft.com/office/2007/relationships/hdphoto" Target="../media/hdphoto1.wdp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3399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57" r:id="rId7"/>
    <p:sldLayoutId id="2147483661" r:id="rId8"/>
    <p:sldLayoutId id="2147483674" r:id="rId9"/>
    <p:sldLayoutId id="2147483675" r:id="rId10"/>
    <p:sldLayoutId id="2147483676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921480-5A65-4983-84A9-E295889DD319}" type="datetimeFigureOut">
              <a:rPr kumimoji="0" lang="en-GB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16/12/2019</a:t>
            </a:fld>
            <a:endParaRPr kumimoji="0" lang="en-GB" sz="9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69E5926-35E2-49ED-A9E2-234739C03F3A}" type="slidenum">
              <a:rPr kumimoji="0" lang="de-DE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endParaRPr kumimoji="0" lang="de-DE" sz="900" b="0" i="0" u="none" strike="noStrike" kern="1200" cap="none" spc="0" normalizeH="0" baseline="0" noProof="0" smtClean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 userDrawn="1"/>
        </p:nvSpPr>
        <p:spPr bwMode="auto">
          <a:xfrm>
            <a:off x="220675" y="6528093"/>
            <a:ext cx="912676" cy="300519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uf der gleichen Seite des Rechtecks liegende Ecken abrunden 7"/>
          <p:cNvSpPr/>
          <p:nvPr userDrawn="1"/>
        </p:nvSpPr>
        <p:spPr bwMode="auto">
          <a:xfrm rot="5400000" flipV="1">
            <a:off x="5003707" y="2697465"/>
            <a:ext cx="324037" cy="795655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Auf der gleichen Seite des Rechtecks liegende Ecken abrunden 8"/>
          <p:cNvSpPr/>
          <p:nvPr userDrawn="1"/>
        </p:nvSpPr>
        <p:spPr bwMode="auto">
          <a:xfrm rot="16200000" flipV="1">
            <a:off x="-227931" y="357264"/>
            <a:ext cx="648074" cy="166810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uf der gleichen Seite des Rechtecks liegende Ecken abrunden 9"/>
          <p:cNvSpPr/>
          <p:nvPr userDrawn="1"/>
        </p:nvSpPr>
        <p:spPr bwMode="auto">
          <a:xfrm rot="5400000" flipV="1">
            <a:off x="4841688" y="-3537606"/>
            <a:ext cx="648074" cy="7956550"/>
          </a:xfrm>
          <a:prstGeom prst="round2SameRect">
            <a:avLst>
              <a:gd name="adj1" fmla="val 7349"/>
              <a:gd name="adj2" fmla="val 0"/>
            </a:avLst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" name="Picture 2" descr="C:\Users\seoane_ant\NaSa\FSM4 Flyer\susana_logotype_cmyk_print_1200dpi-1.jpg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brigh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301" y="116632"/>
            <a:ext cx="854050" cy="648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f der gleichen Seite des Rechtecks liegende Ecken abrunden 11"/>
          <p:cNvSpPr/>
          <p:nvPr userDrawn="1"/>
        </p:nvSpPr>
        <p:spPr bwMode="auto">
          <a:xfrm rot="16200000" flipV="1">
            <a:off x="-67499" y="6597181"/>
            <a:ext cx="324037" cy="166812"/>
          </a:xfrm>
          <a:prstGeom prst="round2SameRect">
            <a:avLst/>
          </a:prstGeom>
          <a:solidFill>
            <a:srgbClr val="BAD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420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6.jpe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7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fd.susana.org/data-to-graphic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sfd.susana.org/about/sfd-data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>
          <a:xfrm>
            <a:off x="463104" y="1573089"/>
            <a:ext cx="7632700" cy="576262"/>
          </a:xfrm>
        </p:spPr>
        <p:txBody>
          <a:bodyPr/>
          <a:lstStyle/>
          <a:p>
            <a:pPr algn="ctr">
              <a:buFont typeface="Times" charset="0"/>
              <a:buNone/>
            </a:pPr>
            <a:r>
              <a:rPr lang="de-DE" altLang="en-US" dirty="0"/>
              <a:t>9</a:t>
            </a:r>
            <a:r>
              <a:rPr lang="de-DE" altLang="en-US" dirty="0" smtClean="0"/>
              <a:t>. Shit Flow </a:t>
            </a:r>
            <a:r>
              <a:rPr lang="de-DE" altLang="en-US" dirty="0" err="1" smtClean="0"/>
              <a:t>Diagrams</a:t>
            </a:r>
            <a:r>
              <a:rPr lang="de-DE" altLang="en-US" dirty="0" smtClean="0"/>
              <a:t> (SFDs)</a:t>
            </a:r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35070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Shit Flow </a:t>
            </a:r>
            <a:r>
              <a:rPr lang="de-DE" dirty="0" err="1" smtClean="0"/>
              <a:t>Diagram</a:t>
            </a:r>
            <a:r>
              <a:rPr lang="de-DE" dirty="0" smtClean="0"/>
              <a:t> (SFD) –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761" y="1634222"/>
            <a:ext cx="3133711" cy="2216810"/>
          </a:xfrm>
          <a:prstGeom prst="rect">
            <a:avLst/>
          </a:prstGeom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010289" y="1814993"/>
            <a:ext cx="4420886" cy="48740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ct val="100000"/>
              <a:buFont typeface="Wingdings" pitchFamily="2" charset="2"/>
              <a:buChar char="§"/>
              <a:defRPr sz="20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SzPct val="80000"/>
              <a:buFont typeface="Wingdings" pitchFamily="2" charset="2"/>
              <a:buChar char="Ø"/>
              <a:defRPr sz="18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6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4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sz="1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An effective communications and advocacy tool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 tool for engineers, planners and decision-makers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Based on contributing populations and an indication of where their excreta goes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 representation of public health </a:t>
            </a:r>
            <a:r>
              <a:rPr lang="en-US" sz="2000" b="1" i="1" dirty="0" smtClean="0"/>
              <a:t>hazard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2000" dirty="0" smtClean="0"/>
              <a:t>An overview from which to develop sanitation priorities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07916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3614" y="1626059"/>
            <a:ext cx="3712634" cy="2626345"/>
          </a:xfrm>
          <a:prstGeom prst="rect">
            <a:avLst/>
          </a:prstGeom>
          <a:blipFill dpi="0" rotWithShape="1">
            <a:blip r:embed="rId3">
              <a:alphaModFix amt="59000"/>
            </a:blip>
            <a:srcRect/>
            <a:tile tx="0" ty="0" sx="100000" sy="100000" flip="none" algn="tl"/>
          </a:blipFill>
          <a:ln w="9525">
            <a:noFill/>
            <a:miter lim="800000"/>
            <a:headEnd/>
            <a:tailEnd/>
          </a:ln>
          <a:extLst/>
        </p:spPr>
      </p:pic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 smtClean="0"/>
              <a:t>Shit Flow </a:t>
            </a:r>
            <a:r>
              <a:rPr lang="de-DE" dirty="0" err="1" smtClean="0"/>
              <a:t>Diagrams</a:t>
            </a:r>
            <a:r>
              <a:rPr lang="de-DE" dirty="0" smtClean="0"/>
              <a:t> (SFDs) – </a:t>
            </a:r>
            <a:r>
              <a:rPr lang="de-DE" dirty="0" err="1" smtClean="0"/>
              <a:t>What</a:t>
            </a:r>
            <a:r>
              <a:rPr lang="de-DE" dirty="0" smtClean="0"/>
              <a:t> </a:t>
            </a:r>
            <a:r>
              <a:rPr lang="de-DE" dirty="0" err="1" smtClean="0"/>
              <a:t>is</a:t>
            </a:r>
            <a:r>
              <a:rPr lang="de-DE" dirty="0" smtClean="0"/>
              <a:t> </a:t>
            </a:r>
            <a:r>
              <a:rPr lang="de-DE" dirty="0" err="1" smtClean="0"/>
              <a:t>it</a:t>
            </a:r>
            <a:r>
              <a:rPr lang="de-DE" dirty="0" smtClean="0"/>
              <a:t>?</a:t>
            </a:r>
            <a:endParaRPr lang="de-DE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6540" y="4393679"/>
            <a:ext cx="1398533" cy="1978928"/>
          </a:xfrm>
          <a:prstGeom prst="rect">
            <a:avLst/>
          </a:prstGeom>
        </p:spPr>
      </p:pic>
      <p:graphicFrame>
        <p:nvGraphicFramePr>
          <p:cNvPr id="6" name="Diagramm 5"/>
          <p:cNvGraphicFramePr/>
          <p:nvPr>
            <p:extLst>
              <p:ext uri="{D42A27DB-BD31-4B8C-83A1-F6EECF244321}">
                <p14:modId xmlns:p14="http://schemas.microsoft.com/office/powerpoint/2010/main" val="633950253"/>
              </p:ext>
            </p:extLst>
          </p:nvPr>
        </p:nvGraphicFramePr>
        <p:xfrm>
          <a:off x="2802371" y="2201662"/>
          <a:ext cx="7247152" cy="39426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58999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/>
          </a:bodyPr>
          <a:lstStyle/>
          <a:p>
            <a:r>
              <a:rPr lang="de-DE" dirty="0" smtClean="0"/>
              <a:t>Shit Flow </a:t>
            </a:r>
            <a:r>
              <a:rPr lang="de-DE" dirty="0" err="1" smtClean="0"/>
              <a:t>Diagrams</a:t>
            </a:r>
            <a:r>
              <a:rPr lang="de-DE" dirty="0" smtClean="0"/>
              <a:t> (SFDs) – The </a:t>
            </a:r>
            <a:r>
              <a:rPr lang="de-DE" dirty="0" err="1" smtClean="0"/>
              <a:t>Graphic</a:t>
            </a:r>
            <a:r>
              <a:rPr lang="de-DE" dirty="0" smtClean="0"/>
              <a:t> Generator 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633046" y="1700753"/>
            <a:ext cx="78691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Use</a:t>
            </a:r>
            <a:r>
              <a:rPr lang="de-DE" dirty="0" smtClean="0"/>
              <a:t> </a:t>
            </a:r>
            <a:r>
              <a:rPr lang="de-DE" dirty="0" err="1" smtClean="0"/>
              <a:t>this</a:t>
            </a:r>
            <a:r>
              <a:rPr lang="de-DE" dirty="0" smtClean="0"/>
              <a:t> </a:t>
            </a:r>
            <a:r>
              <a:rPr lang="de-DE" dirty="0" err="1" smtClean="0"/>
              <a:t>tool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produce</a:t>
            </a:r>
            <a:r>
              <a:rPr lang="de-DE" dirty="0" smtClean="0"/>
              <a:t> an SFD </a:t>
            </a:r>
            <a:r>
              <a:rPr lang="de-DE" dirty="0" err="1" smtClean="0"/>
              <a:t>Graphic</a:t>
            </a:r>
            <a:r>
              <a:rPr lang="de-DE" dirty="0" smtClean="0"/>
              <a:t> in just </a:t>
            </a:r>
            <a:r>
              <a:rPr lang="de-DE" dirty="0" err="1" smtClean="0"/>
              <a:t>three</a:t>
            </a:r>
            <a:r>
              <a:rPr lang="de-DE" dirty="0" smtClean="0"/>
              <a:t> </a:t>
            </a:r>
            <a:r>
              <a:rPr lang="de-DE" dirty="0" err="1" smtClean="0"/>
              <a:t>steps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Input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relevant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your</a:t>
            </a:r>
            <a:r>
              <a:rPr lang="de-DE" dirty="0" smtClean="0"/>
              <a:t> </a:t>
            </a:r>
            <a:r>
              <a:rPr lang="de-DE" dirty="0" err="1" smtClean="0"/>
              <a:t>city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create</a:t>
            </a:r>
            <a:r>
              <a:rPr lang="de-DE" dirty="0" smtClean="0"/>
              <a:t> an SFD </a:t>
            </a:r>
            <a:r>
              <a:rPr lang="de-DE" dirty="0" err="1" smtClean="0"/>
              <a:t>Graphic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use</a:t>
            </a:r>
            <a:r>
              <a:rPr lang="de-DE" dirty="0" smtClean="0"/>
              <a:t> in </a:t>
            </a:r>
            <a:r>
              <a:rPr lang="de-DE" dirty="0" err="1" smtClean="0"/>
              <a:t>reports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publications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Can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used</a:t>
            </a:r>
            <a:r>
              <a:rPr lang="de-DE" dirty="0" smtClean="0"/>
              <a:t> online </a:t>
            </a:r>
            <a:r>
              <a:rPr lang="de-DE" dirty="0" err="1" smtClean="0"/>
              <a:t>and</a:t>
            </a:r>
            <a:r>
              <a:rPr lang="de-DE" dirty="0" smtClean="0"/>
              <a:t> offline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sfd.susana.org/data-to-graphic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1974" y="3394050"/>
            <a:ext cx="4971259" cy="3011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411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Shit Flow </a:t>
            </a:r>
            <a:r>
              <a:rPr lang="de-DE" dirty="0" err="1" smtClean="0"/>
              <a:t>Diagrams</a:t>
            </a:r>
            <a:r>
              <a:rPr lang="de-DE" dirty="0" smtClean="0"/>
              <a:t> (SFDs) – SFD Data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585582" y="1488622"/>
            <a:ext cx="786911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View </a:t>
            </a:r>
            <a:r>
              <a:rPr lang="de-DE" dirty="0" err="1" smtClean="0"/>
              <a:t>graphs</a:t>
            </a:r>
            <a:r>
              <a:rPr lang="de-DE" dirty="0" smtClean="0"/>
              <a:t> </a:t>
            </a:r>
            <a:r>
              <a:rPr lang="de-DE" dirty="0" err="1" smtClean="0"/>
              <a:t>showing</a:t>
            </a:r>
            <a:r>
              <a:rPr lang="de-DE" dirty="0" smtClean="0"/>
              <a:t> </a:t>
            </a:r>
            <a:r>
              <a:rPr lang="de-DE" dirty="0" err="1" smtClean="0"/>
              <a:t>compiled</a:t>
            </a:r>
            <a:r>
              <a:rPr lang="de-DE" dirty="0" smtClean="0"/>
              <a:t> </a:t>
            </a:r>
            <a:r>
              <a:rPr lang="de-DE" dirty="0" err="1" smtClean="0"/>
              <a:t>data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all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cities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an SFD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produced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reviewed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See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status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SFD </a:t>
            </a:r>
            <a:r>
              <a:rPr lang="de-DE" dirty="0" err="1" smtClean="0"/>
              <a:t>production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region</a:t>
            </a:r>
            <a:endParaRPr lang="de-DE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 smtClean="0"/>
              <a:t>Find SFD Reports </a:t>
            </a:r>
            <a:r>
              <a:rPr lang="de-DE" dirty="0" err="1" smtClean="0"/>
              <a:t>and</a:t>
            </a:r>
            <a:r>
              <a:rPr lang="de-DE" dirty="0" smtClean="0"/>
              <a:t> SFD Graphics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any</a:t>
            </a:r>
            <a:r>
              <a:rPr lang="de-DE" dirty="0" smtClean="0"/>
              <a:t> </a:t>
            </a:r>
            <a:r>
              <a:rPr lang="de-DE" dirty="0" err="1" smtClean="0"/>
              <a:t>city</a:t>
            </a:r>
            <a:r>
              <a:rPr lang="de-DE" dirty="0" smtClean="0"/>
              <a:t> </a:t>
            </a:r>
            <a:r>
              <a:rPr lang="de-DE" dirty="0" err="1" smtClean="0"/>
              <a:t>where</a:t>
            </a:r>
            <a:r>
              <a:rPr lang="de-DE" dirty="0" smtClean="0"/>
              <a:t> an SFD </a:t>
            </a:r>
            <a:r>
              <a:rPr lang="de-DE" dirty="0" err="1" smtClean="0"/>
              <a:t>has</a:t>
            </a:r>
            <a:r>
              <a:rPr lang="de-DE" dirty="0" smtClean="0"/>
              <a:t> </a:t>
            </a:r>
            <a:r>
              <a:rPr lang="de-DE" dirty="0" err="1" smtClean="0"/>
              <a:t>been</a:t>
            </a:r>
            <a:r>
              <a:rPr lang="de-DE" dirty="0" smtClean="0"/>
              <a:t> </a:t>
            </a:r>
            <a:r>
              <a:rPr lang="de-DE" dirty="0" err="1" smtClean="0"/>
              <a:t>produced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reviewed</a:t>
            </a:r>
            <a:r>
              <a:rPr lang="de-DE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hlinkClick r:id="rId2"/>
              </a:rPr>
              <a:t>https://</a:t>
            </a:r>
            <a:r>
              <a:rPr lang="de-DE" dirty="0" smtClean="0">
                <a:hlinkClick r:id="rId2"/>
              </a:rPr>
              <a:t>sfd.susana.org/about/sfd-data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923" y="3327868"/>
            <a:ext cx="6578434" cy="315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662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201</Words>
  <Application>Microsoft Office PowerPoint</Application>
  <PresentationFormat>Bildschirmpräsentation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Times</vt:lpstr>
      <vt:lpstr>Wingdings</vt:lpstr>
      <vt:lpstr>Office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Huber, Magdalena GIZ</dc:creator>
  <cp:lastModifiedBy>Dworak, Hans Christian GIZ</cp:lastModifiedBy>
  <cp:revision>128</cp:revision>
  <dcterms:modified xsi:type="dcterms:W3CDTF">2019-12-16T09:27:05Z</dcterms:modified>
</cp:coreProperties>
</file>