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318" r:id="rId3"/>
    <p:sldId id="285" r:id="rId4"/>
    <p:sldId id="286"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9" r:id="rId22"/>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FC79"/>
    <a:srgbClr val="76B3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92"/>
    <p:restoredTop sz="94681"/>
  </p:normalViewPr>
  <p:slideViewPr>
    <p:cSldViewPr snapToGrid="0" snapToObjects="1">
      <p:cViewPr varScale="1">
        <p:scale>
          <a:sx n="63" d="100"/>
          <a:sy n="63" d="100"/>
        </p:scale>
        <p:origin x="9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88F6F-7871-D54B-84B5-D9F23ED25BFD}" type="datetimeFigureOut">
              <a:rPr lang="en-GB" smtClean="0"/>
              <a:t>20/09/2017</a:t>
            </a:fld>
            <a:endParaRPr lang="en-GB"/>
          </a:p>
        </p:txBody>
      </p:sp>
      <p:sp>
        <p:nvSpPr>
          <p:cNvPr id="4" name="Folienbildplatzhalt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E56D53-B3D4-3344-B2D3-ABFB0F4CD53A}" type="slidenum">
              <a:rPr lang="en-GB" smtClean="0"/>
              <a:t>‹#›</a:t>
            </a:fld>
            <a:endParaRPr lang="en-GB"/>
          </a:p>
        </p:txBody>
      </p:sp>
    </p:spTree>
    <p:extLst>
      <p:ext uri="{BB962C8B-B14F-4D97-AF65-F5344CB8AC3E}">
        <p14:creationId xmlns:p14="http://schemas.microsoft.com/office/powerpoint/2010/main" val="7448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4600">
                <a:solidFill>
                  <a:srgbClr val="0070C0"/>
                </a:solidFill>
              </a:defRPr>
            </a:lvl1pPr>
          </a:lstStyle>
          <a:p>
            <a:r>
              <a:rPr lang="de-DE"/>
              <a:t>Mastertitelformat bearbeiten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Tree>
    <p:extLst>
      <p:ext uri="{BB962C8B-B14F-4D97-AF65-F5344CB8AC3E}">
        <p14:creationId xmlns:p14="http://schemas.microsoft.com/office/powerpoint/2010/main" val="78614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0C0"/>
                </a:solidFill>
              </a:defRPr>
            </a:lvl1pPr>
          </a:lstStyle>
          <a:p>
            <a:r>
              <a:rPr lang="de-DE" dirty="0"/>
              <a:t>Mastertitelformat bearbeiten</a:t>
            </a:r>
            <a:endParaRPr lang="en-US" dirty="0"/>
          </a:p>
        </p:txBody>
      </p:sp>
      <p:sp>
        <p:nvSpPr>
          <p:cNvPr id="3" name="Content Placehold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344087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extLst>
      <p:ext uri="{BB962C8B-B14F-4D97-AF65-F5344CB8AC3E}">
        <p14:creationId xmlns:p14="http://schemas.microsoft.com/office/powerpoint/2010/main" val="70157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2329" y="2505075"/>
            <a:ext cx="4190702"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extLst>
      <p:ext uri="{BB962C8B-B14F-4D97-AF65-F5344CB8AC3E}">
        <p14:creationId xmlns:p14="http://schemas.microsoft.com/office/powerpoint/2010/main" val="169064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1038" y="6356352"/>
            <a:ext cx="2228850" cy="365125"/>
          </a:xfrm>
          <a:prstGeom prst="rect">
            <a:avLst/>
          </a:prstGeom>
        </p:spPr>
        <p:txBody>
          <a:bodyPr/>
          <a:lstStyle/>
          <a:p>
            <a:fld id="{519178D6-120F-FA41-B97D-0B41FC69C46E}" type="datetimeFigureOut">
              <a:rPr lang="en-GB" smtClean="0"/>
              <a:t>20/09/2017</a:t>
            </a:fld>
            <a:endParaRPr lang="en-GB"/>
          </a:p>
        </p:txBody>
      </p:sp>
      <p:sp>
        <p:nvSpPr>
          <p:cNvPr id="3" name="Footer Placeholder 2"/>
          <p:cNvSpPr>
            <a:spLocks noGrp="1"/>
          </p:cNvSpPr>
          <p:nvPr>
            <p:ph type="ftr" sz="quarter" idx="11"/>
          </p:nvPr>
        </p:nvSpPr>
        <p:spPr>
          <a:xfrm>
            <a:off x="3281363" y="6356352"/>
            <a:ext cx="3343275"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5F9E8B47-B51E-9843-84EE-23C11F2BD738}" type="slidenum">
              <a:rPr lang="en-GB" smtClean="0"/>
              <a:t>‹#›</a:t>
            </a:fld>
            <a:endParaRPr lang="en-GB"/>
          </a:p>
        </p:txBody>
      </p:sp>
    </p:spTree>
    <p:extLst>
      <p:ext uri="{BB962C8B-B14F-4D97-AF65-F5344CB8AC3E}">
        <p14:creationId xmlns:p14="http://schemas.microsoft.com/office/powerpoint/2010/main" val="114528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84918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5241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extLst>
      <p:ext uri="{BB962C8B-B14F-4D97-AF65-F5344CB8AC3E}">
        <p14:creationId xmlns:p14="http://schemas.microsoft.com/office/powerpoint/2010/main" val="1268706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7" r:id="rId5"/>
    <p:sldLayoutId id="2147483668" r:id="rId6"/>
    <p:sldLayoutId id="2147483669" r:id="rId7"/>
  </p:sldLayoutIdLst>
  <p:txStyles>
    <p:titleStyle>
      <a:lvl1pPr algn="l" defTabSz="914400" rtl="0" eaLnBrk="1" latinLnBrk="0" hangingPunct="1">
        <a:lnSpc>
          <a:spcPct val="90000"/>
        </a:lnSpc>
        <a:spcBef>
          <a:spcPct val="0"/>
        </a:spcBef>
        <a:buNone/>
        <a:defRPr sz="2500" kern="1200">
          <a:solidFill>
            <a:schemeClr val="tx1"/>
          </a:solidFill>
          <a:latin typeface="Trebuchet MS" charset="0"/>
          <a:ea typeface="Trebuchet MS" charset="0"/>
          <a:cs typeface="Trebuchet MS"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407533"/>
            <a:ext cx="8420100" cy="1079279"/>
          </a:xfrm>
        </p:spPr>
        <p:txBody>
          <a:bodyPr/>
          <a:lstStyle/>
          <a:p>
            <a:r>
              <a:rPr lang="en-GB" dirty="0" err="1"/>
              <a:t>SuSanA</a:t>
            </a:r>
            <a:r>
              <a:rPr lang="en-GB" dirty="0"/>
              <a:t> personas</a:t>
            </a:r>
          </a:p>
        </p:txBody>
      </p:sp>
      <p:sp>
        <p:nvSpPr>
          <p:cNvPr id="3" name="Untertitel 2"/>
          <p:cNvSpPr>
            <a:spLocks noGrp="1"/>
          </p:cNvSpPr>
          <p:nvPr>
            <p:ph type="subTitle" idx="1"/>
          </p:nvPr>
        </p:nvSpPr>
        <p:spPr>
          <a:xfrm>
            <a:off x="1238250" y="3602038"/>
            <a:ext cx="7429500" cy="2358924"/>
          </a:xfrm>
        </p:spPr>
        <p:txBody>
          <a:bodyPr>
            <a:normAutofit/>
          </a:bodyPr>
          <a:lstStyle/>
          <a:p>
            <a:endParaRPr lang="en-GB" dirty="0"/>
          </a:p>
          <a:p>
            <a:endParaRPr lang="en-GB" sz="2000" dirty="0"/>
          </a:p>
          <a:p>
            <a:endParaRPr lang="en-GB" sz="2000" dirty="0"/>
          </a:p>
          <a:p>
            <a:r>
              <a:rPr lang="en-GB" sz="2000" dirty="0"/>
              <a:t>September 18</a:t>
            </a:r>
            <a:r>
              <a:rPr lang="en-GB" sz="2000" baseline="30000" dirty="0"/>
              <a:t>th</a:t>
            </a:r>
            <a:r>
              <a:rPr lang="en-GB" sz="2000" dirty="0"/>
              <a:t> 2017</a:t>
            </a:r>
          </a:p>
        </p:txBody>
      </p:sp>
    </p:spTree>
    <p:extLst>
      <p:ext uri="{BB962C8B-B14F-4D97-AF65-F5344CB8AC3E}">
        <p14:creationId xmlns:p14="http://schemas.microsoft.com/office/powerpoint/2010/main" val="196330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143249"/>
            <a:ext cx="4638262" cy="1539954"/>
          </a:xfrm>
          <a:solidFill>
            <a:schemeClr val="bg1">
              <a:alpha val="60000"/>
            </a:schemeClr>
          </a:solidFill>
          <a:ln w="28575">
            <a:solidFill>
              <a:schemeClr val="accent6">
                <a:lumMod val="40000"/>
                <a:lumOff val="60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Knowledgeable group of participants, including a number of potential clients</a:t>
            </a:r>
          </a:p>
          <a:p>
            <a:pPr>
              <a:spcBef>
                <a:spcPts val="400"/>
              </a:spcBef>
              <a:buFont typeface="Arial" charset="0"/>
              <a:buChar char="•"/>
            </a:pPr>
            <a:r>
              <a:rPr lang="en-GB" sz="1200" dirty="0"/>
              <a:t>Has found interesting publications in the library</a:t>
            </a:r>
          </a:p>
          <a:p>
            <a:pPr>
              <a:spcBef>
                <a:spcPts val="400"/>
              </a:spcBef>
              <a:buFont typeface="Arial" charset="0"/>
              <a:buChar char="•"/>
            </a:pPr>
            <a:r>
              <a:rPr lang="en-GB" sz="1200" dirty="0"/>
              <a:t>The idea that you can ask a question and experts provide answers (could ideally safe time)</a:t>
            </a:r>
          </a:p>
          <a:p>
            <a:pPr>
              <a:spcBef>
                <a:spcPts val="400"/>
              </a:spcBef>
              <a:buFont typeface="Arial" charset="0"/>
              <a:buChar char="•"/>
            </a:pPr>
            <a:r>
              <a:rPr lang="en-GB" sz="1200" dirty="0"/>
              <a:t>Newsletter updates, though few links are relevant for him</a:t>
            </a:r>
          </a:p>
        </p:txBody>
      </p:sp>
      <p:sp>
        <p:nvSpPr>
          <p:cNvPr id="5" name="Inhaltsplatzhalter 2"/>
          <p:cNvSpPr txBox="1">
            <a:spLocks/>
          </p:cNvSpPr>
          <p:nvPr/>
        </p:nvSpPr>
        <p:spPr>
          <a:xfrm>
            <a:off x="4953000" y="2818092"/>
            <a:ext cx="4762800" cy="1865111"/>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Needs another account with log-in details (easy participation ranks third for forums)</a:t>
            </a:r>
          </a:p>
          <a:p>
            <a:pPr>
              <a:spcBef>
                <a:spcPts val="400"/>
              </a:spcBef>
              <a:buFont typeface="Arial" charset="0"/>
              <a:buChar char="•"/>
            </a:pPr>
            <a:r>
              <a:rPr lang="en-GB" sz="1200" dirty="0"/>
              <a:t>Much of the information on the forum is not relevant for him</a:t>
            </a:r>
          </a:p>
          <a:p>
            <a:pPr>
              <a:spcBef>
                <a:spcPts val="400"/>
              </a:spcBef>
              <a:buFont typeface="Arial" charset="0"/>
              <a:buChar char="•"/>
            </a:pPr>
            <a:r>
              <a:rPr lang="en-GB" sz="1200" dirty="0"/>
              <a:t>Information is not well organized</a:t>
            </a:r>
          </a:p>
          <a:p>
            <a:pPr>
              <a:spcBef>
                <a:spcPts val="400"/>
              </a:spcBef>
              <a:buFont typeface="Arial" charset="0"/>
              <a:buChar char="•"/>
            </a:pPr>
            <a:r>
              <a:rPr lang="en-GB" sz="1200" dirty="0"/>
              <a:t>Does not understand the concept of being a </a:t>
            </a:r>
            <a:r>
              <a:rPr lang="en-GB" sz="1200" dirty="0" err="1"/>
              <a:t>SuSanA</a:t>
            </a:r>
            <a:r>
              <a:rPr lang="en-GB" sz="1200" dirty="0"/>
              <a:t> member, because he just wants to access information</a:t>
            </a:r>
          </a:p>
          <a:p>
            <a:pPr>
              <a:spcBef>
                <a:spcPts val="400"/>
              </a:spcBef>
              <a:buFont typeface="Arial" charset="0"/>
              <a:buChar char="•"/>
            </a:pPr>
            <a:r>
              <a:rPr lang="en-GB" sz="1200" dirty="0"/>
              <a:t>Not really implementing projects or events in Uganda/East Africa</a:t>
            </a:r>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Samson asks other </a:t>
            </a:r>
            <a:r>
              <a:rPr lang="en-GB" sz="1400" dirty="0" err="1"/>
              <a:t>SuSanA</a:t>
            </a:r>
            <a:r>
              <a:rPr lang="en-GB" sz="1400" dirty="0"/>
              <a:t> members for the information he needs</a:t>
            </a:r>
          </a:p>
          <a:p>
            <a:pPr>
              <a:spcBef>
                <a:spcPts val="400"/>
              </a:spcBef>
              <a:buFont typeface="Wingdings" charset="2"/>
              <a:buChar char="v"/>
            </a:pPr>
            <a:r>
              <a:rPr lang="en-GB" sz="1400" dirty="0"/>
              <a:t>Samson regularly contributes to the forum possibly in a specific area of interest to him</a:t>
            </a:r>
          </a:p>
          <a:p>
            <a:pPr>
              <a:spcBef>
                <a:spcPts val="400"/>
              </a:spcBef>
              <a:buFont typeface="Wingdings" charset="2"/>
              <a:buChar char="v"/>
            </a:pPr>
            <a:r>
              <a:rPr lang="en-GB" sz="1400" dirty="0"/>
              <a:t>Samson finds relevant tools and publications, uses them in his projects (and lets </a:t>
            </a:r>
            <a:r>
              <a:rPr lang="en-GB" sz="1400" dirty="0" err="1"/>
              <a:t>SuSanA</a:t>
            </a:r>
            <a:r>
              <a:rPr lang="en-GB" sz="1400" dirty="0"/>
              <a:t> know that he did)</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en-GB" sz="1600" dirty="0"/>
              <a:t>Engage with the sanitation community, share experiences and find project opportunities</a:t>
            </a:r>
          </a:p>
          <a:p>
            <a:pPr marL="0" indent="0" algn="ctr">
              <a:spcBef>
                <a:spcPts val="400"/>
              </a:spcBef>
              <a:buNone/>
            </a:pPr>
            <a:r>
              <a:rPr lang="en-GB" sz="1600" dirty="0"/>
              <a:t>Make your life easier. Ask the sanitation community.</a:t>
            </a:r>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accent6">
                <a:lumMod val="40000"/>
                <a:lumOff val="60000"/>
              </a:schemeClr>
            </a:solidFill>
          </a:ln>
        </p:spPr>
        <p:txBody>
          <a:bodyPr>
            <a:normAutofit/>
          </a:bodyPr>
          <a:lstStyle/>
          <a:p>
            <a:r>
              <a:rPr lang="en-GB" sz="1800" dirty="0" err="1"/>
              <a:t>SuSanA</a:t>
            </a:r>
            <a:r>
              <a:rPr lang="en-GB" sz="1800" dirty="0"/>
              <a:t> Persona 4 (cont.) - Consultant: Samson (42) from </a:t>
            </a:r>
            <a:r>
              <a:rPr lang="en-GB" sz="1800" dirty="0" err="1"/>
              <a:t>Mukono</a:t>
            </a:r>
            <a:r>
              <a:rPr lang="en-GB" sz="1800" dirty="0"/>
              <a:t>, Uganda</a:t>
            </a:r>
          </a:p>
        </p:txBody>
      </p:sp>
      <p:sp>
        <p:nvSpPr>
          <p:cNvPr id="13" name="Inhaltsplatzhalter 2"/>
          <p:cNvSpPr txBox="1">
            <a:spLocks/>
          </p:cNvSpPr>
          <p:nvPr/>
        </p:nvSpPr>
        <p:spPr>
          <a:xfrm>
            <a:off x="221410" y="658794"/>
            <a:ext cx="4638262" cy="2426622"/>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Information on project financing and project tenders and to a lesser degree on technical specifications.</a:t>
            </a:r>
          </a:p>
          <a:p>
            <a:pPr>
              <a:spcBef>
                <a:spcPts val="400"/>
              </a:spcBef>
            </a:pPr>
            <a:r>
              <a:rPr lang="en-GB" sz="1200" i="1" dirty="0"/>
              <a:t>Opportunities to engage with potential clients</a:t>
            </a:r>
          </a:p>
          <a:p>
            <a:pPr>
              <a:spcBef>
                <a:spcPts val="400"/>
              </a:spcBef>
            </a:pPr>
            <a:r>
              <a:rPr lang="en-GB" sz="1200" i="1" dirty="0"/>
              <a:t>A platform to position himself well, e.g. with a profile that shows his skills and experiences (this is why he is active on LinkedIn)</a:t>
            </a:r>
          </a:p>
          <a:p>
            <a:pPr marL="0" indent="0">
              <a:spcBef>
                <a:spcPts val="400"/>
              </a:spcBef>
              <a:buNone/>
            </a:pPr>
            <a:r>
              <a:rPr lang="en-GB" sz="1200" dirty="0"/>
              <a:t>Website that: </a:t>
            </a:r>
          </a:p>
          <a:p>
            <a:pPr>
              <a:spcBef>
                <a:spcPts val="400"/>
              </a:spcBef>
            </a:pPr>
            <a:r>
              <a:rPr lang="en-GB" sz="1200" dirty="0"/>
              <a:t>#1: Provides information that has been reviewed, is accurate</a:t>
            </a:r>
          </a:p>
          <a:p>
            <a:pPr>
              <a:spcBef>
                <a:spcPts val="400"/>
              </a:spcBef>
            </a:pPr>
            <a:r>
              <a:rPr lang="en-GB" sz="1200" dirty="0"/>
              <a:t>#2: Project information and case studies are available</a:t>
            </a:r>
          </a:p>
          <a:p>
            <a:pPr>
              <a:spcBef>
                <a:spcPts val="400"/>
              </a:spcBef>
            </a:pPr>
            <a:r>
              <a:rPr lang="en-GB" sz="1200" dirty="0"/>
              <a:t>#3: Provides information that is relevant</a:t>
            </a:r>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Financing (53%) </a:t>
            </a:r>
          </a:p>
          <a:p>
            <a:pPr>
              <a:spcBef>
                <a:spcPts val="400"/>
              </a:spcBef>
            </a:pPr>
            <a:r>
              <a:rPr lang="en-GB" sz="1200" dirty="0"/>
              <a:t>Technical (e.g. design, operation, maintenance) (46%)</a:t>
            </a:r>
          </a:p>
          <a:p>
            <a:pPr marL="0" indent="0">
              <a:spcBef>
                <a:spcPts val="400"/>
              </a:spcBef>
              <a:buNone/>
            </a:pPr>
            <a:r>
              <a:rPr lang="en-GB" sz="1200" dirty="0"/>
              <a:t>What prevents him from finding sanitation information:</a:t>
            </a:r>
          </a:p>
          <a:p>
            <a:pPr>
              <a:spcBef>
                <a:spcPts val="400"/>
              </a:spcBef>
            </a:pPr>
            <a:r>
              <a:rPr lang="en-GB" sz="1200" dirty="0"/>
              <a:t>#1: Too much information to sort through</a:t>
            </a:r>
          </a:p>
          <a:p>
            <a:pPr>
              <a:spcBef>
                <a:spcPts val="400"/>
              </a:spcBef>
            </a:pPr>
            <a:r>
              <a:rPr lang="en-GB" sz="1200" dirty="0"/>
              <a:t>#2: Cost of accessing materials</a:t>
            </a:r>
          </a:p>
          <a:p>
            <a:pPr>
              <a:spcBef>
                <a:spcPts val="400"/>
              </a:spcBef>
            </a:pPr>
            <a:r>
              <a:rPr lang="en-GB" sz="1200" dirty="0"/>
              <a:t>#3: I do not have enough time to look</a:t>
            </a:r>
          </a:p>
        </p:txBody>
      </p:sp>
    </p:spTree>
    <p:extLst>
      <p:ext uri="{BB962C8B-B14F-4D97-AF65-F5344CB8AC3E}">
        <p14:creationId xmlns:p14="http://schemas.microsoft.com/office/powerpoint/2010/main" val="152481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rgbClr val="7030A0"/>
            </a:solidFill>
          </a:ln>
        </p:spPr>
        <p:txBody>
          <a:bodyPr>
            <a:normAutofit/>
          </a:bodyPr>
          <a:lstStyle/>
          <a:p>
            <a:r>
              <a:rPr lang="en-GB" sz="1800" dirty="0" err="1"/>
              <a:t>SuSanA</a:t>
            </a:r>
            <a:r>
              <a:rPr lang="en-GB" sz="1800" dirty="0"/>
              <a:t> Persona 5 </a:t>
            </a:r>
            <a:br>
              <a:rPr lang="en-GB" sz="2800" dirty="0"/>
            </a:br>
            <a:r>
              <a:rPr lang="en-GB" sz="2800" dirty="0"/>
              <a:t>National NGO: </a:t>
            </a:r>
            <a:r>
              <a:rPr lang="en-GB" sz="2800" dirty="0" err="1"/>
              <a:t>Priya</a:t>
            </a:r>
            <a:r>
              <a:rPr lang="en-GB" sz="2800" dirty="0"/>
              <a:t>* (45) from Pune, India</a:t>
            </a:r>
            <a:br>
              <a:rPr lang="en-GB" sz="2800" dirty="0"/>
            </a:br>
            <a:r>
              <a:rPr lang="en-GB" sz="1200" dirty="0"/>
              <a:t>*It is assumed that max. 20% NGO workers are actually women</a:t>
            </a:r>
          </a:p>
        </p:txBody>
      </p:sp>
      <p:sp>
        <p:nvSpPr>
          <p:cNvPr id="3" name="Inhaltsplatzhalter 2"/>
          <p:cNvSpPr>
            <a:spLocks noGrp="1"/>
          </p:cNvSpPr>
          <p:nvPr>
            <p:ph idx="1"/>
          </p:nvPr>
        </p:nvSpPr>
        <p:spPr>
          <a:xfrm>
            <a:off x="225285" y="3210483"/>
            <a:ext cx="4638262" cy="1413801"/>
          </a:xfrm>
          <a:solidFill>
            <a:schemeClr val="bg1">
              <a:alpha val="60000"/>
            </a:schemeClr>
          </a:solidFill>
          <a:ln w="28575">
            <a:solidFill>
              <a:srgbClr val="7030A0"/>
            </a:solidFill>
          </a:ln>
        </p:spPr>
        <p:txBody>
          <a:bodyPr>
            <a:noAutofit/>
          </a:bodyPr>
          <a:lstStyle/>
          <a:p>
            <a:pPr marL="0" indent="0">
              <a:spcBef>
                <a:spcPts val="400"/>
              </a:spcBef>
              <a:buNone/>
            </a:pPr>
            <a:r>
              <a:rPr lang="en-GB" sz="1600" dirty="0"/>
              <a:t>WASH INTERESTS</a:t>
            </a:r>
          </a:p>
          <a:p>
            <a:pPr>
              <a:spcBef>
                <a:spcPts val="400"/>
              </a:spcBef>
            </a:pPr>
            <a:r>
              <a:rPr lang="en-GB" sz="1400" dirty="0"/>
              <a:t>Training, community health promotion (39%)</a:t>
            </a:r>
          </a:p>
          <a:p>
            <a:pPr>
              <a:spcBef>
                <a:spcPts val="400"/>
              </a:spcBef>
            </a:pPr>
            <a:r>
              <a:rPr lang="is-IS" sz="1400" dirty="0"/>
              <a:t>Design and construction</a:t>
            </a:r>
            <a:r>
              <a:rPr lang="is-IS" sz="1400" dirty="0">
                <a:solidFill>
                  <a:schemeClr val="tx1">
                    <a:lumMod val="50000"/>
                    <a:lumOff val="50000"/>
                  </a:schemeClr>
                </a:solidFill>
              </a:rPr>
              <a:t> </a:t>
            </a:r>
            <a:r>
              <a:rPr lang="is-IS" sz="1400" dirty="0"/>
              <a:t>(23%)</a:t>
            </a:r>
          </a:p>
          <a:p>
            <a:pPr>
              <a:spcBef>
                <a:spcPts val="400"/>
              </a:spcBef>
            </a:pPr>
            <a:r>
              <a:rPr lang="en-GB" sz="1400" dirty="0"/>
              <a:t>Research, knowledge management (11%)</a:t>
            </a:r>
          </a:p>
        </p:txBody>
      </p:sp>
      <p:sp>
        <p:nvSpPr>
          <p:cNvPr id="7" name="Inhaltsplatzhalter 2"/>
          <p:cNvSpPr txBox="1">
            <a:spLocks/>
          </p:cNvSpPr>
          <p:nvPr/>
        </p:nvSpPr>
        <p:spPr>
          <a:xfrm>
            <a:off x="221410" y="1723160"/>
            <a:ext cx="4642137" cy="1430246"/>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Project manager for an ODF campaign of an NGO, that focusses on </a:t>
            </a:r>
            <a:r>
              <a:rPr lang="en-GB" sz="1800" u="sng" dirty="0"/>
              <a:t>awareness raising (25%)</a:t>
            </a:r>
            <a:r>
              <a:rPr lang="en-GB" sz="1800" dirty="0"/>
              <a:t> </a:t>
            </a:r>
            <a:r>
              <a:rPr lang="en-GB" sz="1800" i="1" dirty="0"/>
              <a:t>and</a:t>
            </a:r>
            <a:r>
              <a:rPr lang="en-GB" sz="1800" dirty="0"/>
              <a:t> </a:t>
            </a:r>
            <a:r>
              <a:rPr lang="en-GB" sz="1800" u="sng" dirty="0"/>
              <a:t>development of sanitation facilities (29%)</a:t>
            </a:r>
            <a:r>
              <a:rPr lang="en-GB" sz="1800" dirty="0"/>
              <a:t> </a:t>
            </a:r>
            <a:r>
              <a:rPr lang="en-GB" sz="1800" i="1" dirty="0"/>
              <a:t>in rural areas of Maharashtra.</a:t>
            </a:r>
            <a:r>
              <a:rPr lang="en-GB" sz="1800" dirty="0"/>
              <a:t> </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Workshops and conferences</a:t>
            </a:r>
            <a:r>
              <a:rPr lang="en-GB" sz="1200" i="1" dirty="0"/>
              <a:t>, mostly in Pune</a:t>
            </a:r>
            <a:endParaRPr lang="en-GB" sz="1200" dirty="0"/>
          </a:p>
          <a:p>
            <a:pPr marL="250825" indent="-250825">
              <a:spcBef>
                <a:spcPts val="400"/>
              </a:spcBef>
              <a:buFont typeface="Arial" charset="0"/>
              <a:buChar char="•"/>
            </a:pPr>
            <a:r>
              <a:rPr lang="en-GB" sz="1200" dirty="0"/>
              <a:t>#2: </a:t>
            </a:r>
            <a:r>
              <a:rPr lang="en-GB" sz="1200" i="1" dirty="0"/>
              <a:t>Her projects </a:t>
            </a:r>
            <a:r>
              <a:rPr lang="en-GB" sz="1200" dirty="0"/>
              <a:t>(On the job)</a:t>
            </a:r>
          </a:p>
          <a:p>
            <a:pPr marL="250825" indent="-250825">
              <a:spcBef>
                <a:spcPts val="400"/>
              </a:spcBef>
              <a:buFont typeface="Arial" charset="0"/>
              <a:buChar char="•"/>
            </a:pPr>
            <a:r>
              <a:rPr lang="en-GB" sz="1200" dirty="0"/>
              <a:t>#3: Person-to-person with colleagues from the NGO community in Maharashtra</a:t>
            </a:r>
            <a:endParaRPr lang="en-GB" sz="1200" i="1" dirty="0"/>
          </a:p>
          <a:p>
            <a:pPr marL="250825" indent="-250825">
              <a:spcBef>
                <a:spcPts val="400"/>
              </a:spcBef>
              <a:buFont typeface="Arial" charset="0"/>
              <a:buChar char="•"/>
            </a:pPr>
            <a:r>
              <a:rPr lang="en-GB" sz="1200" dirty="0"/>
              <a:t>#4: Reading (e.g. text books, papers, websites)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r>
              <a:rPr lang="en-GB" sz="1200" i="1" dirty="0"/>
              <a:t>from own NGO, district government and other NGOs </a:t>
            </a:r>
          </a:p>
          <a:p>
            <a:pPr marL="250825" indent="-250825">
              <a:spcBef>
                <a:spcPts val="400"/>
              </a:spcBef>
              <a:buFont typeface="Arial" charset="0"/>
              <a:buChar char="•"/>
            </a:pPr>
            <a:r>
              <a:rPr lang="en-GB" sz="1200" dirty="0"/>
              <a:t>#3: Case studies; </a:t>
            </a:r>
            <a:r>
              <a:rPr lang="en-GB" sz="1200" i="1" dirty="0"/>
              <a:t>particular interest in soft interventions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Newsletters, </a:t>
            </a:r>
            <a:r>
              <a:rPr lang="en-GB" sz="1200" i="1" dirty="0"/>
              <a:t>possibly including </a:t>
            </a:r>
            <a:r>
              <a:rPr lang="en-GB" sz="1200" i="1" dirty="0" err="1"/>
              <a:t>SuSanA’s</a:t>
            </a:r>
            <a:r>
              <a:rPr lang="en-GB" sz="1200" dirty="0"/>
              <a:t> </a:t>
            </a:r>
          </a:p>
          <a:p>
            <a:pPr marL="250825" indent="-250825">
              <a:spcBef>
                <a:spcPts val="400"/>
              </a:spcBef>
              <a:buFont typeface="Arial" charset="0"/>
              <a:buChar char="•"/>
            </a:pPr>
            <a:r>
              <a:rPr lang="en-GB" sz="1200" dirty="0"/>
              <a:t>#2: Colleagues and friends</a:t>
            </a:r>
          </a:p>
          <a:p>
            <a:pPr marL="250825" indent="-250825">
              <a:spcBef>
                <a:spcPts val="400"/>
              </a:spcBef>
              <a:buFont typeface="Arial" charset="0"/>
              <a:buChar char="•"/>
            </a:pPr>
            <a:r>
              <a:rPr lang="en-GB" sz="1200" dirty="0"/>
              <a:t>#3: Attend sector meetings</a:t>
            </a:r>
          </a:p>
          <a:p>
            <a:pPr marL="250825" indent="-250825">
              <a:spcBef>
                <a:spcPts val="400"/>
              </a:spcBef>
              <a:buFont typeface="Arial" charset="0"/>
              <a:buChar char="•"/>
            </a:pPr>
            <a:r>
              <a:rPr lang="en-GB" sz="1200" dirty="0"/>
              <a:t>#4: Websites he follows</a:t>
            </a:r>
          </a:p>
          <a:p>
            <a:pPr marL="0" indent="0">
              <a:spcBef>
                <a:spcPts val="400"/>
              </a:spcBef>
              <a:buNone/>
            </a:pPr>
            <a:r>
              <a:rPr lang="en-GB" sz="1200" dirty="0"/>
              <a:t>Facebook is most important social media channel (75%) </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(48%)</a:t>
            </a:r>
          </a:p>
          <a:p>
            <a:pPr>
              <a:spcBef>
                <a:spcPts val="400"/>
              </a:spcBef>
            </a:pPr>
            <a:r>
              <a:rPr lang="is-IS" sz="1200" dirty="0"/>
              <a:t>Post in a forum (31%) or blog (18%), </a:t>
            </a:r>
            <a:r>
              <a:rPr lang="is-IS" sz="1200" i="1" dirty="0"/>
              <a:t>has contributed to a few entries in the Hindi Water Portal</a:t>
            </a:r>
          </a:p>
          <a:p>
            <a:pPr>
              <a:spcBef>
                <a:spcPts val="400"/>
              </a:spcBef>
            </a:pPr>
            <a:r>
              <a:rPr lang="is-IS" sz="1200" dirty="0"/>
              <a:t>Upload to an online library or website (26%), </a:t>
            </a:r>
            <a:r>
              <a:rPr lang="is-IS" sz="1200" i="1" dirty="0"/>
              <a:t>contributed to a few publications about projects that were uploaded to a number of libraries. </a:t>
            </a:r>
          </a:p>
          <a:p>
            <a:pPr marL="0" indent="0">
              <a:spcBef>
                <a:spcPts val="400"/>
              </a:spcBef>
              <a:buFont typeface="Arial" panose="020B0604020202020204" pitchFamily="34" charset="0"/>
              <a:buNone/>
            </a:pPr>
            <a:r>
              <a:rPr lang="en-GB" sz="1200" dirty="0"/>
              <a:t>What:</a:t>
            </a:r>
          </a:p>
          <a:p>
            <a:pPr>
              <a:spcBef>
                <a:spcPts val="400"/>
              </a:spcBef>
            </a:pPr>
            <a:r>
              <a:rPr lang="en-GB" sz="1200" dirty="0"/>
              <a:t>Project information (74%) or case studies (68%)</a:t>
            </a:r>
          </a:p>
          <a:p>
            <a:pPr>
              <a:spcBef>
                <a:spcPts val="400"/>
              </a:spcBef>
            </a:pPr>
            <a:r>
              <a:rPr lang="en-GB" sz="1200" dirty="0"/>
              <a:t>Personal knowledge and experiences (78%) </a:t>
            </a:r>
          </a:p>
          <a:p>
            <a:pPr>
              <a:spcBef>
                <a:spcPts val="400"/>
              </a:spcBef>
            </a:pPr>
            <a:r>
              <a:rPr lang="en-GB" sz="1200" dirty="0"/>
              <a:t>Links to interesting articles (55%) or materials (53%)</a:t>
            </a:r>
          </a:p>
          <a:p>
            <a:pPr>
              <a:spcBef>
                <a:spcPts val="400"/>
              </a:spcBef>
            </a:pPr>
            <a:endParaRPr lang="en-GB" sz="1200" dirty="0"/>
          </a:p>
        </p:txBody>
      </p:sp>
      <p:sp>
        <p:nvSpPr>
          <p:cNvPr id="11" name="Inhaltsplatzhalter 2"/>
          <p:cNvSpPr txBox="1">
            <a:spLocks/>
          </p:cNvSpPr>
          <p:nvPr/>
        </p:nvSpPr>
        <p:spPr>
          <a:xfrm>
            <a:off x="221410" y="4691443"/>
            <a:ext cx="4642137" cy="1934440"/>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Visited the </a:t>
            </a:r>
            <a:r>
              <a:rPr lang="en-GB" sz="1200" dirty="0" err="1"/>
              <a:t>SuSanA</a:t>
            </a:r>
            <a:r>
              <a:rPr lang="en-GB" sz="1200" dirty="0"/>
              <a:t> website (75%), more particularly the section dedicated to the India chapter</a:t>
            </a:r>
            <a:endParaRPr lang="en-GB" sz="1200" i="1" dirty="0"/>
          </a:p>
          <a:p>
            <a:pPr>
              <a:spcBef>
                <a:spcPts val="400"/>
              </a:spcBef>
            </a:pPr>
            <a:r>
              <a:rPr lang="en-GB" sz="1200" dirty="0"/>
              <a:t>Read the discussion forum </a:t>
            </a:r>
            <a:r>
              <a:rPr lang="en-GB" sz="1200" i="1" dirty="0"/>
              <a:t>(54%); when is looking for specific information and she tends to read what people she knows write</a:t>
            </a:r>
          </a:p>
          <a:p>
            <a:pPr>
              <a:spcBef>
                <a:spcPts val="400"/>
              </a:spcBef>
            </a:pPr>
            <a:r>
              <a:rPr lang="en-GB" sz="1200" dirty="0"/>
              <a:t>Participated in a Thematic Discussion Series (20%) on </a:t>
            </a:r>
            <a:r>
              <a:rPr lang="en-GB" sz="1200" i="1" dirty="0"/>
              <a:t>the </a:t>
            </a:r>
            <a:r>
              <a:rPr lang="en-GB" sz="1200" i="1" dirty="0" err="1"/>
              <a:t>Swachh</a:t>
            </a:r>
            <a:r>
              <a:rPr lang="en-GB" sz="1200" i="1" dirty="0"/>
              <a:t> Bharat Mission (</a:t>
            </a:r>
            <a:r>
              <a:rPr lang="en-GB" sz="1200" i="1" dirty="0" err="1"/>
              <a:t>Gramin</a:t>
            </a:r>
            <a:r>
              <a:rPr lang="en-GB" sz="1200" i="1" dirty="0"/>
              <a:t> - rural). </a:t>
            </a:r>
          </a:p>
        </p:txBody>
      </p:sp>
    </p:spTree>
    <p:extLst>
      <p:ext uri="{BB962C8B-B14F-4D97-AF65-F5344CB8AC3E}">
        <p14:creationId xmlns:p14="http://schemas.microsoft.com/office/powerpoint/2010/main" val="41197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143249"/>
            <a:ext cx="4638262" cy="1377951"/>
          </a:xfrm>
          <a:solidFill>
            <a:schemeClr val="bg1">
              <a:alpha val="60000"/>
            </a:schemeClr>
          </a:solidFill>
          <a:ln w="28575">
            <a:solidFill>
              <a:srgbClr val="7030A0"/>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The </a:t>
            </a:r>
            <a:r>
              <a:rPr lang="en-GB" sz="1200" dirty="0" err="1"/>
              <a:t>SuSanA</a:t>
            </a:r>
            <a:r>
              <a:rPr lang="en-GB" sz="1200" dirty="0"/>
              <a:t> India section</a:t>
            </a:r>
          </a:p>
          <a:p>
            <a:pPr>
              <a:spcBef>
                <a:spcPts val="400"/>
              </a:spcBef>
              <a:buFont typeface="Arial" charset="0"/>
              <a:buChar char="•"/>
            </a:pPr>
            <a:r>
              <a:rPr lang="en-GB" sz="1200" dirty="0"/>
              <a:t>That there are many members from Indian organisations she works with</a:t>
            </a:r>
          </a:p>
          <a:p>
            <a:pPr>
              <a:spcBef>
                <a:spcPts val="400"/>
              </a:spcBef>
              <a:buFont typeface="Arial" charset="0"/>
              <a:buChar char="•"/>
            </a:pPr>
            <a:r>
              <a:rPr lang="en-GB" sz="1200" dirty="0"/>
              <a:t>The Thematic Discussion Series of the India chapter</a:t>
            </a:r>
          </a:p>
          <a:p>
            <a:pPr>
              <a:spcBef>
                <a:spcPts val="400"/>
              </a:spcBef>
              <a:buFont typeface="Arial" charset="0"/>
              <a:buChar char="•"/>
            </a:pPr>
            <a:r>
              <a:rPr lang="en-GB" sz="1200" dirty="0"/>
              <a:t>Has found interesting publications in the library</a:t>
            </a:r>
          </a:p>
        </p:txBody>
      </p:sp>
      <p:sp>
        <p:nvSpPr>
          <p:cNvPr id="5" name="Inhaltsplatzhalter 2"/>
          <p:cNvSpPr txBox="1">
            <a:spLocks/>
          </p:cNvSpPr>
          <p:nvPr/>
        </p:nvSpPr>
        <p:spPr>
          <a:xfrm>
            <a:off x="4953000" y="2818093"/>
            <a:ext cx="4762800" cy="1703108"/>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Abstract discussions/concepts cannot be applied on the ground</a:t>
            </a:r>
          </a:p>
          <a:p>
            <a:pPr>
              <a:spcBef>
                <a:spcPts val="400"/>
              </a:spcBef>
              <a:buFont typeface="Arial" charset="0"/>
              <a:buChar char="•"/>
            </a:pPr>
            <a:r>
              <a:rPr lang="en-GB" sz="1200" dirty="0"/>
              <a:t>In India old-school face-to-face engagement is needed to make a difference. </a:t>
            </a:r>
            <a:r>
              <a:rPr lang="en-GB" sz="1200" dirty="0" err="1"/>
              <a:t>SuSanA</a:t>
            </a:r>
            <a:r>
              <a:rPr lang="en-GB" sz="1200" dirty="0"/>
              <a:t> does not reach those on the ground.</a:t>
            </a:r>
          </a:p>
          <a:p>
            <a:pPr>
              <a:spcBef>
                <a:spcPts val="400"/>
              </a:spcBef>
              <a:buFont typeface="Arial" charset="0"/>
              <a:buChar char="•"/>
            </a:pPr>
            <a:r>
              <a:rPr lang="en-GB" sz="1200" dirty="0"/>
              <a:t>The forum is not very accessible: discussions are long and not organized in a ways that she finds what she is looking for.</a:t>
            </a:r>
          </a:p>
          <a:p>
            <a:pPr>
              <a:spcBef>
                <a:spcPts val="400"/>
              </a:spcBef>
              <a:buFont typeface="Arial" charset="0"/>
              <a:buChar char="•"/>
            </a:pPr>
            <a:r>
              <a:rPr lang="en-GB" sz="1200" dirty="0"/>
              <a:t>Not clear how she could benefit from engaging with </a:t>
            </a:r>
            <a:r>
              <a:rPr lang="en-GB" sz="1200" dirty="0" err="1"/>
              <a:t>SuSanA</a:t>
            </a:r>
            <a:r>
              <a:rPr lang="en-GB" sz="1200" dirty="0"/>
              <a:t> and the India chapter</a:t>
            </a:r>
          </a:p>
        </p:txBody>
      </p:sp>
      <p:sp>
        <p:nvSpPr>
          <p:cNvPr id="7" name="Inhaltsplatzhalter 2"/>
          <p:cNvSpPr txBox="1">
            <a:spLocks/>
          </p:cNvSpPr>
          <p:nvPr/>
        </p:nvSpPr>
        <p:spPr>
          <a:xfrm>
            <a:off x="225285" y="4614035"/>
            <a:ext cx="9508438" cy="98447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err="1"/>
              <a:t>Priya</a:t>
            </a:r>
            <a:r>
              <a:rPr lang="en-GB" sz="1400" dirty="0"/>
              <a:t> tells </a:t>
            </a:r>
            <a:r>
              <a:rPr lang="en-GB" sz="1400" dirty="0" err="1"/>
              <a:t>SuSanA</a:t>
            </a:r>
            <a:r>
              <a:rPr lang="en-GB" sz="1400" dirty="0"/>
              <a:t> what knowledge / information she needs </a:t>
            </a:r>
          </a:p>
          <a:p>
            <a:pPr>
              <a:spcBef>
                <a:spcPts val="400"/>
              </a:spcBef>
              <a:buFont typeface="Wingdings" charset="2"/>
              <a:buChar char="v"/>
            </a:pPr>
            <a:r>
              <a:rPr lang="is-IS" sz="1400" dirty="0"/>
              <a:t>Priya provides feedback on the usability of tools/concepts/technologies that are shared on the SuSanA platform</a:t>
            </a:r>
          </a:p>
          <a:p>
            <a:pPr>
              <a:spcBef>
                <a:spcPts val="400"/>
              </a:spcBef>
              <a:buFont typeface="Wingdings" charset="2"/>
              <a:buChar char="v"/>
            </a:pPr>
            <a:r>
              <a:rPr lang="is-IS" sz="1400" dirty="0"/>
              <a:t>Priya shares her experiences on promoting sustainable sanitation through her projects</a:t>
            </a:r>
            <a:endParaRPr lang="en-GB" sz="1400" dirty="0"/>
          </a:p>
        </p:txBody>
      </p:sp>
      <p:sp>
        <p:nvSpPr>
          <p:cNvPr id="8" name="Inhaltsplatzhalter 2"/>
          <p:cNvSpPr txBox="1">
            <a:spLocks/>
          </p:cNvSpPr>
          <p:nvPr/>
        </p:nvSpPr>
        <p:spPr>
          <a:xfrm>
            <a:off x="225285" y="5691340"/>
            <a:ext cx="9508438" cy="992713"/>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is-IS" sz="1400" dirty="0"/>
              <a:t>Connect and make you work known across the sanitation community</a:t>
            </a:r>
          </a:p>
          <a:p>
            <a:pPr marL="0" indent="0" algn="ctr">
              <a:spcBef>
                <a:spcPts val="400"/>
              </a:spcBef>
              <a:buNone/>
            </a:pPr>
            <a:r>
              <a:rPr lang="is-IS" sz="1400" dirty="0"/>
              <a:t>Access global knowledge for more successful local sanitation projects</a:t>
            </a:r>
          </a:p>
          <a:p>
            <a:pPr marL="0" indent="0" algn="ctr">
              <a:spcBef>
                <a:spcPts val="400"/>
              </a:spcBef>
              <a:buNone/>
            </a:pPr>
            <a:r>
              <a:rPr lang="is-IS" sz="1400" dirty="0"/>
              <a:t>Share with others </a:t>
            </a:r>
            <a:r>
              <a:rPr lang="de-DE" sz="1400" dirty="0" err="1"/>
              <a:t>what</a:t>
            </a:r>
            <a:r>
              <a:rPr lang="de-DE" sz="1400" dirty="0"/>
              <a:t> </a:t>
            </a:r>
            <a:r>
              <a:rPr lang="de-DE" sz="1400" dirty="0" err="1"/>
              <a:t>works</a:t>
            </a:r>
            <a:r>
              <a:rPr lang="de-DE" sz="1400" dirty="0"/>
              <a:t> </a:t>
            </a:r>
            <a:r>
              <a:rPr lang="de-DE" sz="1400" dirty="0" err="1"/>
              <a:t>and</a:t>
            </a:r>
            <a:r>
              <a:rPr lang="de-DE" sz="1400" dirty="0"/>
              <a:t> </a:t>
            </a:r>
            <a:r>
              <a:rPr lang="de-DE" sz="1400" dirty="0" err="1"/>
              <a:t>what</a:t>
            </a:r>
            <a:r>
              <a:rPr lang="de-DE" sz="1400" dirty="0"/>
              <a:t> </a:t>
            </a:r>
            <a:r>
              <a:rPr lang="de-DE" sz="1400" dirty="0" err="1"/>
              <a:t>doesn't</a:t>
            </a:r>
            <a:r>
              <a:rPr lang="de-DE" sz="1400" dirty="0"/>
              <a:t> in </a:t>
            </a:r>
            <a:r>
              <a:rPr lang="de-DE" sz="1400" dirty="0" err="1"/>
              <a:t>your</a:t>
            </a:r>
            <a:r>
              <a:rPr lang="de-DE" sz="1400" dirty="0"/>
              <a:t> </a:t>
            </a:r>
            <a:r>
              <a:rPr lang="de-DE" sz="1400" dirty="0" err="1"/>
              <a:t>context</a:t>
            </a:r>
            <a:endParaRPr lang="de-DE" sz="1400" dirty="0"/>
          </a:p>
        </p:txBody>
      </p:sp>
      <p:sp>
        <p:nvSpPr>
          <p:cNvPr id="11" name="Titel 1"/>
          <p:cNvSpPr>
            <a:spLocks noGrp="1"/>
          </p:cNvSpPr>
          <p:nvPr>
            <p:ph type="title"/>
          </p:nvPr>
        </p:nvSpPr>
        <p:spPr>
          <a:xfrm>
            <a:off x="225285" y="96875"/>
            <a:ext cx="9508438" cy="484012"/>
          </a:xfrm>
          <a:solidFill>
            <a:schemeClr val="bg1">
              <a:alpha val="60000"/>
            </a:schemeClr>
          </a:solidFill>
          <a:ln w="28575">
            <a:solidFill>
              <a:srgbClr val="7030A0"/>
            </a:solidFill>
          </a:ln>
        </p:spPr>
        <p:txBody>
          <a:bodyPr>
            <a:normAutofit/>
          </a:bodyPr>
          <a:lstStyle/>
          <a:p>
            <a:r>
              <a:rPr lang="en-GB" sz="1800" dirty="0" err="1"/>
              <a:t>SuSanA</a:t>
            </a:r>
            <a:r>
              <a:rPr lang="en-GB" sz="1800" dirty="0"/>
              <a:t> Persona 5 (cont.) - National NGO: </a:t>
            </a:r>
            <a:r>
              <a:rPr lang="en-GB" sz="1800" dirty="0" err="1"/>
              <a:t>Priya</a:t>
            </a:r>
            <a:r>
              <a:rPr lang="en-GB" sz="1800" dirty="0"/>
              <a:t> (45) from Pune, India</a:t>
            </a:r>
          </a:p>
        </p:txBody>
      </p:sp>
      <p:sp>
        <p:nvSpPr>
          <p:cNvPr id="13" name="Inhaltsplatzhalter 2"/>
          <p:cNvSpPr txBox="1">
            <a:spLocks/>
          </p:cNvSpPr>
          <p:nvPr/>
        </p:nvSpPr>
        <p:spPr>
          <a:xfrm>
            <a:off x="221410" y="658794"/>
            <a:ext cx="4638262" cy="2426622"/>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Information on project financing and project tenders and to a lesser degree on technical specifications.</a:t>
            </a:r>
          </a:p>
          <a:p>
            <a:pPr>
              <a:spcBef>
                <a:spcPts val="400"/>
              </a:spcBef>
            </a:pPr>
            <a:endParaRPr lang="en-GB" sz="1200" i="1" dirty="0"/>
          </a:p>
          <a:p>
            <a:pPr marL="0" indent="0">
              <a:spcBef>
                <a:spcPts val="400"/>
              </a:spcBef>
              <a:buNone/>
            </a:pPr>
            <a:r>
              <a:rPr lang="en-GB" sz="1200" dirty="0"/>
              <a:t>Website that provides: </a:t>
            </a:r>
          </a:p>
          <a:p>
            <a:pPr>
              <a:spcBef>
                <a:spcPts val="400"/>
              </a:spcBef>
            </a:pPr>
            <a:r>
              <a:rPr lang="en-GB" sz="1200" dirty="0"/>
              <a:t>#1: Information that is relevant to her</a:t>
            </a:r>
          </a:p>
          <a:p>
            <a:pPr>
              <a:spcBef>
                <a:spcPts val="400"/>
              </a:spcBef>
            </a:pPr>
            <a:r>
              <a:rPr lang="en-GB" sz="1200" dirty="0"/>
              <a:t>#2: Project information and case studies</a:t>
            </a:r>
          </a:p>
          <a:p>
            <a:pPr>
              <a:spcBef>
                <a:spcPts val="400"/>
              </a:spcBef>
            </a:pPr>
            <a:r>
              <a:rPr lang="en-GB" sz="1200" dirty="0"/>
              <a:t>#3: Information that has been reviewed, is accurate</a:t>
            </a:r>
          </a:p>
          <a:p>
            <a:pPr>
              <a:spcBef>
                <a:spcPts val="400"/>
              </a:spcBef>
            </a:pPr>
            <a:r>
              <a:rPr lang="en-GB" sz="1200" i="1" dirty="0"/>
              <a:t>#4: </a:t>
            </a:r>
            <a:r>
              <a:rPr lang="en-GB" sz="1200" dirty="0"/>
              <a:t>Information that is easy to understand</a:t>
            </a:r>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Financing (60%)</a:t>
            </a:r>
          </a:p>
          <a:p>
            <a:pPr>
              <a:spcBef>
                <a:spcPts val="400"/>
              </a:spcBef>
            </a:pPr>
            <a:r>
              <a:rPr lang="en-GB" sz="1200" dirty="0"/>
              <a:t>Technical (47%) and links to other sectors (45%) </a:t>
            </a:r>
          </a:p>
          <a:p>
            <a:pPr>
              <a:spcBef>
                <a:spcPts val="400"/>
              </a:spcBef>
            </a:pPr>
            <a:r>
              <a:rPr lang="en-GB" sz="1200" dirty="0"/>
              <a:t>Behaviour change (41%) and community mobilization (41%)</a:t>
            </a:r>
          </a:p>
          <a:p>
            <a:pPr marL="0" indent="0">
              <a:spcBef>
                <a:spcPts val="400"/>
              </a:spcBef>
              <a:buNone/>
            </a:pPr>
            <a:r>
              <a:rPr lang="en-GB" sz="1200" dirty="0"/>
              <a:t>What prevents him from finding sanitation information:</a:t>
            </a:r>
          </a:p>
          <a:p>
            <a:pPr>
              <a:spcBef>
                <a:spcPts val="400"/>
              </a:spcBef>
            </a:pPr>
            <a:r>
              <a:rPr lang="en-GB" sz="1200" dirty="0"/>
              <a:t>#1: Cost of accessing materials</a:t>
            </a:r>
          </a:p>
          <a:p>
            <a:pPr>
              <a:spcBef>
                <a:spcPts val="400"/>
              </a:spcBef>
            </a:pPr>
            <a:r>
              <a:rPr lang="en-GB" sz="1200" dirty="0"/>
              <a:t>#2: Too much information to sort through</a:t>
            </a:r>
          </a:p>
          <a:p>
            <a:pPr>
              <a:spcBef>
                <a:spcPts val="400"/>
              </a:spcBef>
            </a:pPr>
            <a:r>
              <a:rPr lang="en-GB" sz="1200" dirty="0"/>
              <a:t>#3: Poor internet connection</a:t>
            </a:r>
          </a:p>
        </p:txBody>
      </p:sp>
    </p:spTree>
    <p:extLst>
      <p:ext uri="{BB962C8B-B14F-4D97-AF65-F5344CB8AC3E}">
        <p14:creationId xmlns:p14="http://schemas.microsoft.com/office/powerpoint/2010/main" val="59836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accent1">
                <a:lumMod val="50000"/>
              </a:schemeClr>
            </a:solidFill>
          </a:ln>
        </p:spPr>
        <p:txBody>
          <a:bodyPr>
            <a:normAutofit/>
          </a:bodyPr>
          <a:lstStyle/>
          <a:p>
            <a:r>
              <a:rPr lang="en-GB" sz="1800" dirty="0" err="1"/>
              <a:t>SuSanA</a:t>
            </a:r>
            <a:r>
              <a:rPr lang="en-GB" sz="1800" dirty="0"/>
              <a:t> Persona 6 </a:t>
            </a:r>
            <a:br>
              <a:rPr lang="en-GB" sz="2800" dirty="0"/>
            </a:br>
            <a:r>
              <a:rPr lang="en-GB" sz="2800" dirty="0"/>
              <a:t>gov. official: Joseph (45) from Nairobi, Kenya</a:t>
            </a:r>
          </a:p>
        </p:txBody>
      </p:sp>
      <p:sp>
        <p:nvSpPr>
          <p:cNvPr id="3" name="Inhaltsplatzhalter 2"/>
          <p:cNvSpPr>
            <a:spLocks noGrp="1"/>
          </p:cNvSpPr>
          <p:nvPr>
            <p:ph idx="1"/>
          </p:nvPr>
        </p:nvSpPr>
        <p:spPr>
          <a:xfrm>
            <a:off x="225285" y="3396011"/>
            <a:ext cx="4638262" cy="1413801"/>
          </a:xfrm>
          <a:solidFill>
            <a:schemeClr val="bg1">
              <a:alpha val="60000"/>
            </a:schemeClr>
          </a:solidFill>
          <a:ln w="28575">
            <a:solidFill>
              <a:schemeClr val="accent1">
                <a:lumMod val="50000"/>
              </a:schemeClr>
            </a:solidFill>
          </a:ln>
        </p:spPr>
        <p:txBody>
          <a:bodyPr>
            <a:noAutofit/>
          </a:bodyPr>
          <a:lstStyle/>
          <a:p>
            <a:pPr marL="0" indent="0">
              <a:spcBef>
                <a:spcPts val="400"/>
              </a:spcBef>
              <a:buNone/>
            </a:pPr>
            <a:r>
              <a:rPr lang="en-GB" sz="1600" dirty="0"/>
              <a:t>WASH INTERESTS</a:t>
            </a:r>
          </a:p>
          <a:p>
            <a:pPr>
              <a:spcBef>
                <a:spcPts val="400"/>
              </a:spcBef>
            </a:pPr>
            <a:r>
              <a:rPr lang="en-GB" sz="1400" dirty="0"/>
              <a:t>Training, community health promotion (29%)</a:t>
            </a:r>
          </a:p>
          <a:p>
            <a:pPr>
              <a:spcBef>
                <a:spcPts val="400"/>
              </a:spcBef>
            </a:pPr>
            <a:r>
              <a:rPr lang="is-IS" sz="1400" dirty="0"/>
              <a:t>Design and construction</a:t>
            </a:r>
            <a:r>
              <a:rPr lang="is-IS" sz="1400" dirty="0">
                <a:solidFill>
                  <a:schemeClr val="tx1">
                    <a:lumMod val="50000"/>
                    <a:lumOff val="50000"/>
                  </a:schemeClr>
                </a:solidFill>
              </a:rPr>
              <a:t> </a:t>
            </a:r>
            <a:r>
              <a:rPr lang="is-IS" sz="1400" dirty="0"/>
              <a:t>(27%)</a:t>
            </a:r>
          </a:p>
          <a:p>
            <a:pPr>
              <a:spcBef>
                <a:spcPts val="400"/>
              </a:spcBef>
            </a:pPr>
            <a:r>
              <a:rPr lang="de-DE" sz="1400" dirty="0"/>
              <a:t>Research, </a:t>
            </a:r>
            <a:r>
              <a:rPr lang="de-DE" sz="1400" dirty="0" err="1"/>
              <a:t>knowledge</a:t>
            </a:r>
            <a:r>
              <a:rPr lang="de-DE" sz="1400" dirty="0"/>
              <a:t> </a:t>
            </a:r>
            <a:r>
              <a:rPr lang="de-DE" sz="1400" dirty="0" err="1"/>
              <a:t>management</a:t>
            </a:r>
            <a:r>
              <a:rPr lang="de-DE" sz="1400" dirty="0"/>
              <a:t> </a:t>
            </a:r>
            <a:r>
              <a:rPr lang="de-DE" sz="1400" dirty="0" err="1"/>
              <a:t>and</a:t>
            </a:r>
            <a:r>
              <a:rPr lang="de-DE" sz="1400" dirty="0"/>
              <a:t> </a:t>
            </a:r>
            <a:r>
              <a:rPr lang="en-GB" sz="1400" dirty="0"/>
              <a:t>management (e.g. organizational strategy, administration) ( both around 11%)</a:t>
            </a:r>
          </a:p>
        </p:txBody>
      </p:sp>
      <p:sp>
        <p:nvSpPr>
          <p:cNvPr id="7" name="Inhaltsplatzhalter 2"/>
          <p:cNvSpPr txBox="1">
            <a:spLocks/>
          </p:cNvSpPr>
          <p:nvPr/>
        </p:nvSpPr>
        <p:spPr>
          <a:xfrm>
            <a:off x="221410" y="1723160"/>
            <a:ext cx="4642137" cy="1606098"/>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Senior officer in the department for rural health services at the Ministry of Health </a:t>
            </a:r>
            <a:r>
              <a:rPr lang="en-GB" sz="1800" dirty="0"/>
              <a:t>(</a:t>
            </a:r>
            <a:r>
              <a:rPr lang="en-GB" sz="1800" u="sng" dirty="0"/>
              <a:t>43% national public sector; 11% engaged in policy</a:t>
            </a:r>
            <a:r>
              <a:rPr lang="en-GB" sz="1800" dirty="0"/>
              <a:t>). </a:t>
            </a:r>
            <a:r>
              <a:rPr lang="en-GB" sz="1800" i="1" dirty="0"/>
              <a:t>Coordinates projects in </a:t>
            </a:r>
            <a:r>
              <a:rPr lang="en-GB" sz="1800" i="1" dirty="0" err="1"/>
              <a:t>Naivasha</a:t>
            </a:r>
            <a:r>
              <a:rPr lang="en-GB" sz="1800" i="1" dirty="0"/>
              <a:t> county and develops the new county health policies.</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Workshops and conferences</a:t>
            </a:r>
            <a:r>
              <a:rPr lang="en-GB" sz="1200" i="1" dirty="0"/>
              <a:t>, at the ministry and workshops with development organizations (preferably outside of Nairobi)</a:t>
            </a:r>
          </a:p>
          <a:p>
            <a:pPr marL="250825" indent="-250825">
              <a:spcBef>
                <a:spcPts val="400"/>
              </a:spcBef>
              <a:buFont typeface="Arial" charset="0"/>
              <a:buChar char="•"/>
            </a:pPr>
            <a:r>
              <a:rPr lang="en-GB" sz="1200" dirty="0"/>
              <a:t>#2: On the job</a:t>
            </a:r>
          </a:p>
          <a:p>
            <a:pPr marL="250825" indent="-250825">
              <a:spcBef>
                <a:spcPts val="400"/>
              </a:spcBef>
              <a:buFont typeface="Arial" charset="0"/>
              <a:buChar char="•"/>
            </a:pPr>
            <a:r>
              <a:rPr lang="en-GB" sz="1200" dirty="0"/>
              <a:t>#3: Reading (e.g. text books, papers, websites)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p>
          <a:p>
            <a:pPr marL="250825" indent="-250825">
              <a:spcBef>
                <a:spcPts val="400"/>
              </a:spcBef>
              <a:buFont typeface="Arial" charset="0"/>
              <a:buChar char="•"/>
            </a:pPr>
            <a:r>
              <a:rPr lang="en-GB" sz="1200" dirty="0"/>
              <a:t>#3: Case studies </a:t>
            </a:r>
            <a:r>
              <a:rPr lang="en-GB" sz="1200" i="1" dirty="0"/>
              <a:t>(submitted for the joint sector review) </a:t>
            </a:r>
            <a:endParaRPr lang="en-GB" sz="1200" dirty="0"/>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Newsletters</a:t>
            </a:r>
          </a:p>
          <a:p>
            <a:pPr marL="250825" indent="-250825">
              <a:spcBef>
                <a:spcPts val="400"/>
              </a:spcBef>
              <a:buFont typeface="Arial" charset="0"/>
              <a:buChar char="•"/>
            </a:pPr>
            <a:r>
              <a:rPr lang="en-GB" sz="1200" dirty="0"/>
              <a:t>#2: Colleagues and friends</a:t>
            </a:r>
          </a:p>
          <a:p>
            <a:pPr marL="250825" indent="-250825">
              <a:spcBef>
                <a:spcPts val="400"/>
              </a:spcBef>
              <a:buFont typeface="Arial" charset="0"/>
              <a:buChar char="•"/>
            </a:pPr>
            <a:r>
              <a:rPr lang="en-GB" sz="1200" dirty="0"/>
              <a:t>#3: Websites he follows </a:t>
            </a:r>
          </a:p>
          <a:p>
            <a:pPr marL="250825" indent="-250825">
              <a:spcBef>
                <a:spcPts val="400"/>
              </a:spcBef>
              <a:buFont typeface="Arial" charset="0"/>
              <a:buChar char="•"/>
            </a:pPr>
            <a:r>
              <a:rPr lang="en-GB" sz="1200" dirty="0"/>
              <a:t>#4: Attend sector meetings</a:t>
            </a:r>
          </a:p>
          <a:p>
            <a:pPr marL="0" indent="0">
              <a:spcBef>
                <a:spcPts val="400"/>
              </a:spcBef>
              <a:buNone/>
            </a:pPr>
            <a:r>
              <a:rPr lang="en-GB" sz="1200" dirty="0"/>
              <a:t>Facebook is most important social media channel (59%) </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(38%)</a:t>
            </a:r>
          </a:p>
          <a:p>
            <a:pPr>
              <a:spcBef>
                <a:spcPts val="400"/>
              </a:spcBef>
            </a:pPr>
            <a:r>
              <a:rPr lang="is-IS" sz="1200" dirty="0"/>
              <a:t>Post in a forum (38%) or blog (12%)</a:t>
            </a:r>
          </a:p>
          <a:p>
            <a:pPr>
              <a:spcBef>
                <a:spcPts val="400"/>
              </a:spcBef>
            </a:pPr>
            <a:r>
              <a:rPr lang="is-IS" sz="1200" dirty="0"/>
              <a:t>Upload to an online library or website (30%)</a:t>
            </a:r>
            <a:r>
              <a:rPr lang="is-IS" sz="1200" i="1" dirty="0"/>
              <a:t> </a:t>
            </a:r>
          </a:p>
          <a:p>
            <a:pPr marL="0" indent="0">
              <a:spcBef>
                <a:spcPts val="400"/>
              </a:spcBef>
              <a:buFont typeface="Arial" panose="020B0604020202020204" pitchFamily="34" charset="0"/>
              <a:buNone/>
            </a:pPr>
            <a:r>
              <a:rPr lang="en-GB" sz="1200" dirty="0"/>
              <a:t>What:</a:t>
            </a:r>
          </a:p>
          <a:p>
            <a:pPr>
              <a:spcBef>
                <a:spcPts val="400"/>
              </a:spcBef>
            </a:pPr>
            <a:r>
              <a:rPr lang="en-GB" sz="1200" dirty="0"/>
              <a:t>Personal knowledge and experiences (66%) </a:t>
            </a:r>
          </a:p>
          <a:p>
            <a:pPr>
              <a:spcBef>
                <a:spcPts val="400"/>
              </a:spcBef>
            </a:pPr>
            <a:r>
              <a:rPr lang="en-GB" sz="1200" dirty="0"/>
              <a:t>Project information (62%) or Case studies (61%)</a:t>
            </a:r>
          </a:p>
          <a:p>
            <a:pPr>
              <a:spcBef>
                <a:spcPts val="400"/>
              </a:spcBef>
            </a:pPr>
            <a:r>
              <a:rPr lang="en-GB" sz="1200" dirty="0"/>
              <a:t>Materials (59%)</a:t>
            </a:r>
          </a:p>
          <a:p>
            <a:pPr>
              <a:spcBef>
                <a:spcPts val="400"/>
              </a:spcBef>
            </a:pPr>
            <a:endParaRPr lang="en-GB" sz="1200" dirty="0"/>
          </a:p>
        </p:txBody>
      </p:sp>
      <p:sp>
        <p:nvSpPr>
          <p:cNvPr id="11" name="Inhaltsplatzhalter 2"/>
          <p:cNvSpPr txBox="1">
            <a:spLocks/>
          </p:cNvSpPr>
          <p:nvPr/>
        </p:nvSpPr>
        <p:spPr>
          <a:xfrm>
            <a:off x="221410" y="4876565"/>
            <a:ext cx="4642137" cy="1749317"/>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Visited the </a:t>
            </a:r>
            <a:r>
              <a:rPr lang="en-GB" sz="1200" dirty="0" err="1"/>
              <a:t>SuSanA</a:t>
            </a:r>
            <a:r>
              <a:rPr lang="en-GB" sz="1200" dirty="0"/>
              <a:t> website (68%) </a:t>
            </a:r>
            <a:r>
              <a:rPr lang="en-GB" sz="1200" i="1" dirty="0"/>
              <a:t>a few times and read WG 1’s fact sheet. He liked the key messages and read a few more as inspiration for the new county policy</a:t>
            </a:r>
          </a:p>
          <a:p>
            <a:pPr>
              <a:spcBef>
                <a:spcPts val="400"/>
              </a:spcBef>
            </a:pPr>
            <a:r>
              <a:rPr lang="en-GB" sz="1200" dirty="0"/>
              <a:t>A few of his colleagues read the discussion forum (57%) but he thought the threads were too long</a:t>
            </a:r>
            <a:endParaRPr lang="en-GB" sz="1200" i="1" dirty="0"/>
          </a:p>
        </p:txBody>
      </p:sp>
    </p:spTree>
    <p:extLst>
      <p:ext uri="{BB962C8B-B14F-4D97-AF65-F5344CB8AC3E}">
        <p14:creationId xmlns:p14="http://schemas.microsoft.com/office/powerpoint/2010/main" val="551008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143249"/>
            <a:ext cx="4638262" cy="1539954"/>
          </a:xfrm>
          <a:solidFill>
            <a:schemeClr val="bg1">
              <a:alpha val="60000"/>
            </a:schemeClr>
          </a:solidFill>
          <a:ln w="28575">
            <a:solidFill>
              <a:schemeClr val="accent1">
                <a:lumMod val="50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Some of the guidelines are very helpful</a:t>
            </a:r>
          </a:p>
          <a:p>
            <a:pPr>
              <a:spcBef>
                <a:spcPts val="400"/>
              </a:spcBef>
              <a:buFont typeface="Arial" charset="0"/>
              <a:buChar char="•"/>
            </a:pPr>
            <a:r>
              <a:rPr lang="en-GB" sz="1200" dirty="0"/>
              <a:t>Likes easy to understand key messages, strategies and instruments of the WG fact sheets</a:t>
            </a:r>
          </a:p>
          <a:p>
            <a:pPr>
              <a:spcBef>
                <a:spcPts val="400"/>
              </a:spcBef>
              <a:buFont typeface="Arial" charset="0"/>
              <a:buChar char="•"/>
            </a:pPr>
            <a:r>
              <a:rPr lang="en-GB" sz="1200" dirty="0"/>
              <a:t>That it is fee of charge</a:t>
            </a:r>
          </a:p>
          <a:p>
            <a:pPr>
              <a:spcBef>
                <a:spcPts val="400"/>
              </a:spcBef>
              <a:buFont typeface="Arial" charset="0"/>
              <a:buChar char="•"/>
            </a:pPr>
            <a:r>
              <a:rPr lang="en-GB" sz="1200" dirty="0"/>
              <a:t>Strong focus on Africa</a:t>
            </a:r>
          </a:p>
        </p:txBody>
      </p:sp>
      <p:sp>
        <p:nvSpPr>
          <p:cNvPr id="5" name="Inhaltsplatzhalter 2"/>
          <p:cNvSpPr txBox="1">
            <a:spLocks/>
          </p:cNvSpPr>
          <p:nvPr/>
        </p:nvSpPr>
        <p:spPr>
          <a:xfrm>
            <a:off x="4953000" y="2818092"/>
            <a:ext cx="4762800" cy="1865111"/>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Besides knowledge dissemination should also provide financial support on a limited basis on topics relevant for sustainable  sanitation </a:t>
            </a:r>
          </a:p>
          <a:p>
            <a:pPr>
              <a:spcBef>
                <a:spcPts val="400"/>
              </a:spcBef>
              <a:buFont typeface="Arial" charset="0"/>
              <a:buChar char="•"/>
            </a:pPr>
            <a:r>
              <a:rPr lang="en-GB" sz="1200" dirty="0"/>
              <a:t>Should find a more suitable format to interact with officials from government and public authorities</a:t>
            </a:r>
          </a:p>
          <a:p>
            <a:pPr>
              <a:spcBef>
                <a:spcPts val="400"/>
              </a:spcBef>
              <a:buFont typeface="Arial" charset="0"/>
              <a:buChar char="•"/>
            </a:pPr>
            <a:r>
              <a:rPr lang="en-GB" sz="1200" dirty="0"/>
              <a:t>The focus on mall scale interventions and academic research is not so relevant</a:t>
            </a:r>
          </a:p>
          <a:p>
            <a:pPr>
              <a:spcBef>
                <a:spcPts val="400"/>
              </a:spcBef>
              <a:buFont typeface="Arial" charset="0"/>
              <a:buChar char="•"/>
            </a:pPr>
            <a:r>
              <a:rPr lang="en-GB" sz="1200" dirty="0"/>
              <a:t>Should do more than ‘talk’</a:t>
            </a:r>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Joseph refers to </a:t>
            </a:r>
            <a:r>
              <a:rPr lang="en-GB" sz="1400" dirty="0" err="1"/>
              <a:t>SuSanA</a:t>
            </a:r>
            <a:r>
              <a:rPr lang="en-GB" sz="1400" dirty="0"/>
              <a:t> as the go-to-platform for innovative sanitation solutions</a:t>
            </a:r>
          </a:p>
          <a:p>
            <a:pPr>
              <a:spcBef>
                <a:spcPts val="400"/>
              </a:spcBef>
              <a:buFont typeface="Wingdings" charset="2"/>
              <a:buChar char="v"/>
            </a:pPr>
            <a:r>
              <a:rPr lang="en-GB" sz="1400" dirty="0"/>
              <a:t>Joseph tells </a:t>
            </a:r>
            <a:r>
              <a:rPr lang="en-GB" sz="1400" dirty="0" err="1"/>
              <a:t>SuSanA</a:t>
            </a:r>
            <a:r>
              <a:rPr lang="en-GB" sz="1400" dirty="0"/>
              <a:t> (members) what type of information he needs</a:t>
            </a:r>
          </a:p>
          <a:p>
            <a:pPr>
              <a:spcBef>
                <a:spcPts val="400"/>
              </a:spcBef>
              <a:buFont typeface="Wingdings" charset="2"/>
              <a:buChar char="v"/>
            </a:pPr>
            <a:r>
              <a:rPr lang="en-GB" sz="1400" dirty="0"/>
              <a:t>Joseph provides feedback how the concept of sustainable sanitation could be supported by public actors</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		        Use </a:t>
            </a:r>
            <a:r>
              <a:rPr lang="en-GB" sz="1600" dirty="0" err="1"/>
              <a:t>SuSanA.org</a:t>
            </a:r>
            <a:r>
              <a:rPr lang="en-GB" sz="1600" dirty="0"/>
              <a:t>. Get you sanitation projects to work!</a:t>
            </a:r>
          </a:p>
          <a:p>
            <a:pPr marL="0" indent="0" algn="ctr">
              <a:spcBef>
                <a:spcPts val="400"/>
              </a:spcBef>
              <a:buNone/>
            </a:pPr>
            <a:r>
              <a:rPr lang="is-IS" sz="1600" dirty="0"/>
              <a:t>Engage with the SuSanA community to shape tomorrow’s sanitation policy </a:t>
            </a:r>
          </a:p>
          <a:p>
            <a:pPr marL="0" indent="0" algn="ctr">
              <a:spcBef>
                <a:spcPts val="400"/>
              </a:spcBef>
              <a:buNone/>
            </a:pPr>
            <a:r>
              <a:rPr lang="is-IS" sz="1600" dirty="0"/>
              <a:t>Tap international expertise for better local sanitation policy</a:t>
            </a:r>
            <a:endParaRPr lang="en-GB" sz="1600" dirty="0"/>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accent1">
                <a:lumMod val="50000"/>
              </a:schemeClr>
            </a:solidFill>
          </a:ln>
        </p:spPr>
        <p:txBody>
          <a:bodyPr>
            <a:normAutofit/>
          </a:bodyPr>
          <a:lstStyle/>
          <a:p>
            <a:r>
              <a:rPr lang="en-GB" sz="1800" dirty="0" err="1"/>
              <a:t>SuSanA</a:t>
            </a:r>
            <a:r>
              <a:rPr lang="en-GB" sz="1800" dirty="0"/>
              <a:t> Persona 6 (cont.) - gov. official: Joseph (45) from </a:t>
            </a:r>
            <a:r>
              <a:rPr lang="en-GB" sz="1800" dirty="0" err="1"/>
              <a:t>Naivasha</a:t>
            </a:r>
            <a:r>
              <a:rPr lang="en-GB" sz="1800" dirty="0"/>
              <a:t>, Kenya</a:t>
            </a:r>
          </a:p>
        </p:txBody>
      </p:sp>
      <p:sp>
        <p:nvSpPr>
          <p:cNvPr id="13" name="Inhaltsplatzhalter 2"/>
          <p:cNvSpPr txBox="1">
            <a:spLocks/>
          </p:cNvSpPr>
          <p:nvPr/>
        </p:nvSpPr>
        <p:spPr>
          <a:xfrm>
            <a:off x="221410" y="658794"/>
            <a:ext cx="4638262" cy="2426622"/>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A safe space to ask questions without being subject to public or NGO scrutiny that could jeopardize his career</a:t>
            </a:r>
          </a:p>
          <a:p>
            <a:pPr>
              <a:spcBef>
                <a:spcPts val="400"/>
              </a:spcBef>
            </a:pPr>
            <a:r>
              <a:rPr lang="en-GB" sz="1200" i="1" dirty="0"/>
              <a:t>Specific information related to sanitation policies and governance</a:t>
            </a:r>
          </a:p>
          <a:p>
            <a:pPr>
              <a:spcBef>
                <a:spcPts val="400"/>
              </a:spcBef>
            </a:pPr>
            <a:r>
              <a:rPr lang="en-GB" sz="1200" i="1" dirty="0"/>
              <a:t>Guidance to find the rights standards and specifications to be able to engage better with the projects he coordinates</a:t>
            </a:r>
          </a:p>
          <a:p>
            <a:pPr marL="0" indent="0">
              <a:spcBef>
                <a:spcPts val="400"/>
              </a:spcBef>
              <a:buNone/>
            </a:pPr>
            <a:r>
              <a:rPr lang="en-GB" sz="1200" dirty="0"/>
              <a:t>Website that provides: </a:t>
            </a:r>
          </a:p>
          <a:p>
            <a:pPr>
              <a:spcBef>
                <a:spcPts val="400"/>
              </a:spcBef>
            </a:pPr>
            <a:r>
              <a:rPr lang="en-GB" sz="1200" dirty="0"/>
              <a:t>#1: Information that is relevant</a:t>
            </a:r>
          </a:p>
          <a:p>
            <a:pPr>
              <a:spcBef>
                <a:spcPts val="400"/>
              </a:spcBef>
            </a:pPr>
            <a:r>
              <a:rPr lang="en-GB" sz="1200" dirty="0"/>
              <a:t>#2: Information that is easy to understand</a:t>
            </a:r>
          </a:p>
          <a:p>
            <a:pPr>
              <a:spcBef>
                <a:spcPts val="400"/>
              </a:spcBef>
            </a:pPr>
            <a:r>
              <a:rPr lang="en-GB" sz="1200" dirty="0"/>
              <a:t>#3: Information that has been reviewed, is accurate</a:t>
            </a:r>
            <a:endParaRPr lang="en-GB" sz="1200" i="1" dirty="0"/>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chemeClr val="accent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Financing (53%)</a:t>
            </a:r>
          </a:p>
          <a:p>
            <a:pPr>
              <a:spcBef>
                <a:spcPts val="400"/>
              </a:spcBef>
            </a:pPr>
            <a:r>
              <a:rPr lang="en-GB" sz="1200" dirty="0"/>
              <a:t>Policy and regulation (49%)</a:t>
            </a:r>
          </a:p>
          <a:p>
            <a:pPr>
              <a:spcBef>
                <a:spcPts val="400"/>
              </a:spcBef>
            </a:pPr>
            <a:r>
              <a:rPr lang="en-GB" sz="1200" dirty="0"/>
              <a:t>Technical (44%) and links to other sectors (42%)</a:t>
            </a:r>
          </a:p>
          <a:p>
            <a:pPr marL="0" indent="0">
              <a:spcBef>
                <a:spcPts val="400"/>
              </a:spcBef>
              <a:buNone/>
            </a:pPr>
            <a:r>
              <a:rPr lang="en-GB" sz="1200" dirty="0"/>
              <a:t>What prevents him from finding sanitation information:</a:t>
            </a:r>
          </a:p>
          <a:p>
            <a:pPr>
              <a:spcBef>
                <a:spcPts val="400"/>
              </a:spcBef>
            </a:pPr>
            <a:r>
              <a:rPr lang="en-GB" sz="1200" dirty="0"/>
              <a:t>#1: Cost of accessing materials</a:t>
            </a:r>
          </a:p>
          <a:p>
            <a:pPr>
              <a:spcBef>
                <a:spcPts val="400"/>
              </a:spcBef>
            </a:pPr>
            <a:r>
              <a:rPr lang="en-GB" sz="1200" dirty="0"/>
              <a:t>#2: Poor internet connection</a:t>
            </a:r>
          </a:p>
          <a:p>
            <a:pPr>
              <a:spcBef>
                <a:spcPts val="400"/>
              </a:spcBef>
            </a:pPr>
            <a:r>
              <a:rPr lang="en-GB" sz="1200" dirty="0"/>
              <a:t>#3: Too much information to sort through</a:t>
            </a:r>
          </a:p>
        </p:txBody>
      </p:sp>
    </p:spTree>
    <p:extLst>
      <p:ext uri="{BB962C8B-B14F-4D97-AF65-F5344CB8AC3E}">
        <p14:creationId xmlns:p14="http://schemas.microsoft.com/office/powerpoint/2010/main" val="84452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tx1">
                <a:lumMod val="75000"/>
                <a:lumOff val="25000"/>
              </a:schemeClr>
            </a:solidFill>
          </a:ln>
        </p:spPr>
        <p:txBody>
          <a:bodyPr>
            <a:normAutofit/>
          </a:bodyPr>
          <a:lstStyle/>
          <a:p>
            <a:r>
              <a:rPr lang="en-GB" sz="1800" dirty="0" err="1"/>
              <a:t>SuSanA</a:t>
            </a:r>
            <a:r>
              <a:rPr lang="en-GB" sz="1800" dirty="0"/>
              <a:t> Persona 7 </a:t>
            </a:r>
            <a:br>
              <a:rPr lang="en-GB" sz="2800" dirty="0"/>
            </a:br>
            <a:r>
              <a:rPr lang="en-GB" sz="2800" dirty="0"/>
              <a:t>donor: Rose (45) from Mania, Philippines</a:t>
            </a:r>
          </a:p>
        </p:txBody>
      </p:sp>
      <p:sp>
        <p:nvSpPr>
          <p:cNvPr id="3" name="Inhaltsplatzhalter 2"/>
          <p:cNvSpPr>
            <a:spLocks noGrp="1"/>
          </p:cNvSpPr>
          <p:nvPr>
            <p:ph idx="1"/>
          </p:nvPr>
        </p:nvSpPr>
        <p:spPr>
          <a:xfrm>
            <a:off x="225285" y="3396011"/>
            <a:ext cx="4638262" cy="1413801"/>
          </a:xfrm>
          <a:solidFill>
            <a:schemeClr val="bg1">
              <a:alpha val="60000"/>
            </a:schemeClr>
          </a:solidFill>
          <a:ln w="28575">
            <a:solidFill>
              <a:schemeClr val="tx1">
                <a:lumMod val="75000"/>
                <a:lumOff val="25000"/>
              </a:schemeClr>
            </a:solidFill>
          </a:ln>
        </p:spPr>
        <p:txBody>
          <a:bodyPr>
            <a:noAutofit/>
          </a:bodyPr>
          <a:lstStyle/>
          <a:p>
            <a:pPr marL="0" indent="0">
              <a:spcBef>
                <a:spcPts val="400"/>
              </a:spcBef>
              <a:buNone/>
            </a:pPr>
            <a:r>
              <a:rPr lang="en-GB" sz="1600" dirty="0"/>
              <a:t>WASH INTERESTS</a:t>
            </a:r>
          </a:p>
          <a:p>
            <a:pPr>
              <a:spcBef>
                <a:spcPts val="400"/>
              </a:spcBef>
            </a:pPr>
            <a:r>
              <a:rPr lang="is-IS" sz="1400" dirty="0"/>
              <a:t>Design and construction</a:t>
            </a:r>
            <a:r>
              <a:rPr lang="is-IS" sz="1400" dirty="0">
                <a:solidFill>
                  <a:schemeClr val="tx1">
                    <a:lumMod val="50000"/>
                    <a:lumOff val="50000"/>
                  </a:schemeClr>
                </a:solidFill>
              </a:rPr>
              <a:t> </a:t>
            </a:r>
            <a:r>
              <a:rPr lang="is-IS" sz="1400" dirty="0"/>
              <a:t>(24%)</a:t>
            </a:r>
          </a:p>
          <a:p>
            <a:pPr>
              <a:spcBef>
                <a:spcPts val="400"/>
              </a:spcBef>
            </a:pPr>
            <a:r>
              <a:rPr lang="en-GB" sz="1400" dirty="0"/>
              <a:t>Management (23%)</a:t>
            </a:r>
          </a:p>
          <a:p>
            <a:pPr>
              <a:spcBef>
                <a:spcPts val="400"/>
              </a:spcBef>
            </a:pPr>
            <a:r>
              <a:rPr lang="en-GB" sz="1400" dirty="0"/>
              <a:t>Training, community health promotion (19%)</a:t>
            </a:r>
          </a:p>
        </p:txBody>
      </p:sp>
      <p:sp>
        <p:nvSpPr>
          <p:cNvPr id="7" name="Inhaltsplatzhalter 2"/>
          <p:cNvSpPr txBox="1">
            <a:spLocks/>
          </p:cNvSpPr>
          <p:nvPr/>
        </p:nvSpPr>
        <p:spPr>
          <a:xfrm>
            <a:off x="221410" y="1723160"/>
            <a:ext cx="4642137" cy="1606098"/>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Officer of ADB’s Metro Manila Water and Sanitation Development project. </a:t>
            </a:r>
            <a:r>
              <a:rPr lang="is-IS" sz="1800" i="1" dirty="0"/>
              <a:t>Supports </a:t>
            </a:r>
            <a:r>
              <a:rPr lang="is-IS" sz="1800" u="sng" dirty="0"/>
              <a:t>policy development processes (16%)</a:t>
            </a:r>
            <a:r>
              <a:rPr lang="is-IS" sz="1800" dirty="0"/>
              <a:t> </a:t>
            </a:r>
            <a:r>
              <a:rPr lang="is-IS" sz="1800" i="1" dirty="0"/>
              <a:t>and manages several contracts for the</a:t>
            </a:r>
            <a:r>
              <a:rPr lang="is-IS" sz="1800" dirty="0"/>
              <a:t> </a:t>
            </a:r>
            <a:r>
              <a:rPr lang="is-IS" sz="1800" u="sng" dirty="0"/>
              <a:t>design and construction of sanitation facilities (21%)</a:t>
            </a:r>
            <a:r>
              <a:rPr lang="en-GB" sz="1800" dirty="0"/>
              <a:t>.</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On the job</a:t>
            </a:r>
          </a:p>
          <a:p>
            <a:pPr marL="250825" indent="-250825">
              <a:spcBef>
                <a:spcPts val="400"/>
              </a:spcBef>
              <a:buFont typeface="Arial" charset="0"/>
              <a:buChar char="•"/>
            </a:pPr>
            <a:r>
              <a:rPr lang="en-GB" sz="1200" dirty="0"/>
              <a:t>#2: Workshops and conferences</a:t>
            </a:r>
            <a:r>
              <a:rPr lang="en-GB" sz="1200" i="1" dirty="0"/>
              <a:t>, international, Asia and national </a:t>
            </a:r>
          </a:p>
          <a:p>
            <a:pPr marL="250825" indent="-250825">
              <a:spcBef>
                <a:spcPts val="400"/>
              </a:spcBef>
              <a:buFont typeface="Arial" charset="0"/>
              <a:buChar char="•"/>
            </a:pPr>
            <a:r>
              <a:rPr lang="en-GB" sz="1200" dirty="0"/>
              <a:t>#3: Person to person</a:t>
            </a:r>
            <a:r>
              <a:rPr lang="en-GB" sz="1200" i="1" dirty="0"/>
              <a:t>, mostly in internal workshops, donor group meetings and meetings with consultants and partners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r>
              <a:rPr lang="en-GB" sz="1200" i="1" dirty="0"/>
              <a:t>particularly ADB project evaluations and interim reports</a:t>
            </a:r>
            <a:r>
              <a:rPr lang="en-GB" sz="1200" dirty="0"/>
              <a:t> </a:t>
            </a:r>
          </a:p>
          <a:p>
            <a:pPr marL="250825" indent="-250825">
              <a:spcBef>
                <a:spcPts val="400"/>
              </a:spcBef>
              <a:buFont typeface="Arial" charset="0"/>
              <a:buChar char="•"/>
            </a:pPr>
            <a:r>
              <a:rPr lang="en-GB" sz="1200" dirty="0"/>
              <a:t>#3: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Newsletters</a:t>
            </a:r>
          </a:p>
          <a:p>
            <a:pPr marL="250825" indent="-250825">
              <a:spcBef>
                <a:spcPts val="400"/>
              </a:spcBef>
              <a:buFont typeface="Arial" charset="0"/>
              <a:buChar char="•"/>
            </a:pPr>
            <a:r>
              <a:rPr lang="en-GB" sz="1200" dirty="0"/>
              <a:t>#2: Colleagues and friends</a:t>
            </a:r>
          </a:p>
          <a:p>
            <a:pPr marL="250825" indent="-250825">
              <a:spcBef>
                <a:spcPts val="400"/>
              </a:spcBef>
              <a:buFont typeface="Arial" charset="0"/>
              <a:buChar char="•"/>
            </a:pPr>
            <a:r>
              <a:rPr lang="en-GB" sz="1200" dirty="0"/>
              <a:t>#3: Websites he follows </a:t>
            </a:r>
          </a:p>
          <a:p>
            <a:pPr marL="250825" indent="-250825">
              <a:spcBef>
                <a:spcPts val="400"/>
              </a:spcBef>
              <a:buFont typeface="Arial" charset="0"/>
              <a:buChar char="•"/>
            </a:pPr>
            <a:r>
              <a:rPr lang="en-GB" sz="1200" dirty="0"/>
              <a:t>#4: Attend sector meetings</a:t>
            </a:r>
          </a:p>
          <a:p>
            <a:pPr marL="0" indent="0">
              <a:spcBef>
                <a:spcPts val="400"/>
              </a:spcBef>
              <a:buNone/>
            </a:pPr>
            <a:r>
              <a:rPr lang="en-GB" sz="1200" dirty="0"/>
              <a:t>LinkedIn is most important social media channel (57%) </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(51%)</a:t>
            </a:r>
          </a:p>
          <a:p>
            <a:pPr>
              <a:spcBef>
                <a:spcPts val="400"/>
              </a:spcBef>
            </a:pPr>
            <a:r>
              <a:rPr lang="is-IS" sz="1200" dirty="0"/>
              <a:t>Post in a forum (41%) or blog (13%)</a:t>
            </a:r>
          </a:p>
          <a:p>
            <a:pPr>
              <a:spcBef>
                <a:spcPts val="400"/>
              </a:spcBef>
            </a:pPr>
            <a:r>
              <a:rPr lang="is-IS" sz="1200" dirty="0"/>
              <a:t>Present in a Webinar (25%)</a:t>
            </a:r>
            <a:r>
              <a:rPr lang="is-IS" sz="1200" i="1" dirty="0"/>
              <a:t> </a:t>
            </a:r>
          </a:p>
          <a:p>
            <a:pPr marL="0" indent="0">
              <a:spcBef>
                <a:spcPts val="400"/>
              </a:spcBef>
              <a:buFont typeface="Arial" panose="020B0604020202020204" pitchFamily="34" charset="0"/>
              <a:buNone/>
            </a:pPr>
            <a:r>
              <a:rPr lang="en-GB" sz="1200" dirty="0"/>
              <a:t>What:</a:t>
            </a:r>
          </a:p>
          <a:p>
            <a:pPr>
              <a:spcBef>
                <a:spcPts val="400"/>
              </a:spcBef>
            </a:pPr>
            <a:r>
              <a:rPr lang="en-GB" sz="1200" dirty="0"/>
              <a:t>Case studies (72%)</a:t>
            </a:r>
          </a:p>
          <a:p>
            <a:pPr>
              <a:spcBef>
                <a:spcPts val="400"/>
              </a:spcBef>
            </a:pPr>
            <a:r>
              <a:rPr lang="en-GB" sz="1200" dirty="0"/>
              <a:t>Personal knowledge and experiences (65%) </a:t>
            </a:r>
          </a:p>
          <a:p>
            <a:pPr>
              <a:spcBef>
                <a:spcPts val="400"/>
              </a:spcBef>
            </a:pPr>
            <a:r>
              <a:rPr lang="en-GB" sz="1200" dirty="0"/>
              <a:t>Project information or links to interesting Articles (both 56%)</a:t>
            </a:r>
          </a:p>
          <a:p>
            <a:pPr>
              <a:spcBef>
                <a:spcPts val="400"/>
              </a:spcBef>
            </a:pPr>
            <a:endParaRPr lang="en-GB" sz="1200" dirty="0"/>
          </a:p>
        </p:txBody>
      </p:sp>
      <p:sp>
        <p:nvSpPr>
          <p:cNvPr id="11" name="Inhaltsplatzhalter 2"/>
          <p:cNvSpPr txBox="1">
            <a:spLocks/>
          </p:cNvSpPr>
          <p:nvPr/>
        </p:nvSpPr>
        <p:spPr>
          <a:xfrm>
            <a:off x="221410" y="4876565"/>
            <a:ext cx="4642137" cy="1749317"/>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Visited the </a:t>
            </a:r>
            <a:r>
              <a:rPr lang="en-GB" sz="1200" dirty="0" err="1"/>
              <a:t>SuSanA</a:t>
            </a:r>
            <a:r>
              <a:rPr lang="en-GB" sz="1200" dirty="0"/>
              <a:t> website (68%) </a:t>
            </a:r>
            <a:r>
              <a:rPr lang="en-GB" sz="1200" i="1" dirty="0"/>
              <a:t>a few times, particularly when the bank was developing the Water Supply and Sanitation Sector Assessment, Strategy, and Road Map for the Philippines</a:t>
            </a:r>
          </a:p>
          <a:p>
            <a:pPr>
              <a:spcBef>
                <a:spcPts val="400"/>
              </a:spcBef>
            </a:pPr>
            <a:r>
              <a:rPr lang="en-GB" sz="1200" dirty="0"/>
              <a:t>Colleagues of hers posted in the discussion forum (27%) or a Thematic Discussion Series (24%)</a:t>
            </a:r>
          </a:p>
        </p:txBody>
      </p:sp>
    </p:spTree>
    <p:extLst>
      <p:ext uri="{BB962C8B-B14F-4D97-AF65-F5344CB8AC3E}">
        <p14:creationId xmlns:p14="http://schemas.microsoft.com/office/powerpoint/2010/main" val="1958795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143249"/>
            <a:ext cx="4638262" cy="1539954"/>
          </a:xfrm>
          <a:solidFill>
            <a:schemeClr val="bg1">
              <a:alpha val="60000"/>
            </a:schemeClr>
          </a:solidFill>
          <a:ln w="28575">
            <a:solidFill>
              <a:schemeClr val="tx1">
                <a:lumMod val="75000"/>
                <a:lumOff val="25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Knowledgeable experts in charge of the Working Groups</a:t>
            </a:r>
          </a:p>
          <a:p>
            <a:pPr>
              <a:spcBef>
                <a:spcPts val="400"/>
              </a:spcBef>
              <a:buFont typeface="Arial" charset="0"/>
              <a:buChar char="•"/>
            </a:pPr>
            <a:r>
              <a:rPr lang="en-GB" sz="1200" dirty="0"/>
              <a:t>Seems to be lots of experts that could be reached out to</a:t>
            </a:r>
          </a:p>
          <a:p>
            <a:pPr>
              <a:spcBef>
                <a:spcPts val="400"/>
              </a:spcBef>
              <a:buFont typeface="Arial" charset="0"/>
              <a:buChar char="•"/>
            </a:pPr>
            <a:r>
              <a:rPr lang="en-GB" sz="1200" dirty="0"/>
              <a:t>Comprehensive library</a:t>
            </a:r>
          </a:p>
          <a:p>
            <a:pPr>
              <a:spcBef>
                <a:spcPts val="400"/>
              </a:spcBef>
              <a:buFont typeface="Arial" charset="0"/>
              <a:buChar char="•"/>
            </a:pPr>
            <a:r>
              <a:rPr lang="en-GB" sz="1200" dirty="0"/>
              <a:t>Seems like there is actual exchange happening</a:t>
            </a:r>
          </a:p>
          <a:p>
            <a:pPr>
              <a:spcBef>
                <a:spcPts val="400"/>
              </a:spcBef>
              <a:buFont typeface="Arial" charset="0"/>
              <a:buChar char="•"/>
            </a:pPr>
            <a:r>
              <a:rPr lang="en-GB" sz="1200" dirty="0"/>
              <a:t>Likes easy to understand key messages, strategies and instruments of the WG fact sheets</a:t>
            </a:r>
          </a:p>
        </p:txBody>
      </p:sp>
      <p:sp>
        <p:nvSpPr>
          <p:cNvPr id="5" name="Inhaltsplatzhalter 2"/>
          <p:cNvSpPr txBox="1">
            <a:spLocks/>
          </p:cNvSpPr>
          <p:nvPr/>
        </p:nvSpPr>
        <p:spPr>
          <a:xfrm>
            <a:off x="4953000" y="2818092"/>
            <a:ext cx="4762800" cy="1865111"/>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Government officials are key but not sufficiently engaged</a:t>
            </a:r>
          </a:p>
          <a:p>
            <a:pPr>
              <a:spcBef>
                <a:spcPts val="400"/>
              </a:spcBef>
              <a:buFont typeface="Arial" charset="0"/>
              <a:buChar char="•"/>
            </a:pPr>
            <a:r>
              <a:rPr lang="en-GB" sz="1200" dirty="0"/>
              <a:t>Website is difficult to navigate and she does not find the information she is looking for easily.</a:t>
            </a:r>
          </a:p>
          <a:p>
            <a:pPr>
              <a:spcBef>
                <a:spcPts val="400"/>
              </a:spcBef>
              <a:buFont typeface="Arial" charset="0"/>
              <a:buChar char="•"/>
            </a:pPr>
            <a:r>
              <a:rPr lang="en-GB" sz="1200" dirty="0"/>
              <a:t>Forum is not structured in a way that she finds the discussions she is interested in.</a:t>
            </a:r>
          </a:p>
          <a:p>
            <a:pPr>
              <a:spcBef>
                <a:spcPts val="400"/>
              </a:spcBef>
              <a:buFont typeface="Arial" charset="0"/>
              <a:buChar char="•"/>
            </a:pPr>
            <a:r>
              <a:rPr lang="en-GB" sz="1200" dirty="0"/>
              <a:t>Bias towards small scale interventions and Africa, whereas she is focusing on large scale infrastructure and Asia.</a:t>
            </a:r>
          </a:p>
          <a:p>
            <a:pPr>
              <a:spcBef>
                <a:spcPts val="400"/>
              </a:spcBef>
              <a:buFont typeface="Arial" charset="0"/>
              <a:buChar char="•"/>
            </a:pPr>
            <a:r>
              <a:rPr lang="en-GB" sz="1200" dirty="0"/>
              <a:t>Missing new topics</a:t>
            </a:r>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Rose encourages experts from her projects to engage with the </a:t>
            </a:r>
            <a:r>
              <a:rPr lang="en-GB" sz="1400" dirty="0" err="1"/>
              <a:t>SuSanA</a:t>
            </a:r>
            <a:r>
              <a:rPr lang="en-GB" sz="1400" dirty="0"/>
              <a:t> platform and network</a:t>
            </a:r>
          </a:p>
          <a:p>
            <a:pPr>
              <a:spcBef>
                <a:spcPts val="400"/>
              </a:spcBef>
              <a:buFont typeface="Wingdings" charset="2"/>
              <a:buChar char="v"/>
            </a:pPr>
            <a:r>
              <a:rPr lang="en-GB" sz="1400" dirty="0"/>
              <a:t>Rose shares information on sanitation financing with </a:t>
            </a:r>
            <a:r>
              <a:rPr lang="en-GB" sz="1400" dirty="0" err="1"/>
              <a:t>SuSanA</a:t>
            </a:r>
            <a:r>
              <a:rPr lang="en-GB" sz="1400" dirty="0"/>
              <a:t> members</a:t>
            </a:r>
          </a:p>
          <a:p>
            <a:pPr>
              <a:spcBef>
                <a:spcPts val="400"/>
              </a:spcBef>
              <a:buFont typeface="Wingdings" charset="2"/>
              <a:buChar char="v"/>
            </a:pPr>
            <a:r>
              <a:rPr lang="en-GB" sz="1400" dirty="0"/>
              <a:t>Rose explores engagement with/funding for </a:t>
            </a:r>
            <a:r>
              <a:rPr lang="en-GB" sz="1400" dirty="0" err="1"/>
              <a:t>SuSanA</a:t>
            </a:r>
            <a:r>
              <a:rPr lang="en-GB" sz="1400" dirty="0"/>
              <a:t> to strengthen network and services in South East Asia</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is-IS" sz="1600" dirty="0"/>
              <a:t>Work hand-in-hand with SuSanA’s expert community to advance sanitation in South East Asia</a:t>
            </a:r>
          </a:p>
          <a:p>
            <a:pPr marL="0" indent="0" algn="ctr">
              <a:spcBef>
                <a:spcPts val="400"/>
              </a:spcBef>
              <a:buNone/>
            </a:pPr>
            <a:r>
              <a:rPr lang="is-IS" sz="1600" dirty="0"/>
              <a:t>Let the sanitation community tap you knowledge on financing. It will pay off in better projects</a:t>
            </a:r>
            <a:endParaRPr lang="en-GB" sz="1600" dirty="0"/>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tx1">
                <a:lumMod val="75000"/>
                <a:lumOff val="25000"/>
              </a:schemeClr>
            </a:solidFill>
          </a:ln>
        </p:spPr>
        <p:txBody>
          <a:bodyPr>
            <a:normAutofit/>
          </a:bodyPr>
          <a:lstStyle/>
          <a:p>
            <a:r>
              <a:rPr lang="en-GB" sz="1800" dirty="0" err="1"/>
              <a:t>SuSanA</a:t>
            </a:r>
            <a:r>
              <a:rPr lang="en-GB" sz="1800" dirty="0"/>
              <a:t> Persona 7 (cont.) - donor: Rose (45) from Manila, </a:t>
            </a:r>
            <a:r>
              <a:rPr lang="en-GB" sz="1800" dirty="0" err="1"/>
              <a:t>Philipines</a:t>
            </a:r>
            <a:endParaRPr lang="en-GB" sz="1800" dirty="0"/>
          </a:p>
        </p:txBody>
      </p:sp>
      <p:sp>
        <p:nvSpPr>
          <p:cNvPr id="13" name="Inhaltsplatzhalter 2"/>
          <p:cNvSpPr txBox="1">
            <a:spLocks/>
          </p:cNvSpPr>
          <p:nvPr/>
        </p:nvSpPr>
        <p:spPr>
          <a:xfrm>
            <a:off x="221410" y="658794"/>
            <a:ext cx="4638262" cy="2426622"/>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Identify fundable projects</a:t>
            </a:r>
          </a:p>
          <a:p>
            <a:pPr>
              <a:spcBef>
                <a:spcPts val="400"/>
              </a:spcBef>
            </a:pPr>
            <a:r>
              <a:rPr lang="en-GB" sz="1200" i="1" dirty="0"/>
              <a:t>Specific information related to sanitation policies and governance</a:t>
            </a:r>
          </a:p>
          <a:p>
            <a:pPr>
              <a:spcBef>
                <a:spcPts val="400"/>
              </a:spcBef>
            </a:pPr>
            <a:r>
              <a:rPr lang="en-GB" sz="1200" i="1" dirty="0"/>
              <a:t>Guidance to identify sustainable sanitation projects and information that enables her to better engage with the projects she funds</a:t>
            </a:r>
          </a:p>
          <a:p>
            <a:pPr marL="0" indent="0">
              <a:spcBef>
                <a:spcPts val="400"/>
              </a:spcBef>
              <a:buNone/>
            </a:pPr>
            <a:r>
              <a:rPr lang="en-GB" sz="1200" dirty="0"/>
              <a:t>Website that provides: </a:t>
            </a:r>
          </a:p>
          <a:p>
            <a:pPr>
              <a:spcBef>
                <a:spcPts val="400"/>
              </a:spcBef>
            </a:pPr>
            <a:r>
              <a:rPr lang="en-GB" sz="1200" dirty="0"/>
              <a:t>#1: Project information and case studies </a:t>
            </a:r>
          </a:p>
          <a:p>
            <a:pPr>
              <a:spcBef>
                <a:spcPts val="400"/>
              </a:spcBef>
            </a:pPr>
            <a:r>
              <a:rPr lang="en-GB" sz="1200" dirty="0"/>
              <a:t>#2: Information that has been selected and organized </a:t>
            </a:r>
          </a:p>
          <a:p>
            <a:pPr>
              <a:spcBef>
                <a:spcPts val="400"/>
              </a:spcBef>
            </a:pPr>
            <a:r>
              <a:rPr lang="en-GB" sz="1200" dirty="0"/>
              <a:t>#3: Information that has been reviewed, is accurate</a:t>
            </a:r>
            <a:endParaRPr lang="en-GB" sz="1200" i="1" dirty="0"/>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Links to other sector (58%)</a:t>
            </a:r>
          </a:p>
          <a:p>
            <a:pPr>
              <a:spcBef>
                <a:spcPts val="400"/>
              </a:spcBef>
            </a:pPr>
            <a:r>
              <a:rPr lang="en-GB" sz="1200" dirty="0"/>
              <a:t>Financing (43%)</a:t>
            </a:r>
          </a:p>
          <a:p>
            <a:pPr>
              <a:spcBef>
                <a:spcPts val="400"/>
              </a:spcBef>
            </a:pPr>
            <a:r>
              <a:rPr lang="en-GB" sz="1200" dirty="0"/>
              <a:t>Specific to a particular context (40%)</a:t>
            </a:r>
          </a:p>
          <a:p>
            <a:pPr marL="0" indent="0">
              <a:spcBef>
                <a:spcPts val="400"/>
              </a:spcBef>
              <a:buNone/>
            </a:pPr>
            <a:r>
              <a:rPr lang="en-GB" sz="1200" dirty="0"/>
              <a:t>What prevents him from finding sanitation information:</a:t>
            </a:r>
          </a:p>
          <a:p>
            <a:pPr>
              <a:spcBef>
                <a:spcPts val="400"/>
              </a:spcBef>
            </a:pPr>
            <a:r>
              <a:rPr lang="en-GB" sz="1200" dirty="0"/>
              <a:t>#1: I do not have enough time to look and Too much information to sort through</a:t>
            </a:r>
          </a:p>
          <a:p>
            <a:pPr>
              <a:spcBef>
                <a:spcPts val="400"/>
              </a:spcBef>
            </a:pPr>
            <a:r>
              <a:rPr lang="en-GB" sz="1200" dirty="0"/>
              <a:t>#2: Cost of accessing materials</a:t>
            </a:r>
          </a:p>
        </p:txBody>
      </p:sp>
    </p:spTree>
    <p:extLst>
      <p:ext uri="{BB962C8B-B14F-4D97-AF65-F5344CB8AC3E}">
        <p14:creationId xmlns:p14="http://schemas.microsoft.com/office/powerpoint/2010/main" val="555340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tx1">
                <a:lumMod val="75000"/>
                <a:lumOff val="25000"/>
              </a:schemeClr>
            </a:solidFill>
          </a:ln>
        </p:spPr>
        <p:txBody>
          <a:bodyPr>
            <a:normAutofit/>
          </a:bodyPr>
          <a:lstStyle/>
          <a:p>
            <a:r>
              <a:rPr lang="en-GB" sz="1800" dirty="0" err="1"/>
              <a:t>SuSanA</a:t>
            </a:r>
            <a:r>
              <a:rPr lang="en-GB" sz="1800" dirty="0"/>
              <a:t> Persona 8 </a:t>
            </a:r>
            <a:br>
              <a:rPr lang="en-GB" sz="2800" dirty="0"/>
            </a:br>
            <a:r>
              <a:rPr lang="en-GB" sz="2800" dirty="0"/>
              <a:t>CBO: Alex (50) from </a:t>
            </a:r>
            <a:r>
              <a:rPr lang="en-GB" sz="2800" dirty="0" err="1"/>
              <a:t>Matsagoni</a:t>
            </a:r>
            <a:r>
              <a:rPr lang="en-GB" sz="2800" dirty="0"/>
              <a:t> (</a:t>
            </a:r>
            <a:r>
              <a:rPr lang="en-GB" sz="2800" dirty="0" err="1"/>
              <a:t>Kilifi</a:t>
            </a:r>
            <a:r>
              <a:rPr lang="en-GB" sz="2800" dirty="0"/>
              <a:t>), Kenya</a:t>
            </a:r>
          </a:p>
        </p:txBody>
      </p:sp>
      <p:sp>
        <p:nvSpPr>
          <p:cNvPr id="3" name="Inhaltsplatzhalter 2"/>
          <p:cNvSpPr>
            <a:spLocks noGrp="1"/>
          </p:cNvSpPr>
          <p:nvPr>
            <p:ph idx="1"/>
          </p:nvPr>
        </p:nvSpPr>
        <p:spPr>
          <a:xfrm>
            <a:off x="225285" y="3396011"/>
            <a:ext cx="4638262" cy="1413801"/>
          </a:xfrm>
          <a:solidFill>
            <a:schemeClr val="bg1">
              <a:alpha val="60000"/>
            </a:schemeClr>
          </a:solidFill>
          <a:ln w="28575">
            <a:solidFill>
              <a:schemeClr val="tx1">
                <a:lumMod val="75000"/>
                <a:lumOff val="25000"/>
              </a:schemeClr>
            </a:solidFill>
          </a:ln>
        </p:spPr>
        <p:txBody>
          <a:bodyPr>
            <a:noAutofit/>
          </a:bodyPr>
          <a:lstStyle/>
          <a:p>
            <a:pPr marL="0" indent="0">
              <a:spcBef>
                <a:spcPts val="400"/>
              </a:spcBef>
              <a:buNone/>
            </a:pPr>
            <a:r>
              <a:rPr lang="en-GB" sz="1600" dirty="0"/>
              <a:t>WASH INTERESTS</a:t>
            </a:r>
          </a:p>
          <a:p>
            <a:pPr>
              <a:spcBef>
                <a:spcPts val="400"/>
              </a:spcBef>
            </a:pPr>
            <a:r>
              <a:rPr lang="en-GB" sz="1400" dirty="0"/>
              <a:t>Training, community health promotion (54%)</a:t>
            </a:r>
          </a:p>
          <a:p>
            <a:pPr>
              <a:spcBef>
                <a:spcPts val="400"/>
              </a:spcBef>
            </a:pPr>
            <a:r>
              <a:rPr lang="is-IS" sz="1400" dirty="0"/>
              <a:t>Design and construction</a:t>
            </a:r>
            <a:r>
              <a:rPr lang="is-IS" sz="1400" dirty="0">
                <a:solidFill>
                  <a:schemeClr val="tx1">
                    <a:lumMod val="50000"/>
                    <a:lumOff val="50000"/>
                  </a:schemeClr>
                </a:solidFill>
              </a:rPr>
              <a:t> </a:t>
            </a:r>
            <a:r>
              <a:rPr lang="is-IS" sz="1400" dirty="0"/>
              <a:t>(25%)</a:t>
            </a:r>
          </a:p>
          <a:p>
            <a:pPr>
              <a:spcBef>
                <a:spcPts val="400"/>
              </a:spcBef>
            </a:pPr>
            <a:r>
              <a:rPr lang="en-GB" sz="1400" dirty="0"/>
              <a:t>Research, knowledge management (7%)</a:t>
            </a:r>
          </a:p>
          <a:p>
            <a:pPr>
              <a:spcBef>
                <a:spcPts val="400"/>
              </a:spcBef>
            </a:pPr>
            <a:endParaRPr lang="en-GB" sz="1400" dirty="0"/>
          </a:p>
        </p:txBody>
      </p:sp>
      <p:sp>
        <p:nvSpPr>
          <p:cNvPr id="7" name="Inhaltsplatzhalter 2"/>
          <p:cNvSpPr txBox="1">
            <a:spLocks/>
          </p:cNvSpPr>
          <p:nvPr/>
        </p:nvSpPr>
        <p:spPr>
          <a:xfrm>
            <a:off x="221410" y="1723160"/>
            <a:ext cx="4642137" cy="1606098"/>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dirty="0"/>
              <a:t>Project manager for the development of a public toilet (</a:t>
            </a:r>
            <a:r>
              <a:rPr lang="en-GB" sz="1800" u="sng" dirty="0"/>
              <a:t>22% design and construction</a:t>
            </a:r>
            <a:r>
              <a:rPr lang="en-GB" sz="1800" dirty="0"/>
              <a:t>) </a:t>
            </a:r>
            <a:r>
              <a:rPr lang="en-GB" sz="1800" i="1" dirty="0"/>
              <a:t>for the </a:t>
            </a:r>
            <a:r>
              <a:rPr lang="en-GB" sz="1800" i="1" dirty="0" err="1"/>
              <a:t>Kilifi</a:t>
            </a:r>
            <a:r>
              <a:rPr lang="en-GB" sz="1800" i="1" dirty="0"/>
              <a:t> Forest Community Group. Has </a:t>
            </a:r>
            <a:r>
              <a:rPr lang="de-DE" sz="1800" i="1" dirty="0" err="1"/>
              <a:t>been</a:t>
            </a:r>
            <a:r>
              <a:rPr lang="de-DE" sz="1800" i="1" dirty="0"/>
              <a:t> </a:t>
            </a:r>
            <a:r>
              <a:rPr lang="de-DE" sz="1800" i="1" dirty="0" err="1"/>
              <a:t>involved</a:t>
            </a:r>
            <a:r>
              <a:rPr lang="de-DE" sz="1800" i="1" dirty="0"/>
              <a:t> in </a:t>
            </a:r>
            <a:r>
              <a:rPr lang="de-DE" sz="1800" i="1" dirty="0" err="1"/>
              <a:t>comminity</a:t>
            </a:r>
            <a:r>
              <a:rPr lang="de-DE" sz="1800" i="1" dirty="0"/>
              <a:t> </a:t>
            </a:r>
            <a:r>
              <a:rPr lang="de-DE" sz="1800" i="1" dirty="0" err="1"/>
              <a:t>politics</a:t>
            </a:r>
            <a:r>
              <a:rPr lang="de-DE" sz="1800" i="1" dirty="0"/>
              <a:t> </a:t>
            </a:r>
            <a:r>
              <a:rPr lang="de-DE" sz="1800" i="1" dirty="0" err="1"/>
              <a:t>over</a:t>
            </a:r>
            <a:r>
              <a:rPr lang="de-DE" sz="1800" i="1" dirty="0"/>
              <a:t> </a:t>
            </a:r>
            <a:r>
              <a:rPr lang="de-DE" sz="1800" i="1" dirty="0" err="1"/>
              <a:t>the</a:t>
            </a:r>
            <a:r>
              <a:rPr lang="de-DE" sz="1800" i="1" dirty="0"/>
              <a:t> </a:t>
            </a:r>
            <a:r>
              <a:rPr lang="de-DE" sz="1800" i="1" dirty="0" err="1"/>
              <a:t>past</a:t>
            </a:r>
            <a:r>
              <a:rPr lang="de-DE" sz="1800" i="1" dirty="0"/>
              <a:t> 15 </a:t>
            </a:r>
            <a:r>
              <a:rPr lang="de-DE" sz="1800" i="1" dirty="0" err="1"/>
              <a:t>years</a:t>
            </a:r>
            <a:r>
              <a:rPr lang="de-DE" sz="1800" i="1" dirty="0"/>
              <a:t>. Also </a:t>
            </a:r>
            <a:r>
              <a:rPr lang="de-DE" sz="1800" i="1" dirty="0" err="1"/>
              <a:t>owns</a:t>
            </a:r>
            <a:r>
              <a:rPr lang="de-DE" sz="1800" i="1" dirty="0"/>
              <a:t> a </a:t>
            </a:r>
            <a:r>
              <a:rPr lang="de-DE" sz="1800" i="1" dirty="0" err="1"/>
              <a:t>shop</a:t>
            </a:r>
            <a:r>
              <a:rPr lang="de-DE" sz="1800" i="1" dirty="0"/>
              <a:t>.</a:t>
            </a:r>
          </a:p>
          <a:p>
            <a:pPr marL="0" indent="0">
              <a:spcBef>
                <a:spcPts val="400"/>
              </a:spcBef>
              <a:buNone/>
            </a:pPr>
            <a:r>
              <a:rPr lang="de-DE" sz="1200" dirty="0"/>
              <a:t>23% </a:t>
            </a:r>
            <a:r>
              <a:rPr lang="de-DE" sz="1200" dirty="0" err="1"/>
              <a:t>of</a:t>
            </a:r>
            <a:r>
              <a:rPr lang="de-DE" sz="1200" dirty="0"/>
              <a:t> CBOs </a:t>
            </a:r>
            <a:r>
              <a:rPr lang="de-DE" sz="1200" dirty="0" err="1"/>
              <a:t>engage</a:t>
            </a:r>
            <a:r>
              <a:rPr lang="de-DE" sz="1200" dirty="0"/>
              <a:t> in </a:t>
            </a:r>
            <a:r>
              <a:rPr lang="de-DE" sz="1200" dirty="0" err="1"/>
              <a:t>awareness</a:t>
            </a:r>
            <a:r>
              <a:rPr lang="de-DE" sz="1200" dirty="0"/>
              <a:t> </a:t>
            </a:r>
            <a:r>
              <a:rPr lang="de-DE" sz="1200" dirty="0" err="1"/>
              <a:t>raising</a:t>
            </a:r>
            <a:r>
              <a:rPr lang="de-DE" sz="1200" dirty="0"/>
              <a:t> </a:t>
            </a:r>
            <a:r>
              <a:rPr lang="de-DE" sz="1200" dirty="0" err="1"/>
              <a:t>and</a:t>
            </a:r>
            <a:r>
              <a:rPr lang="de-DE" sz="1200" dirty="0"/>
              <a:t> 17% in </a:t>
            </a:r>
            <a:r>
              <a:rPr lang="de-DE" sz="1200" dirty="0" err="1"/>
              <a:t>training</a:t>
            </a:r>
            <a:endParaRPr lang="en-GB" sz="1200" dirty="0"/>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Workshops and conferences</a:t>
            </a:r>
            <a:endParaRPr lang="en-GB" sz="1200" i="1" dirty="0"/>
          </a:p>
          <a:p>
            <a:pPr marL="250825" indent="-250825">
              <a:spcBef>
                <a:spcPts val="400"/>
              </a:spcBef>
              <a:buFont typeface="Arial" charset="0"/>
              <a:buChar char="•"/>
            </a:pPr>
            <a:r>
              <a:rPr lang="en-GB" sz="1200" dirty="0"/>
              <a:t>#2: Person to person</a:t>
            </a:r>
            <a:r>
              <a:rPr lang="en-GB" sz="1200" i="1" dirty="0"/>
              <a:t>, with community members and NGOs active in the area</a:t>
            </a:r>
          </a:p>
          <a:p>
            <a:pPr marL="250825" indent="-250825">
              <a:spcBef>
                <a:spcPts val="400"/>
              </a:spcBef>
              <a:buFont typeface="Arial" charset="0"/>
              <a:buChar char="•"/>
            </a:pPr>
            <a:r>
              <a:rPr lang="en-GB" sz="1200" dirty="0"/>
              <a:t>#3: On the job</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Case studies </a:t>
            </a:r>
            <a:r>
              <a:rPr lang="en-GB" sz="1200" i="1" dirty="0"/>
              <a:t>(submitted for the joint sector review) </a:t>
            </a:r>
            <a:endParaRPr lang="en-GB" sz="1200" dirty="0"/>
          </a:p>
          <a:p>
            <a:pPr marL="250825" indent="-250825">
              <a:spcBef>
                <a:spcPts val="400"/>
              </a:spcBef>
              <a:buFont typeface="Arial" charset="0"/>
              <a:buChar char="•"/>
            </a:pPr>
            <a:r>
              <a:rPr lang="en-GB" sz="1200" dirty="0"/>
              <a:t>#3: Comprehensive project reports </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Newsletters</a:t>
            </a:r>
          </a:p>
          <a:p>
            <a:pPr marL="250825" indent="-250825">
              <a:spcBef>
                <a:spcPts val="400"/>
              </a:spcBef>
              <a:buFont typeface="Arial" charset="0"/>
              <a:buChar char="•"/>
            </a:pPr>
            <a:r>
              <a:rPr lang="en-GB" sz="1200" dirty="0"/>
              <a:t>#2: Colleagues and friends</a:t>
            </a:r>
          </a:p>
          <a:p>
            <a:pPr marL="250825" indent="-250825">
              <a:spcBef>
                <a:spcPts val="400"/>
              </a:spcBef>
              <a:buFont typeface="Arial" charset="0"/>
              <a:buChar char="•"/>
            </a:pPr>
            <a:r>
              <a:rPr lang="en-GB" sz="1200" dirty="0"/>
              <a:t>#3: Websites he follows </a:t>
            </a:r>
          </a:p>
          <a:p>
            <a:pPr marL="250825" indent="-250825">
              <a:spcBef>
                <a:spcPts val="400"/>
              </a:spcBef>
              <a:buFont typeface="Arial" charset="0"/>
              <a:buChar char="•"/>
            </a:pPr>
            <a:r>
              <a:rPr lang="en-GB" sz="1200" dirty="0"/>
              <a:t>#4: Attend conferences (local or regional meetings are most important for networking)</a:t>
            </a:r>
          </a:p>
          <a:p>
            <a:pPr marL="0" indent="0">
              <a:spcBef>
                <a:spcPts val="400"/>
              </a:spcBef>
              <a:buNone/>
            </a:pPr>
            <a:r>
              <a:rPr lang="en-GB" sz="1200" dirty="0"/>
              <a:t>Facebook is most important social media channel (68%) </a:t>
            </a:r>
          </a:p>
          <a:p>
            <a:pPr marL="0" indent="0">
              <a:spcBef>
                <a:spcPts val="400"/>
              </a:spcBef>
              <a:buNone/>
            </a:pPr>
            <a:endParaRPr lang="en-GB" sz="1200" dirty="0"/>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(52%)</a:t>
            </a:r>
          </a:p>
          <a:p>
            <a:pPr>
              <a:spcBef>
                <a:spcPts val="400"/>
              </a:spcBef>
            </a:pPr>
            <a:r>
              <a:rPr lang="is-IS" sz="1200" dirty="0"/>
              <a:t>Post in a forum (32%) or blog (15%)</a:t>
            </a:r>
          </a:p>
          <a:p>
            <a:pPr>
              <a:spcBef>
                <a:spcPts val="400"/>
              </a:spcBef>
            </a:pPr>
            <a:r>
              <a:rPr lang="is-IS" sz="1200" dirty="0"/>
              <a:t>Upload to an online library or website (26%)</a:t>
            </a:r>
            <a:r>
              <a:rPr lang="is-IS" sz="1200" i="1" dirty="0"/>
              <a:t> </a:t>
            </a:r>
          </a:p>
          <a:p>
            <a:pPr marL="0" indent="0">
              <a:spcBef>
                <a:spcPts val="400"/>
              </a:spcBef>
              <a:buFont typeface="Arial" panose="020B0604020202020204" pitchFamily="34" charset="0"/>
              <a:buNone/>
            </a:pPr>
            <a:r>
              <a:rPr lang="en-GB" sz="1200" dirty="0"/>
              <a:t>What:</a:t>
            </a:r>
          </a:p>
          <a:p>
            <a:pPr>
              <a:spcBef>
                <a:spcPts val="400"/>
              </a:spcBef>
            </a:pPr>
            <a:r>
              <a:rPr lang="en-GB" sz="1200" dirty="0"/>
              <a:t>Project information (73%) or Case studies (63%)</a:t>
            </a:r>
          </a:p>
          <a:p>
            <a:pPr>
              <a:spcBef>
                <a:spcPts val="400"/>
              </a:spcBef>
            </a:pPr>
            <a:r>
              <a:rPr lang="en-GB" sz="1200" dirty="0"/>
              <a:t>Personal knowledge and experiences (69%) </a:t>
            </a:r>
          </a:p>
          <a:p>
            <a:pPr>
              <a:spcBef>
                <a:spcPts val="400"/>
              </a:spcBef>
            </a:pPr>
            <a:r>
              <a:rPr lang="en-GB" sz="1200" dirty="0"/>
              <a:t>Materials (47%)</a:t>
            </a:r>
          </a:p>
          <a:p>
            <a:pPr>
              <a:spcBef>
                <a:spcPts val="400"/>
              </a:spcBef>
            </a:pPr>
            <a:endParaRPr lang="en-GB" sz="1200" dirty="0"/>
          </a:p>
        </p:txBody>
      </p:sp>
      <p:sp>
        <p:nvSpPr>
          <p:cNvPr id="11" name="Inhaltsplatzhalter 2"/>
          <p:cNvSpPr txBox="1">
            <a:spLocks/>
          </p:cNvSpPr>
          <p:nvPr/>
        </p:nvSpPr>
        <p:spPr>
          <a:xfrm>
            <a:off x="221410" y="4876565"/>
            <a:ext cx="4642137" cy="1749317"/>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Visits the </a:t>
            </a:r>
            <a:r>
              <a:rPr lang="en-GB" sz="1200" dirty="0" err="1"/>
              <a:t>SuSanA</a:t>
            </a:r>
            <a:r>
              <a:rPr lang="en-GB" sz="1200" dirty="0"/>
              <a:t> website (68%) </a:t>
            </a:r>
            <a:r>
              <a:rPr lang="en-GB" sz="1200" i="1" dirty="0"/>
              <a:t>fairly regularly, when the </a:t>
            </a:r>
            <a:r>
              <a:rPr lang="en-GB" sz="1200" i="1" dirty="0" err="1"/>
              <a:t>Kilifi</a:t>
            </a:r>
            <a:r>
              <a:rPr lang="en-GB" sz="1200" i="1" dirty="0"/>
              <a:t> Forest Group is working on a sanitation project</a:t>
            </a:r>
          </a:p>
          <a:p>
            <a:pPr>
              <a:spcBef>
                <a:spcPts val="400"/>
              </a:spcBef>
            </a:pPr>
            <a:r>
              <a:rPr lang="en-GB" sz="1200" dirty="0"/>
              <a:t>Reads the discussion forum (61%) to learn more about how community sanitation projects can be developed</a:t>
            </a:r>
          </a:p>
          <a:p>
            <a:pPr>
              <a:spcBef>
                <a:spcPts val="400"/>
              </a:spcBef>
            </a:pPr>
            <a:r>
              <a:rPr lang="en-GB" sz="1200" i="1" dirty="0"/>
              <a:t>A colleague from a </a:t>
            </a:r>
            <a:r>
              <a:rPr lang="en-GB" sz="1200" i="1" dirty="0" err="1"/>
              <a:t>neighboring</a:t>
            </a:r>
            <a:r>
              <a:rPr lang="en-GB" sz="1200" i="1" dirty="0"/>
              <a:t> community was invited to a </a:t>
            </a:r>
            <a:r>
              <a:rPr lang="en-GB" sz="1200" dirty="0" err="1"/>
              <a:t>SuSanA</a:t>
            </a:r>
            <a:r>
              <a:rPr lang="en-GB" sz="1200" dirty="0"/>
              <a:t> meeting </a:t>
            </a:r>
            <a:r>
              <a:rPr lang="en-GB" sz="1200" i="1" dirty="0"/>
              <a:t>once (26%)</a:t>
            </a:r>
          </a:p>
        </p:txBody>
      </p:sp>
    </p:spTree>
    <p:extLst>
      <p:ext uri="{BB962C8B-B14F-4D97-AF65-F5344CB8AC3E}">
        <p14:creationId xmlns:p14="http://schemas.microsoft.com/office/powerpoint/2010/main" val="1502250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286539"/>
            <a:ext cx="4638262" cy="1396664"/>
          </a:xfrm>
          <a:solidFill>
            <a:schemeClr val="bg1">
              <a:alpha val="60000"/>
            </a:schemeClr>
          </a:solidFill>
          <a:ln w="28575">
            <a:solidFill>
              <a:schemeClr val="tx1">
                <a:lumMod val="75000"/>
                <a:lumOff val="25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Finds some of the discussions very insightful</a:t>
            </a:r>
          </a:p>
          <a:p>
            <a:pPr>
              <a:spcBef>
                <a:spcPts val="400"/>
              </a:spcBef>
              <a:buFont typeface="Arial" charset="0"/>
              <a:buChar char="•"/>
            </a:pPr>
            <a:r>
              <a:rPr lang="en-GB" sz="1200" dirty="0"/>
              <a:t>Comprehensiveness of the information</a:t>
            </a:r>
          </a:p>
          <a:p>
            <a:pPr>
              <a:spcBef>
                <a:spcPts val="400"/>
              </a:spcBef>
              <a:buFont typeface="Arial" charset="0"/>
              <a:buChar char="•"/>
            </a:pPr>
            <a:r>
              <a:rPr lang="en-GB" sz="1200" dirty="0"/>
              <a:t>Links to other organizations</a:t>
            </a:r>
          </a:p>
          <a:p>
            <a:pPr>
              <a:spcBef>
                <a:spcPts val="400"/>
              </a:spcBef>
              <a:buFont typeface="Arial" charset="0"/>
              <a:buChar char="•"/>
            </a:pPr>
            <a:r>
              <a:rPr lang="en-GB" sz="1200" dirty="0"/>
              <a:t>Regular information updates through mail</a:t>
            </a:r>
          </a:p>
          <a:p>
            <a:pPr>
              <a:spcBef>
                <a:spcPts val="400"/>
              </a:spcBef>
              <a:buFont typeface="Arial" charset="0"/>
              <a:buChar char="•"/>
            </a:pPr>
            <a:r>
              <a:rPr lang="en-GB" sz="1200" dirty="0"/>
              <a:t>That he can ask experts for support</a:t>
            </a:r>
          </a:p>
        </p:txBody>
      </p:sp>
      <p:sp>
        <p:nvSpPr>
          <p:cNvPr id="5" name="Inhaltsplatzhalter 2"/>
          <p:cNvSpPr txBox="1">
            <a:spLocks/>
          </p:cNvSpPr>
          <p:nvPr/>
        </p:nvSpPr>
        <p:spPr>
          <a:xfrm>
            <a:off x="4953000" y="2569316"/>
            <a:ext cx="4762800" cy="2113887"/>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Not enough initiatives to bring members from the region in touch</a:t>
            </a:r>
          </a:p>
          <a:p>
            <a:pPr>
              <a:spcBef>
                <a:spcPts val="400"/>
              </a:spcBef>
              <a:buFont typeface="Arial" charset="0"/>
              <a:buChar char="•"/>
            </a:pPr>
            <a:r>
              <a:rPr lang="en-GB" sz="1200" dirty="0"/>
              <a:t>Too few members at local level</a:t>
            </a:r>
          </a:p>
          <a:p>
            <a:pPr>
              <a:spcBef>
                <a:spcPts val="400"/>
              </a:spcBef>
              <a:buFont typeface="Arial" charset="0"/>
              <a:buChar char="•"/>
            </a:pPr>
            <a:r>
              <a:rPr lang="en-GB" sz="1200" dirty="0"/>
              <a:t>Prefers videos over written documents</a:t>
            </a:r>
          </a:p>
          <a:p>
            <a:pPr>
              <a:spcBef>
                <a:spcPts val="400"/>
              </a:spcBef>
              <a:buFont typeface="Arial" charset="0"/>
              <a:buChar char="•"/>
            </a:pPr>
            <a:r>
              <a:rPr lang="en-GB" sz="1200" dirty="0"/>
              <a:t>‘</a:t>
            </a:r>
            <a:r>
              <a:rPr lang="en-GB" sz="1200" i="1" dirty="0"/>
              <a:t>I only wish I had the confidence and (more  importantly)  the time to explore more fully the topics of my research interests in the field of sanitation.’</a:t>
            </a:r>
          </a:p>
          <a:p>
            <a:pPr>
              <a:spcBef>
                <a:spcPts val="400"/>
              </a:spcBef>
              <a:buFont typeface="Arial" charset="0"/>
              <a:buChar char="•"/>
            </a:pPr>
            <a:r>
              <a:rPr lang="en-GB" sz="1200" dirty="0" err="1"/>
              <a:t>SuSanA</a:t>
            </a:r>
            <a:r>
              <a:rPr lang="en-GB" sz="1200" dirty="0"/>
              <a:t> partners do not work actively in his community</a:t>
            </a:r>
          </a:p>
          <a:p>
            <a:pPr>
              <a:spcBef>
                <a:spcPts val="400"/>
              </a:spcBef>
              <a:buFont typeface="Arial" charset="0"/>
              <a:buChar char="•"/>
            </a:pPr>
            <a:r>
              <a:rPr lang="en-GB" sz="1200" dirty="0"/>
              <a:t>Not enough sector news</a:t>
            </a:r>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Alex identifies with </a:t>
            </a:r>
            <a:r>
              <a:rPr lang="en-GB" sz="1400" dirty="0" err="1"/>
              <a:t>SuSanA</a:t>
            </a:r>
            <a:r>
              <a:rPr lang="en-GB" sz="1400" dirty="0"/>
              <a:t> and utilizes / exploits the products of </a:t>
            </a:r>
            <a:r>
              <a:rPr lang="en-GB" sz="1400" dirty="0" err="1"/>
              <a:t>SuSanA</a:t>
            </a:r>
            <a:r>
              <a:rPr lang="en-GB" sz="1400" dirty="0"/>
              <a:t>.</a:t>
            </a:r>
          </a:p>
          <a:p>
            <a:pPr>
              <a:spcBef>
                <a:spcPts val="400"/>
              </a:spcBef>
              <a:buFont typeface="Wingdings" charset="2"/>
              <a:buChar char="v"/>
            </a:pPr>
            <a:r>
              <a:rPr lang="en-GB" sz="1400" dirty="0"/>
              <a:t>Alex provides feedback which information products are most helpful</a:t>
            </a:r>
          </a:p>
          <a:p>
            <a:pPr>
              <a:spcBef>
                <a:spcPts val="400"/>
              </a:spcBef>
              <a:buFont typeface="Wingdings" charset="2"/>
              <a:buChar char="v"/>
            </a:pPr>
            <a:r>
              <a:rPr lang="en-GB" sz="1400" dirty="0"/>
              <a:t>Alex shares his experiences with </a:t>
            </a:r>
            <a:r>
              <a:rPr lang="en-GB" sz="1400" dirty="0" err="1"/>
              <a:t>SuSanA</a:t>
            </a:r>
            <a:endParaRPr lang="en-GB" sz="1400" dirty="0"/>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		Visit </a:t>
            </a:r>
            <a:r>
              <a:rPr lang="en-GB" sz="1600" dirty="0" err="1"/>
              <a:t>SuSanA</a:t>
            </a:r>
            <a:r>
              <a:rPr lang="en-GB" sz="1600" dirty="0"/>
              <a:t> to get all the information you need to run your WASH </a:t>
            </a:r>
          </a:p>
          <a:p>
            <a:pPr marL="0" indent="0" algn="ctr">
              <a:spcBef>
                <a:spcPts val="400"/>
              </a:spcBef>
              <a:buNone/>
            </a:pPr>
            <a:r>
              <a:rPr lang="en-GB" sz="1600" dirty="0"/>
              <a:t>business (proposals, examples, templates, guidelines</a:t>
            </a:r>
            <a:r>
              <a:rPr lang="is-IS" sz="1600" dirty="0"/>
              <a:t>…)</a:t>
            </a:r>
          </a:p>
          <a:p>
            <a:pPr marL="0" indent="0" algn="ctr">
              <a:spcBef>
                <a:spcPts val="400"/>
              </a:spcBef>
              <a:buNone/>
            </a:pPr>
            <a:r>
              <a:rPr lang="is-IS" sz="1600" dirty="0"/>
              <a:t>Let us know what knowledge is applicable and we’ll source more of it</a:t>
            </a:r>
            <a:endParaRPr lang="en-GB" sz="1600" dirty="0"/>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tx1">
                <a:lumMod val="75000"/>
                <a:lumOff val="25000"/>
              </a:schemeClr>
            </a:solidFill>
          </a:ln>
        </p:spPr>
        <p:txBody>
          <a:bodyPr>
            <a:normAutofit/>
          </a:bodyPr>
          <a:lstStyle/>
          <a:p>
            <a:r>
              <a:rPr lang="en-GB" sz="1800" dirty="0" err="1"/>
              <a:t>SuSanA</a:t>
            </a:r>
            <a:r>
              <a:rPr lang="en-GB" sz="1800" dirty="0"/>
              <a:t> Persona 8 (cont.) - CBO: Alex (50) from </a:t>
            </a:r>
            <a:r>
              <a:rPr lang="en-GB" sz="1800" dirty="0" err="1"/>
              <a:t>Matsagoni</a:t>
            </a:r>
            <a:r>
              <a:rPr lang="en-GB" sz="1800" dirty="0"/>
              <a:t> (</a:t>
            </a:r>
            <a:r>
              <a:rPr lang="en-GB" sz="1800" dirty="0" err="1"/>
              <a:t>Kilifi</a:t>
            </a:r>
            <a:r>
              <a:rPr lang="en-GB" sz="1800" dirty="0"/>
              <a:t>), Kenya</a:t>
            </a:r>
          </a:p>
        </p:txBody>
      </p:sp>
      <p:sp>
        <p:nvSpPr>
          <p:cNvPr id="13" name="Inhaltsplatzhalter 2"/>
          <p:cNvSpPr txBox="1">
            <a:spLocks/>
          </p:cNvSpPr>
          <p:nvPr/>
        </p:nvSpPr>
        <p:spPr>
          <a:xfrm>
            <a:off x="221410" y="658793"/>
            <a:ext cx="4638262" cy="2569913"/>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Practical documents, templates and designs he can use for the development of the public toilet block</a:t>
            </a:r>
          </a:p>
          <a:p>
            <a:pPr>
              <a:spcBef>
                <a:spcPts val="400"/>
              </a:spcBef>
            </a:pPr>
            <a:r>
              <a:rPr lang="en-GB" sz="1200" i="1" dirty="0"/>
              <a:t>Guidance for community mobilization for the financing and maintenance of the facility</a:t>
            </a:r>
          </a:p>
          <a:p>
            <a:pPr>
              <a:spcBef>
                <a:spcPts val="400"/>
              </a:spcBef>
            </a:pPr>
            <a:r>
              <a:rPr lang="en-GB" sz="1200" i="1" dirty="0"/>
              <a:t>Support to run the facility in a sustainable way (e.g. establishing a business model)</a:t>
            </a:r>
          </a:p>
          <a:p>
            <a:pPr>
              <a:spcBef>
                <a:spcPts val="400"/>
              </a:spcBef>
            </a:pPr>
            <a:r>
              <a:rPr lang="en-GB" sz="1200" i="1" dirty="0"/>
              <a:t>Practical trainings and information on relevant tenders</a:t>
            </a:r>
          </a:p>
          <a:p>
            <a:pPr marL="0" indent="0">
              <a:spcBef>
                <a:spcPts val="400"/>
              </a:spcBef>
              <a:buNone/>
            </a:pPr>
            <a:r>
              <a:rPr lang="en-GB" sz="1200" dirty="0"/>
              <a:t>Website that provides: </a:t>
            </a:r>
          </a:p>
          <a:p>
            <a:pPr>
              <a:spcBef>
                <a:spcPts val="400"/>
              </a:spcBef>
            </a:pPr>
            <a:r>
              <a:rPr lang="en-GB" sz="1200" dirty="0"/>
              <a:t>#1: Project information and case studies</a:t>
            </a:r>
          </a:p>
          <a:p>
            <a:pPr>
              <a:spcBef>
                <a:spcPts val="400"/>
              </a:spcBef>
            </a:pPr>
            <a:r>
              <a:rPr lang="en-GB" sz="1200" dirty="0"/>
              <a:t>#2: Information that is relevant to his context (rural Kenya)</a:t>
            </a:r>
          </a:p>
          <a:p>
            <a:pPr>
              <a:spcBef>
                <a:spcPts val="400"/>
              </a:spcBef>
            </a:pPr>
            <a:r>
              <a:rPr lang="en-GB" sz="1200" dirty="0"/>
              <a:t>#3: Information that is easy to understand</a:t>
            </a:r>
            <a:endParaRPr lang="en-GB" sz="1200" i="1" dirty="0"/>
          </a:p>
        </p:txBody>
      </p:sp>
      <p:sp>
        <p:nvSpPr>
          <p:cNvPr id="14" name="Inhaltsplatzhalter 2"/>
          <p:cNvSpPr txBox="1">
            <a:spLocks/>
          </p:cNvSpPr>
          <p:nvPr/>
        </p:nvSpPr>
        <p:spPr>
          <a:xfrm>
            <a:off x="4953000" y="658794"/>
            <a:ext cx="4762800" cy="1832615"/>
          </a:xfrm>
          <a:prstGeom prst="rect">
            <a:avLst/>
          </a:prstGeom>
          <a:solidFill>
            <a:schemeClr val="bg1">
              <a:alpha val="60000"/>
            </a:schemeClr>
          </a:solidFill>
          <a:ln w="28575">
            <a:solidFill>
              <a:schemeClr val="tx1">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Financing (55%)</a:t>
            </a:r>
          </a:p>
          <a:p>
            <a:pPr>
              <a:spcBef>
                <a:spcPts val="400"/>
              </a:spcBef>
            </a:pPr>
            <a:r>
              <a:rPr lang="en-GB" sz="1200" dirty="0"/>
              <a:t>Behaviour change (50%) and community mobilization (49%) </a:t>
            </a:r>
          </a:p>
          <a:p>
            <a:pPr marL="0" indent="0">
              <a:spcBef>
                <a:spcPts val="400"/>
              </a:spcBef>
              <a:buNone/>
            </a:pPr>
            <a:r>
              <a:rPr lang="en-GB" sz="1200" dirty="0"/>
              <a:t>What prevents him from finding sanitation information:</a:t>
            </a:r>
          </a:p>
          <a:p>
            <a:pPr>
              <a:spcBef>
                <a:spcPts val="400"/>
              </a:spcBef>
            </a:pPr>
            <a:r>
              <a:rPr lang="en-GB" sz="1200" dirty="0"/>
              <a:t>#1: Cost of accessing materials</a:t>
            </a:r>
          </a:p>
          <a:p>
            <a:pPr>
              <a:spcBef>
                <a:spcPts val="400"/>
              </a:spcBef>
            </a:pPr>
            <a:r>
              <a:rPr lang="en-GB" sz="1200" dirty="0"/>
              <a:t>#2: Poor internet connection and too much information to sort through (both almost same level)</a:t>
            </a:r>
          </a:p>
        </p:txBody>
      </p:sp>
    </p:spTree>
    <p:extLst>
      <p:ext uri="{BB962C8B-B14F-4D97-AF65-F5344CB8AC3E}">
        <p14:creationId xmlns:p14="http://schemas.microsoft.com/office/powerpoint/2010/main" val="359621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accent6">
                <a:lumMod val="40000"/>
                <a:lumOff val="60000"/>
              </a:schemeClr>
            </a:solidFill>
          </a:ln>
        </p:spPr>
        <p:txBody>
          <a:bodyPr>
            <a:normAutofit/>
          </a:bodyPr>
          <a:lstStyle/>
          <a:p>
            <a:r>
              <a:rPr lang="en-GB" sz="1800" dirty="0" err="1"/>
              <a:t>SuSanA</a:t>
            </a:r>
            <a:r>
              <a:rPr lang="en-GB" sz="1800" dirty="0"/>
              <a:t> Persona 9 </a:t>
            </a:r>
            <a:br>
              <a:rPr lang="en-GB" sz="2800" dirty="0"/>
            </a:br>
            <a:r>
              <a:rPr lang="en-GB" sz="2800" dirty="0"/>
              <a:t>Implementing </a:t>
            </a:r>
            <a:r>
              <a:rPr lang="en-GB" sz="2800" dirty="0" err="1"/>
              <a:t>ageny</a:t>
            </a:r>
            <a:r>
              <a:rPr lang="en-GB" sz="2800" dirty="0"/>
              <a:t> / int. NGO: Michael (36) Bremen, Germany</a:t>
            </a:r>
          </a:p>
        </p:txBody>
      </p:sp>
      <p:sp>
        <p:nvSpPr>
          <p:cNvPr id="3" name="Inhaltsplatzhalter 2"/>
          <p:cNvSpPr>
            <a:spLocks noGrp="1"/>
          </p:cNvSpPr>
          <p:nvPr>
            <p:ph idx="1"/>
          </p:nvPr>
        </p:nvSpPr>
        <p:spPr>
          <a:xfrm>
            <a:off x="225285" y="3396011"/>
            <a:ext cx="4638262" cy="1413801"/>
          </a:xfrm>
          <a:solidFill>
            <a:schemeClr val="bg1">
              <a:alpha val="60000"/>
            </a:schemeClr>
          </a:solidFill>
          <a:ln w="28575">
            <a:solidFill>
              <a:schemeClr val="accent6">
                <a:lumMod val="40000"/>
                <a:lumOff val="60000"/>
              </a:schemeClr>
            </a:solidFill>
          </a:ln>
        </p:spPr>
        <p:txBody>
          <a:bodyPr>
            <a:noAutofit/>
          </a:bodyPr>
          <a:lstStyle/>
          <a:p>
            <a:pPr marL="0" indent="0">
              <a:spcBef>
                <a:spcPts val="400"/>
              </a:spcBef>
              <a:buNone/>
            </a:pPr>
            <a:r>
              <a:rPr lang="en-GB" sz="1600" dirty="0"/>
              <a:t>WASH INTERESTS</a:t>
            </a:r>
          </a:p>
          <a:p>
            <a:pPr>
              <a:spcBef>
                <a:spcPts val="400"/>
              </a:spcBef>
            </a:pPr>
            <a:r>
              <a:rPr lang="de-DE" sz="1400" i="1" dirty="0" err="1"/>
              <a:t>Financing</a:t>
            </a:r>
            <a:r>
              <a:rPr lang="de-DE" sz="1400" i="1" dirty="0"/>
              <a:t>, </a:t>
            </a:r>
            <a:r>
              <a:rPr lang="de-DE" sz="1400" i="1" dirty="0" err="1"/>
              <a:t>particularly</a:t>
            </a:r>
            <a:r>
              <a:rPr lang="de-DE" sz="1400" i="1" dirty="0"/>
              <a:t> </a:t>
            </a:r>
            <a:r>
              <a:rPr lang="de-DE" sz="1400" i="1" dirty="0" err="1"/>
              <a:t>funding</a:t>
            </a:r>
            <a:r>
              <a:rPr lang="de-DE" sz="1400" i="1" dirty="0"/>
              <a:t> </a:t>
            </a:r>
            <a:r>
              <a:rPr lang="de-DE" sz="1400" i="1" dirty="0" err="1"/>
              <a:t>opportunities</a:t>
            </a:r>
            <a:r>
              <a:rPr lang="de-DE" sz="1400" i="1" dirty="0"/>
              <a:t> </a:t>
            </a:r>
            <a:r>
              <a:rPr lang="de-DE" sz="1400" i="1" dirty="0" err="1"/>
              <a:t>for</a:t>
            </a:r>
            <a:r>
              <a:rPr lang="de-DE" sz="1400" i="1" dirty="0"/>
              <a:t> </a:t>
            </a:r>
            <a:r>
              <a:rPr lang="de-DE" sz="1400" i="1" dirty="0" err="1"/>
              <a:t>projects</a:t>
            </a:r>
            <a:endParaRPr lang="de-DE" sz="1400" i="1" dirty="0"/>
          </a:p>
          <a:p>
            <a:pPr>
              <a:spcBef>
                <a:spcPts val="400"/>
              </a:spcBef>
            </a:pPr>
            <a:r>
              <a:rPr lang="is-IS" sz="1400" dirty="0"/>
              <a:t>Design and construction</a:t>
            </a:r>
            <a:r>
              <a:rPr lang="is-IS" sz="1400" dirty="0">
                <a:solidFill>
                  <a:schemeClr val="tx1">
                    <a:lumMod val="50000"/>
                    <a:lumOff val="50000"/>
                  </a:schemeClr>
                </a:solidFill>
              </a:rPr>
              <a:t> </a:t>
            </a:r>
            <a:r>
              <a:rPr lang="is-IS" sz="1400" dirty="0"/>
              <a:t>(33%) for </a:t>
            </a:r>
            <a:r>
              <a:rPr lang="de-DE" sz="1400" dirty="0" err="1"/>
              <a:t>Decentralized</a:t>
            </a:r>
            <a:r>
              <a:rPr lang="de-DE" sz="1400" dirty="0"/>
              <a:t> </a:t>
            </a:r>
            <a:r>
              <a:rPr lang="de-DE" sz="1400" dirty="0" err="1"/>
              <a:t>Water</a:t>
            </a:r>
            <a:r>
              <a:rPr lang="de-DE" sz="1400" dirty="0"/>
              <a:t> Treatment Solutions</a:t>
            </a:r>
            <a:endParaRPr lang="is-IS" sz="1400" dirty="0"/>
          </a:p>
          <a:p>
            <a:pPr>
              <a:spcBef>
                <a:spcPts val="400"/>
              </a:spcBef>
            </a:pPr>
            <a:r>
              <a:rPr lang="en-GB" sz="1400" dirty="0"/>
              <a:t>Training, community health promotion (33%)</a:t>
            </a:r>
          </a:p>
        </p:txBody>
      </p:sp>
      <p:sp>
        <p:nvSpPr>
          <p:cNvPr id="7" name="Inhaltsplatzhalter 2"/>
          <p:cNvSpPr txBox="1">
            <a:spLocks/>
          </p:cNvSpPr>
          <p:nvPr/>
        </p:nvSpPr>
        <p:spPr>
          <a:xfrm>
            <a:off x="221410" y="1723160"/>
            <a:ext cx="4642137" cy="1606098"/>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Planning and back-stopping officer for BORDA’s WASH programmes in Western Africa. </a:t>
            </a:r>
            <a:r>
              <a:rPr lang="de-DE" sz="1800" i="1" dirty="0" err="1"/>
              <a:t>Rotates</a:t>
            </a:r>
            <a:r>
              <a:rPr lang="de-DE" sz="1800" i="1" dirty="0"/>
              <a:t> </a:t>
            </a:r>
            <a:r>
              <a:rPr lang="de-DE" sz="1800" i="1" dirty="0" err="1"/>
              <a:t>between</a:t>
            </a:r>
            <a:r>
              <a:rPr lang="de-DE" sz="1800" i="1" dirty="0"/>
              <a:t> HQ </a:t>
            </a:r>
            <a:r>
              <a:rPr lang="de-DE" sz="1800" i="1" dirty="0" err="1"/>
              <a:t>and</a:t>
            </a:r>
            <a:r>
              <a:rPr lang="de-DE" sz="1800" i="1" dirty="0"/>
              <a:t> </a:t>
            </a:r>
            <a:r>
              <a:rPr lang="de-DE" sz="1800" i="1" dirty="0" err="1"/>
              <a:t>field</a:t>
            </a:r>
            <a:r>
              <a:rPr lang="de-DE" sz="1800" i="1" dirty="0"/>
              <a:t> </a:t>
            </a:r>
            <a:r>
              <a:rPr lang="de-DE" sz="1800" i="1" dirty="0" err="1"/>
              <a:t>offices</a:t>
            </a:r>
            <a:r>
              <a:rPr lang="de-DE" sz="1800" i="1" dirty="0"/>
              <a:t> 3 – 5 </a:t>
            </a:r>
            <a:r>
              <a:rPr lang="de-DE" sz="1800" i="1" dirty="0" err="1"/>
              <a:t>years</a:t>
            </a:r>
            <a:r>
              <a:rPr lang="de-DE" sz="1800" i="1" dirty="0"/>
              <a:t>.</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RECEIVING KNOWLEDGE</a:t>
            </a:r>
          </a:p>
          <a:p>
            <a:pPr marL="0" indent="0">
              <a:spcBef>
                <a:spcPts val="400"/>
              </a:spcBef>
              <a:buNone/>
            </a:pPr>
            <a:r>
              <a:rPr lang="en-GB" sz="1200" dirty="0"/>
              <a:t>Likes to learn through: </a:t>
            </a:r>
          </a:p>
          <a:p>
            <a:pPr marL="250825" indent="-250825">
              <a:spcBef>
                <a:spcPts val="400"/>
              </a:spcBef>
              <a:buFont typeface="Arial" charset="0"/>
              <a:buChar char="•"/>
            </a:pPr>
            <a:r>
              <a:rPr lang="en-GB" sz="1200" dirty="0"/>
              <a:t>#1: </a:t>
            </a:r>
            <a:r>
              <a:rPr lang="en-GB" sz="1200" i="1" dirty="0"/>
              <a:t>His projects </a:t>
            </a:r>
            <a:r>
              <a:rPr lang="en-GB" sz="1200" dirty="0"/>
              <a:t>(On the job)</a:t>
            </a:r>
          </a:p>
          <a:p>
            <a:pPr marL="250825" indent="-250825">
              <a:spcBef>
                <a:spcPts val="400"/>
              </a:spcBef>
              <a:buFont typeface="Arial" charset="0"/>
              <a:buChar char="•"/>
            </a:pPr>
            <a:r>
              <a:rPr lang="en-GB" sz="1200" dirty="0"/>
              <a:t>#2: Workshops and conferences</a:t>
            </a:r>
            <a:r>
              <a:rPr lang="en-GB" sz="1200" i="1" dirty="0"/>
              <a:t>, at district and national level</a:t>
            </a:r>
            <a:endParaRPr lang="en-GB" sz="1200" dirty="0"/>
          </a:p>
          <a:p>
            <a:pPr marL="250825" indent="-250825">
              <a:spcBef>
                <a:spcPts val="400"/>
              </a:spcBef>
              <a:buFont typeface="Arial" charset="0"/>
              <a:buChar char="•"/>
            </a:pPr>
            <a:r>
              <a:rPr lang="en-GB" sz="1200" dirty="0"/>
              <a:t>#3: Person-to-person </a:t>
            </a:r>
            <a:r>
              <a:rPr lang="en-GB" sz="1200" i="1" dirty="0"/>
              <a:t>with colleagues from </a:t>
            </a:r>
            <a:r>
              <a:rPr lang="en-GB" sz="1200" i="1" dirty="0" err="1"/>
              <a:t>WaterAid</a:t>
            </a:r>
            <a:r>
              <a:rPr lang="en-GB" sz="1200" i="1" dirty="0"/>
              <a:t> and other national and international NGOs in Bangladesh</a:t>
            </a:r>
          </a:p>
          <a:p>
            <a:pPr marL="250825" indent="-250825">
              <a:spcBef>
                <a:spcPts val="400"/>
              </a:spcBef>
              <a:buFont typeface="Arial" charset="0"/>
              <a:buChar char="•"/>
            </a:pPr>
            <a:r>
              <a:rPr lang="en-GB" sz="1200" dirty="0"/>
              <a:t>#4: Reading (e.g. text books, papers, websites)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r>
              <a:rPr lang="en-GB" sz="1200" i="1" dirty="0"/>
              <a:t>of other </a:t>
            </a:r>
            <a:r>
              <a:rPr lang="en-GB" sz="1200" i="1" dirty="0" err="1"/>
              <a:t>WatreAid</a:t>
            </a:r>
            <a:r>
              <a:rPr lang="en-GB" sz="1200" i="1" dirty="0"/>
              <a:t> projects and sometimes </a:t>
            </a:r>
          </a:p>
          <a:p>
            <a:pPr marL="250825" indent="-250825">
              <a:spcBef>
                <a:spcPts val="400"/>
              </a:spcBef>
              <a:buFont typeface="Arial" charset="0"/>
              <a:buChar char="•"/>
            </a:pPr>
            <a:r>
              <a:rPr lang="en-GB" sz="1200" dirty="0"/>
              <a:t>#3: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Colleagues and friends</a:t>
            </a:r>
          </a:p>
          <a:p>
            <a:pPr marL="250825" indent="-250825">
              <a:spcBef>
                <a:spcPts val="400"/>
              </a:spcBef>
              <a:buFont typeface="Arial" charset="0"/>
              <a:buChar char="•"/>
            </a:pPr>
            <a:r>
              <a:rPr lang="en-GB" sz="1200" dirty="0"/>
              <a:t>#2: Websites he follows </a:t>
            </a:r>
          </a:p>
          <a:p>
            <a:pPr marL="250825" indent="-250825">
              <a:spcBef>
                <a:spcPts val="400"/>
              </a:spcBef>
              <a:buFont typeface="Arial" charset="0"/>
              <a:buChar char="•"/>
            </a:pPr>
            <a:r>
              <a:rPr lang="en-GB" sz="1200" dirty="0"/>
              <a:t>#3: Newsletters, </a:t>
            </a:r>
            <a:r>
              <a:rPr lang="en-GB" sz="1200" i="1" dirty="0"/>
              <a:t>possibly including </a:t>
            </a:r>
            <a:r>
              <a:rPr lang="en-GB" sz="1200" i="1" dirty="0" err="1"/>
              <a:t>SuSanA’s</a:t>
            </a:r>
            <a:r>
              <a:rPr lang="en-GB" sz="1200" dirty="0"/>
              <a:t> </a:t>
            </a:r>
          </a:p>
          <a:p>
            <a:pPr marL="250825" indent="-250825">
              <a:spcBef>
                <a:spcPts val="400"/>
              </a:spcBef>
              <a:buFont typeface="Arial" charset="0"/>
              <a:buChar char="•"/>
            </a:pPr>
            <a:r>
              <a:rPr lang="en-GB" sz="1200" dirty="0"/>
              <a:t>#4: Attend sector meetings</a:t>
            </a:r>
          </a:p>
          <a:p>
            <a:pPr marL="0" indent="0">
              <a:spcBef>
                <a:spcPts val="400"/>
              </a:spcBef>
              <a:buNone/>
            </a:pPr>
            <a:endParaRPr lang="en-GB" sz="1200" dirty="0">
              <a:solidFill>
                <a:srgbClr val="FF0000"/>
              </a:solidFill>
            </a:endParaRP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 on social media (42%)</a:t>
            </a:r>
          </a:p>
          <a:p>
            <a:pPr>
              <a:spcBef>
                <a:spcPts val="400"/>
              </a:spcBef>
            </a:pPr>
            <a:r>
              <a:rPr lang="is-IS" sz="1200" dirty="0"/>
              <a:t>Post in a forum (26%) or blog (13%)</a:t>
            </a:r>
          </a:p>
          <a:p>
            <a:pPr>
              <a:spcBef>
                <a:spcPts val="400"/>
              </a:spcBef>
            </a:pPr>
            <a:r>
              <a:rPr lang="is-IS" sz="1200" dirty="0"/>
              <a:t>Upload to an online library or website (25%)</a:t>
            </a:r>
          </a:p>
          <a:p>
            <a:pPr marL="0" indent="0">
              <a:spcBef>
                <a:spcPts val="400"/>
              </a:spcBef>
              <a:buNone/>
            </a:pPr>
            <a:r>
              <a:rPr lang="en-GB" sz="1200" dirty="0"/>
              <a:t>What:</a:t>
            </a:r>
          </a:p>
          <a:p>
            <a:pPr>
              <a:spcBef>
                <a:spcPts val="400"/>
              </a:spcBef>
            </a:pPr>
            <a:r>
              <a:rPr lang="en-GB" sz="1200" dirty="0"/>
              <a:t>Links to interesting articles (72%)</a:t>
            </a:r>
          </a:p>
          <a:p>
            <a:pPr>
              <a:spcBef>
                <a:spcPts val="400"/>
              </a:spcBef>
            </a:pPr>
            <a:r>
              <a:rPr lang="en-GB" sz="1200" dirty="0"/>
              <a:t>Project information (66%) or case studies (66%)</a:t>
            </a:r>
          </a:p>
          <a:p>
            <a:pPr>
              <a:spcBef>
                <a:spcPts val="400"/>
              </a:spcBef>
            </a:pPr>
            <a:r>
              <a:rPr lang="en-GB" sz="1200" dirty="0"/>
              <a:t>Personal knowledge and experiences (59%) or research document - in this case results of his work (53%)</a:t>
            </a:r>
          </a:p>
        </p:txBody>
      </p:sp>
      <p:sp>
        <p:nvSpPr>
          <p:cNvPr id="11" name="Inhaltsplatzhalter 2"/>
          <p:cNvSpPr txBox="1">
            <a:spLocks/>
          </p:cNvSpPr>
          <p:nvPr/>
        </p:nvSpPr>
        <p:spPr>
          <a:xfrm>
            <a:off x="221410" y="4876565"/>
            <a:ext cx="4642137" cy="1749317"/>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Could well be a member already</a:t>
            </a:r>
          </a:p>
          <a:p>
            <a:pPr>
              <a:spcBef>
                <a:spcPts val="400"/>
              </a:spcBef>
            </a:pPr>
            <a:r>
              <a:rPr lang="en-GB" sz="1200" dirty="0"/>
              <a:t>Has participated in several </a:t>
            </a:r>
            <a:r>
              <a:rPr lang="en-GB" sz="1200" dirty="0" err="1"/>
              <a:t>SuSanA</a:t>
            </a:r>
            <a:r>
              <a:rPr lang="en-GB" sz="1200" dirty="0"/>
              <a:t> meetings or events</a:t>
            </a:r>
          </a:p>
          <a:p>
            <a:pPr>
              <a:spcBef>
                <a:spcPts val="400"/>
              </a:spcBef>
            </a:pPr>
            <a:r>
              <a:rPr lang="en-GB" sz="1200" dirty="0"/>
              <a:t>Has curated content and led special topic discussions through in-kind contributions. </a:t>
            </a:r>
          </a:p>
          <a:p>
            <a:pPr>
              <a:spcBef>
                <a:spcPts val="400"/>
              </a:spcBef>
            </a:pPr>
            <a:r>
              <a:rPr lang="en-GB" sz="1200" i="1" dirty="0"/>
              <a:t>Knows many </a:t>
            </a:r>
            <a:r>
              <a:rPr lang="en-GB" sz="1200" i="1" dirty="0" err="1"/>
              <a:t>SuSanA</a:t>
            </a:r>
            <a:r>
              <a:rPr lang="en-GB" sz="1200" i="1" dirty="0"/>
              <a:t> members through the projects he coordinates in West Africa</a:t>
            </a:r>
          </a:p>
        </p:txBody>
      </p:sp>
    </p:spTree>
    <p:extLst>
      <p:ext uri="{BB962C8B-B14F-4D97-AF65-F5344CB8AC3E}">
        <p14:creationId xmlns:p14="http://schemas.microsoft.com/office/powerpoint/2010/main" val="1093648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1038" y="444500"/>
            <a:ext cx="8543925" cy="6286500"/>
          </a:xfrm>
        </p:spPr>
        <p:txBody>
          <a:bodyPr>
            <a:normAutofit fontScale="92500" lnSpcReduction="10000"/>
          </a:bodyPr>
          <a:lstStyle/>
          <a:p>
            <a:r>
              <a:rPr lang="en-GB" dirty="0"/>
              <a:t>The following slides present information derived from the market survey and qualitative interviews with 20 </a:t>
            </a:r>
            <a:r>
              <a:rPr lang="en-GB" dirty="0" err="1"/>
              <a:t>SuSanA</a:t>
            </a:r>
            <a:r>
              <a:rPr lang="en-GB" dirty="0"/>
              <a:t> stakeholders. This information was converted into descriptions of ‘average’ profiles of professionals from specific constituencies that are (potentially) using or engaging with </a:t>
            </a:r>
            <a:r>
              <a:rPr lang="en-GB" dirty="0" err="1"/>
              <a:t>SuSanA</a:t>
            </a:r>
            <a:endParaRPr lang="en-GB" dirty="0"/>
          </a:p>
          <a:p>
            <a:r>
              <a:rPr lang="en-GB" dirty="0"/>
              <a:t>Percentages or ranked preferences (#...) indicate the average responses for the target groups that is represented by the persona (e.g. NGO, Donor, etc.). An overview of the number of respondents that form the basis for these values for each persona is listed on the last slide.</a:t>
            </a:r>
          </a:p>
          <a:p>
            <a:r>
              <a:rPr lang="en-GB" dirty="0"/>
              <a:t>Text in </a:t>
            </a:r>
            <a:r>
              <a:rPr lang="en-GB" i="1" dirty="0"/>
              <a:t>italics</a:t>
            </a:r>
            <a:r>
              <a:rPr lang="en-GB" dirty="0"/>
              <a:t> are additions that are based on qualitative information from the interviews or the open survey questions or that was added to make the profile more tangible. Some information was also used from the report of </a:t>
            </a:r>
            <a:r>
              <a:rPr lang="en-GB" dirty="0" err="1"/>
              <a:t>WaterAid’s</a:t>
            </a:r>
            <a:r>
              <a:rPr lang="en-GB" dirty="0"/>
              <a:t> survey on ‘the experiences and perception of </a:t>
            </a:r>
            <a:r>
              <a:rPr lang="en-GB" dirty="0" err="1"/>
              <a:t>SuSanA</a:t>
            </a:r>
            <a:r>
              <a:rPr lang="en-GB" dirty="0"/>
              <a:t> and Knowledge Management need’.</a:t>
            </a:r>
          </a:p>
          <a:p>
            <a:r>
              <a:rPr lang="en-GB" dirty="0"/>
              <a:t>Information on what each of the personas likes or </a:t>
            </a:r>
            <a:r>
              <a:rPr lang="en-GB" dirty="0" err="1"/>
              <a:t>disikes</a:t>
            </a:r>
            <a:r>
              <a:rPr lang="en-GB" dirty="0"/>
              <a:t> about </a:t>
            </a:r>
            <a:r>
              <a:rPr lang="en-GB" dirty="0" err="1"/>
              <a:t>SuSanA</a:t>
            </a:r>
            <a:r>
              <a:rPr lang="en-GB" dirty="0"/>
              <a:t> was derived and adapted from individual responses to qualitative questions of the survey.</a:t>
            </a:r>
          </a:p>
          <a:p>
            <a:r>
              <a:rPr lang="en-GB" dirty="0"/>
              <a:t>Targets and messages are based on working sessions with the </a:t>
            </a:r>
            <a:r>
              <a:rPr lang="en-GB" dirty="0" err="1"/>
              <a:t>SuSanA</a:t>
            </a:r>
            <a:r>
              <a:rPr lang="en-GB" dirty="0"/>
              <a:t> project team and are initial suggestions that are meant as food for thought not as recommendations.</a:t>
            </a:r>
          </a:p>
          <a:p>
            <a:r>
              <a:rPr lang="en-GB" dirty="0"/>
              <a:t>In any case where specific organizations are mentioned the intention is to draw a more tangible picture of a representative from a specific target group. This does not reflect the views or behaviour of the organizations mentioned, nor does it describe any real people. </a:t>
            </a:r>
          </a:p>
          <a:p>
            <a:endParaRPr lang="en-GB" dirty="0"/>
          </a:p>
        </p:txBody>
      </p:sp>
    </p:spTree>
    <p:extLst>
      <p:ext uri="{BB962C8B-B14F-4D97-AF65-F5344CB8AC3E}">
        <p14:creationId xmlns:p14="http://schemas.microsoft.com/office/powerpoint/2010/main" val="1218467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034388"/>
            <a:ext cx="4638262" cy="1648816"/>
          </a:xfrm>
          <a:solidFill>
            <a:schemeClr val="bg1">
              <a:alpha val="60000"/>
            </a:schemeClr>
          </a:solidFill>
          <a:ln w="28575">
            <a:solidFill>
              <a:schemeClr val="accent6">
                <a:lumMod val="40000"/>
                <a:lumOff val="60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is-IS" sz="1200" dirty="0"/>
              <a:t>After some time he now understands the platform and nows where he can find what he needs</a:t>
            </a:r>
          </a:p>
          <a:p>
            <a:pPr>
              <a:spcBef>
                <a:spcPts val="400"/>
              </a:spcBef>
              <a:buFont typeface="Arial" charset="0"/>
              <a:buChar char="•"/>
            </a:pPr>
            <a:r>
              <a:rPr lang="is-IS" sz="1200" dirty="0"/>
              <a:t>The exchange with the network has helped in positioning services in the context of the global sustainable agenda</a:t>
            </a:r>
          </a:p>
          <a:p>
            <a:pPr>
              <a:spcBef>
                <a:spcPts val="400"/>
              </a:spcBef>
              <a:buFont typeface="Arial" charset="0"/>
              <a:buChar char="•"/>
            </a:pPr>
            <a:r>
              <a:rPr lang="is-IS" sz="1200" dirty="0"/>
              <a:t>Possibility to share project results and experiences beyond project timeline</a:t>
            </a:r>
          </a:p>
          <a:p>
            <a:pPr>
              <a:spcBef>
                <a:spcPts val="400"/>
              </a:spcBef>
              <a:buFont typeface="Arial" charset="0"/>
              <a:buChar char="•"/>
            </a:pPr>
            <a:r>
              <a:rPr lang="is-IS" sz="1200" dirty="0"/>
              <a:t>SuSanA member meetings in Stockholm</a:t>
            </a:r>
          </a:p>
          <a:p>
            <a:pPr>
              <a:spcBef>
                <a:spcPts val="400"/>
              </a:spcBef>
              <a:buFont typeface="Arial" charset="0"/>
              <a:buChar char="•"/>
            </a:pPr>
            <a:endParaRPr lang="en-GB" sz="1200" dirty="0"/>
          </a:p>
        </p:txBody>
      </p:sp>
      <p:sp>
        <p:nvSpPr>
          <p:cNvPr id="5" name="Inhaltsplatzhalter 2"/>
          <p:cNvSpPr txBox="1">
            <a:spLocks/>
          </p:cNvSpPr>
          <p:nvPr/>
        </p:nvSpPr>
        <p:spPr>
          <a:xfrm>
            <a:off x="4953000" y="2830513"/>
            <a:ext cx="4762800" cy="1852690"/>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is-IS" sz="1200" dirty="0"/>
              <a:t>That there are a number of very dominant members</a:t>
            </a:r>
          </a:p>
          <a:p>
            <a:pPr>
              <a:spcBef>
                <a:spcPts val="400"/>
              </a:spcBef>
              <a:buFont typeface="Arial" charset="0"/>
              <a:buChar char="•"/>
            </a:pPr>
            <a:r>
              <a:rPr lang="is-IS" sz="1200" dirty="0"/>
              <a:t>Only the ’usual suspects’ engage on the SuSanA platform</a:t>
            </a:r>
          </a:p>
          <a:p>
            <a:pPr>
              <a:spcBef>
                <a:spcPts val="400"/>
              </a:spcBef>
              <a:buFont typeface="Arial" charset="0"/>
              <a:buChar char="•"/>
            </a:pPr>
            <a:r>
              <a:rPr lang="is-IS" sz="1200" dirty="0"/>
              <a:t>Not enough engagement from the grass roots level and from government officials</a:t>
            </a:r>
          </a:p>
          <a:p>
            <a:pPr>
              <a:spcBef>
                <a:spcPts val="400"/>
              </a:spcBef>
              <a:buFont typeface="Arial" charset="0"/>
              <a:buChar char="•"/>
            </a:pPr>
            <a:r>
              <a:rPr lang="is-IS" sz="1200" dirty="0"/>
              <a:t>Visibility of SuSanA is low in West Africa, because of lack of events and tangible activities on the ground</a:t>
            </a:r>
          </a:p>
          <a:p>
            <a:pPr>
              <a:spcBef>
                <a:spcPts val="400"/>
              </a:spcBef>
              <a:buFont typeface="Arial" charset="0"/>
              <a:buChar char="•"/>
            </a:pPr>
            <a:endParaRPr lang="en-GB" sz="1200" dirty="0"/>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Michael engages actively in </a:t>
            </a:r>
            <a:r>
              <a:rPr lang="en-GB" sz="1400" dirty="0" err="1"/>
              <a:t>SuSanA</a:t>
            </a:r>
            <a:r>
              <a:rPr lang="en-GB" sz="1400" dirty="0"/>
              <a:t>, curating relevant content and contributing to working groups and thematic discussion series</a:t>
            </a:r>
          </a:p>
          <a:p>
            <a:pPr>
              <a:spcBef>
                <a:spcPts val="400"/>
              </a:spcBef>
              <a:buFont typeface="Wingdings" charset="2"/>
              <a:buChar char="v"/>
            </a:pPr>
            <a:r>
              <a:rPr lang="en-GB" sz="1400" dirty="0"/>
              <a:t>Michael provides technical expertise / guidance to other </a:t>
            </a:r>
            <a:r>
              <a:rPr lang="en-GB" sz="1400" dirty="0" err="1"/>
              <a:t>SuSanA</a:t>
            </a:r>
            <a:r>
              <a:rPr lang="en-GB" sz="1400" dirty="0"/>
              <a:t> partners</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	      Reach out to more than XX.000 sanitation professionals with your message!</a:t>
            </a:r>
          </a:p>
          <a:p>
            <a:pPr marL="0" indent="0" algn="ctr">
              <a:spcBef>
                <a:spcPts val="400"/>
              </a:spcBef>
              <a:buNone/>
            </a:pPr>
            <a:r>
              <a:rPr lang="is-IS" sz="1600" dirty="0"/>
              <a:t>The sanitation opportunity: Position yourself and your organization</a:t>
            </a:r>
          </a:p>
          <a:p>
            <a:pPr marL="0" indent="0" algn="ctr">
              <a:spcBef>
                <a:spcPts val="400"/>
              </a:spcBef>
              <a:buNone/>
            </a:pPr>
            <a:r>
              <a:rPr lang="is-IS" sz="1600" dirty="0"/>
              <a:t>Show engagement. Lead the discussion.</a:t>
            </a:r>
            <a:endParaRPr lang="en-GB" sz="1600" dirty="0"/>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accent6">
                <a:lumMod val="40000"/>
                <a:lumOff val="60000"/>
              </a:schemeClr>
            </a:solidFill>
          </a:ln>
        </p:spPr>
        <p:txBody>
          <a:bodyPr>
            <a:normAutofit/>
          </a:bodyPr>
          <a:lstStyle/>
          <a:p>
            <a:r>
              <a:rPr lang="en-GB" sz="1800" dirty="0" err="1"/>
              <a:t>SuSanA</a:t>
            </a:r>
            <a:r>
              <a:rPr lang="en-GB" sz="1800" dirty="0"/>
              <a:t> Persona 9 (cont.) - CBO: Michael (36) from Bremen, Germany</a:t>
            </a:r>
          </a:p>
        </p:txBody>
      </p:sp>
      <p:sp>
        <p:nvSpPr>
          <p:cNvPr id="13" name="Inhaltsplatzhalter 2"/>
          <p:cNvSpPr txBox="1">
            <a:spLocks/>
          </p:cNvSpPr>
          <p:nvPr/>
        </p:nvSpPr>
        <p:spPr>
          <a:xfrm>
            <a:off x="221410" y="658794"/>
            <a:ext cx="4638262" cy="2297686"/>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dirty="0"/>
              <a:t>Contacts to organizations that do high quality sanitation work in West Africa</a:t>
            </a:r>
          </a:p>
          <a:p>
            <a:pPr>
              <a:spcBef>
                <a:spcPts val="400"/>
              </a:spcBef>
            </a:pPr>
            <a:r>
              <a:rPr lang="en-GB" sz="1200" dirty="0"/>
              <a:t>An overview of ongoing activities in West Africa</a:t>
            </a:r>
          </a:p>
          <a:p>
            <a:pPr>
              <a:spcBef>
                <a:spcPts val="400"/>
              </a:spcBef>
            </a:pPr>
            <a:r>
              <a:rPr lang="en-GB" sz="1200" dirty="0"/>
              <a:t>Relevant publications and resources for his work in francophone West Africa</a:t>
            </a:r>
          </a:p>
          <a:p>
            <a:pPr marL="0" indent="0">
              <a:spcBef>
                <a:spcPts val="400"/>
              </a:spcBef>
              <a:buNone/>
            </a:pPr>
            <a:r>
              <a:rPr lang="en-GB" sz="1200" dirty="0"/>
              <a:t>Website that provides: </a:t>
            </a:r>
          </a:p>
          <a:p>
            <a:pPr>
              <a:spcBef>
                <a:spcPts val="400"/>
              </a:spcBef>
            </a:pPr>
            <a:r>
              <a:rPr lang="en-GB" sz="1200" dirty="0"/>
              <a:t>#1: Information that is relevant (match-making)</a:t>
            </a:r>
          </a:p>
          <a:p>
            <a:pPr>
              <a:spcBef>
                <a:spcPts val="400"/>
              </a:spcBef>
            </a:pPr>
            <a:r>
              <a:rPr lang="en-GB" sz="1200" dirty="0"/>
              <a:t>#2: Guidelines and toolkits</a:t>
            </a:r>
          </a:p>
          <a:p>
            <a:pPr>
              <a:spcBef>
                <a:spcPts val="400"/>
              </a:spcBef>
            </a:pPr>
            <a:r>
              <a:rPr lang="en-GB" sz="1200" dirty="0"/>
              <a:t>#3: Information that is easy to understand</a:t>
            </a:r>
            <a:endParaRPr lang="en-GB" sz="1200" i="1" dirty="0"/>
          </a:p>
        </p:txBody>
      </p:sp>
      <p:sp>
        <p:nvSpPr>
          <p:cNvPr id="14" name="Inhaltsplatzhalter 2"/>
          <p:cNvSpPr txBox="1">
            <a:spLocks/>
          </p:cNvSpPr>
          <p:nvPr/>
        </p:nvSpPr>
        <p:spPr>
          <a:xfrm>
            <a:off x="4953000" y="658793"/>
            <a:ext cx="4762800" cy="2113887"/>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a:spcBef>
                <a:spcPts val="400"/>
              </a:spcBef>
            </a:pPr>
            <a:r>
              <a:rPr lang="en-GB" sz="1200" dirty="0" err="1"/>
              <a:t>SuSanA</a:t>
            </a:r>
            <a:r>
              <a:rPr lang="en-GB" sz="1200" dirty="0"/>
              <a:t> Platform is not his first priority on a daily basis: the </a:t>
            </a:r>
            <a:r>
              <a:rPr lang="en-GB" sz="1200" dirty="0" err="1"/>
              <a:t>SuSanA</a:t>
            </a:r>
            <a:r>
              <a:rPr lang="en-GB" sz="1200" dirty="0"/>
              <a:t> work is competing with his responsibility in the projects he manages in his paid job.</a:t>
            </a:r>
          </a:p>
          <a:p>
            <a:pPr>
              <a:spcBef>
                <a:spcPts val="400"/>
              </a:spcBef>
            </a:pPr>
            <a:r>
              <a:rPr lang="en-GB" sz="1200" dirty="0"/>
              <a:t>Finding adequate technical specifications for his work context and guidance that considers the cultural context in different countries</a:t>
            </a:r>
          </a:p>
          <a:p>
            <a:pPr marL="0" indent="0">
              <a:spcBef>
                <a:spcPts val="400"/>
              </a:spcBef>
              <a:buNone/>
            </a:pPr>
            <a:r>
              <a:rPr lang="en-GB" sz="1200" dirty="0"/>
              <a:t>What prevents him from finding sanitation information:</a:t>
            </a:r>
          </a:p>
          <a:p>
            <a:pPr>
              <a:spcBef>
                <a:spcPts val="400"/>
              </a:spcBef>
            </a:pPr>
            <a:r>
              <a:rPr lang="en-GB" sz="1200" dirty="0"/>
              <a:t>#1: Too much information to sort through</a:t>
            </a:r>
          </a:p>
          <a:p>
            <a:pPr>
              <a:spcBef>
                <a:spcPts val="400"/>
              </a:spcBef>
            </a:pPr>
            <a:r>
              <a:rPr lang="en-GB" sz="1200" dirty="0"/>
              <a:t>#2: I do not have enough time to look </a:t>
            </a:r>
          </a:p>
        </p:txBody>
      </p:sp>
    </p:spTree>
    <p:extLst>
      <p:ext uri="{BB962C8B-B14F-4D97-AF65-F5344CB8AC3E}">
        <p14:creationId xmlns:p14="http://schemas.microsoft.com/office/powerpoint/2010/main" val="632325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Information basis for </a:t>
            </a:r>
            <a:r>
              <a:rPr lang="en-GB" dirty="0" err="1"/>
              <a:t>SuSanA</a:t>
            </a:r>
            <a:r>
              <a:rPr lang="en-GB" dirty="0"/>
              <a:t> personas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082055972"/>
              </p:ext>
            </p:extLst>
          </p:nvPr>
        </p:nvGraphicFramePr>
        <p:xfrm>
          <a:off x="766762" y="2454275"/>
          <a:ext cx="8372475" cy="3708400"/>
        </p:xfrm>
        <a:graphic>
          <a:graphicData uri="http://schemas.openxmlformats.org/drawingml/2006/table">
            <a:tbl>
              <a:tblPr firstRow="1" bandRow="1">
                <a:tableStyleId>{5940675A-B579-460E-94D1-54222C63F5DA}</a:tableStyleId>
              </a:tblPr>
              <a:tblGrid>
                <a:gridCol w="1136392">
                  <a:extLst>
                    <a:ext uri="{9D8B030D-6E8A-4147-A177-3AD203B41FA5}">
                      <a16:colId xmlns:a16="http://schemas.microsoft.com/office/drawing/2014/main" val="20000"/>
                    </a:ext>
                  </a:extLst>
                </a:gridCol>
                <a:gridCol w="3064133">
                  <a:extLst>
                    <a:ext uri="{9D8B030D-6E8A-4147-A177-3AD203B41FA5}">
                      <a16:colId xmlns:a16="http://schemas.microsoft.com/office/drawing/2014/main" val="20001"/>
                    </a:ext>
                  </a:extLst>
                </a:gridCol>
                <a:gridCol w="4171950">
                  <a:extLst>
                    <a:ext uri="{9D8B030D-6E8A-4147-A177-3AD203B41FA5}">
                      <a16:colId xmlns:a16="http://schemas.microsoft.com/office/drawing/2014/main" val="20002"/>
                    </a:ext>
                  </a:extLst>
                </a:gridCol>
              </a:tblGrid>
              <a:tr h="370840">
                <a:tc>
                  <a:txBody>
                    <a:bodyPr/>
                    <a:lstStyle/>
                    <a:p>
                      <a:r>
                        <a:rPr lang="en-GB" dirty="0"/>
                        <a:t>Persona</a:t>
                      </a:r>
                    </a:p>
                  </a:txBody>
                  <a:tcPr/>
                </a:tc>
                <a:tc>
                  <a:txBody>
                    <a:bodyPr/>
                    <a:lstStyle/>
                    <a:p>
                      <a:r>
                        <a:rPr lang="en-GB" dirty="0"/>
                        <a:t>For</a:t>
                      </a:r>
                      <a:r>
                        <a:rPr lang="en-GB" baseline="0" dirty="0"/>
                        <a:t> target group</a:t>
                      </a:r>
                      <a:endParaRPr lang="en-GB" dirty="0"/>
                    </a:p>
                  </a:txBody>
                  <a:tcPr/>
                </a:tc>
                <a:tc>
                  <a:txBody>
                    <a:bodyPr/>
                    <a:lstStyle/>
                    <a:p>
                      <a:r>
                        <a:rPr lang="en-GB" dirty="0"/>
                        <a:t># of survey respondents from </a:t>
                      </a:r>
                      <a:r>
                        <a:rPr lang="en-GB" baseline="0" dirty="0"/>
                        <a:t>target group</a:t>
                      </a:r>
                      <a:endParaRPr lang="en-GB" dirty="0"/>
                    </a:p>
                  </a:txBody>
                  <a:tcPr/>
                </a:tc>
                <a:extLst>
                  <a:ext uri="{0D108BD9-81ED-4DB2-BD59-A6C34878D82A}">
                    <a16:rowId xmlns:a16="http://schemas.microsoft.com/office/drawing/2014/main" val="10000"/>
                  </a:ext>
                </a:extLst>
              </a:tr>
              <a:tr h="370840">
                <a:tc>
                  <a:txBody>
                    <a:bodyPr/>
                    <a:lstStyle/>
                    <a:p>
                      <a:r>
                        <a:rPr lang="en-GB" dirty="0"/>
                        <a:t>James</a:t>
                      </a:r>
                    </a:p>
                  </a:txBody>
                  <a:tcPr/>
                </a:tc>
                <a:tc>
                  <a:txBody>
                    <a:bodyPr/>
                    <a:lstStyle/>
                    <a:p>
                      <a:r>
                        <a:rPr lang="en-GB" dirty="0"/>
                        <a:t>Students &amp; academia</a:t>
                      </a:r>
                    </a:p>
                  </a:txBody>
                  <a:tcPr/>
                </a:tc>
                <a:tc>
                  <a:txBody>
                    <a:bodyPr/>
                    <a:lstStyle/>
                    <a:p>
                      <a:r>
                        <a:rPr lang="en-GB" dirty="0"/>
                        <a:t>93</a:t>
                      </a:r>
                    </a:p>
                  </a:txBody>
                  <a:tcPr/>
                </a:tc>
                <a:extLst>
                  <a:ext uri="{0D108BD9-81ED-4DB2-BD59-A6C34878D82A}">
                    <a16:rowId xmlns:a16="http://schemas.microsoft.com/office/drawing/2014/main" val="10001"/>
                  </a:ext>
                </a:extLst>
              </a:tr>
              <a:tr h="370840">
                <a:tc>
                  <a:txBody>
                    <a:bodyPr/>
                    <a:lstStyle/>
                    <a:p>
                      <a:r>
                        <a:rPr lang="en-GB" dirty="0" err="1"/>
                        <a:t>Faiham</a:t>
                      </a:r>
                      <a:endParaRPr lang="en-GB" dirty="0"/>
                    </a:p>
                  </a:txBody>
                  <a:tcPr/>
                </a:tc>
                <a:tc>
                  <a:txBody>
                    <a:bodyPr/>
                    <a:lstStyle/>
                    <a:p>
                      <a:r>
                        <a:rPr lang="en-GB" dirty="0"/>
                        <a:t>INGO</a:t>
                      </a:r>
                    </a:p>
                  </a:txBody>
                  <a:tcPr/>
                </a:tc>
                <a:tc>
                  <a:txBody>
                    <a:bodyPr/>
                    <a:lstStyle/>
                    <a:p>
                      <a:r>
                        <a:rPr lang="en-GB" dirty="0"/>
                        <a:t>493</a:t>
                      </a:r>
                    </a:p>
                  </a:txBody>
                  <a:tcPr/>
                </a:tc>
                <a:extLst>
                  <a:ext uri="{0D108BD9-81ED-4DB2-BD59-A6C34878D82A}">
                    <a16:rowId xmlns:a16="http://schemas.microsoft.com/office/drawing/2014/main" val="10002"/>
                  </a:ext>
                </a:extLst>
              </a:tr>
              <a:tr h="370840">
                <a:tc>
                  <a:txBody>
                    <a:bodyPr/>
                    <a:lstStyle/>
                    <a:p>
                      <a:r>
                        <a:rPr lang="en-GB" dirty="0"/>
                        <a:t>Jack</a:t>
                      </a:r>
                    </a:p>
                  </a:txBody>
                  <a:tcPr/>
                </a:tc>
                <a:tc>
                  <a:txBody>
                    <a:bodyPr/>
                    <a:lstStyle/>
                    <a:p>
                      <a:r>
                        <a:rPr lang="en-GB" dirty="0"/>
                        <a:t>Sanitation Guru</a:t>
                      </a:r>
                    </a:p>
                  </a:txBody>
                  <a:tcPr/>
                </a:tc>
                <a:tc>
                  <a:txBody>
                    <a:bodyPr/>
                    <a:lstStyle/>
                    <a:p>
                      <a:r>
                        <a:rPr lang="en-GB" dirty="0"/>
                        <a:t>Based on qualitative interviews</a:t>
                      </a:r>
                    </a:p>
                  </a:txBody>
                  <a:tcPr/>
                </a:tc>
                <a:extLst>
                  <a:ext uri="{0D108BD9-81ED-4DB2-BD59-A6C34878D82A}">
                    <a16:rowId xmlns:a16="http://schemas.microsoft.com/office/drawing/2014/main" val="10003"/>
                  </a:ext>
                </a:extLst>
              </a:tr>
              <a:tr h="370840">
                <a:tc>
                  <a:txBody>
                    <a:bodyPr/>
                    <a:lstStyle/>
                    <a:p>
                      <a:r>
                        <a:rPr lang="en-GB" dirty="0"/>
                        <a:t>Samson</a:t>
                      </a:r>
                    </a:p>
                  </a:txBody>
                  <a:tcPr/>
                </a:tc>
                <a:tc>
                  <a:txBody>
                    <a:bodyPr/>
                    <a:lstStyle/>
                    <a:p>
                      <a:r>
                        <a:rPr lang="en-GB" dirty="0"/>
                        <a:t>Consultant</a:t>
                      </a:r>
                      <a:r>
                        <a:rPr lang="en-GB" baseline="0" dirty="0"/>
                        <a:t> / entrepreneur</a:t>
                      </a:r>
                      <a:endParaRPr lang="en-GB" dirty="0"/>
                    </a:p>
                  </a:txBody>
                  <a:tcPr/>
                </a:tc>
                <a:tc>
                  <a:txBody>
                    <a:bodyPr/>
                    <a:lstStyle/>
                    <a:p>
                      <a:r>
                        <a:rPr lang="en-GB" dirty="0"/>
                        <a:t>442</a:t>
                      </a:r>
                    </a:p>
                  </a:txBody>
                  <a:tcPr/>
                </a:tc>
                <a:extLst>
                  <a:ext uri="{0D108BD9-81ED-4DB2-BD59-A6C34878D82A}">
                    <a16:rowId xmlns:a16="http://schemas.microsoft.com/office/drawing/2014/main" val="10004"/>
                  </a:ext>
                </a:extLst>
              </a:tr>
              <a:tr h="370840">
                <a:tc>
                  <a:txBody>
                    <a:bodyPr/>
                    <a:lstStyle/>
                    <a:p>
                      <a:r>
                        <a:rPr lang="en-GB" dirty="0" err="1"/>
                        <a:t>Priya</a:t>
                      </a:r>
                      <a:endParaRPr lang="en-GB" dirty="0"/>
                    </a:p>
                  </a:txBody>
                  <a:tcPr/>
                </a:tc>
                <a:tc>
                  <a:txBody>
                    <a:bodyPr/>
                    <a:lstStyle/>
                    <a:p>
                      <a:r>
                        <a:rPr lang="en-GB" dirty="0"/>
                        <a:t>NGO</a:t>
                      </a:r>
                    </a:p>
                  </a:txBody>
                  <a:tcPr/>
                </a:tc>
                <a:tc>
                  <a:txBody>
                    <a:bodyPr/>
                    <a:lstStyle/>
                    <a:p>
                      <a:r>
                        <a:rPr lang="en-GB" dirty="0"/>
                        <a:t>305</a:t>
                      </a:r>
                    </a:p>
                  </a:txBody>
                  <a:tcPr/>
                </a:tc>
                <a:extLst>
                  <a:ext uri="{0D108BD9-81ED-4DB2-BD59-A6C34878D82A}">
                    <a16:rowId xmlns:a16="http://schemas.microsoft.com/office/drawing/2014/main" val="10005"/>
                  </a:ext>
                </a:extLst>
              </a:tr>
              <a:tr h="370840">
                <a:tc>
                  <a:txBody>
                    <a:bodyPr/>
                    <a:lstStyle/>
                    <a:p>
                      <a:r>
                        <a:rPr lang="en-GB" dirty="0"/>
                        <a:t>Joseph</a:t>
                      </a:r>
                    </a:p>
                  </a:txBody>
                  <a:tcPr/>
                </a:tc>
                <a:tc>
                  <a:txBody>
                    <a:bodyPr/>
                    <a:lstStyle/>
                    <a:p>
                      <a:r>
                        <a:rPr lang="en-GB"/>
                        <a:t>Government official</a:t>
                      </a:r>
                      <a:endParaRPr lang="en-GB" dirty="0"/>
                    </a:p>
                  </a:txBody>
                  <a:tcPr/>
                </a:tc>
                <a:tc>
                  <a:txBody>
                    <a:bodyPr/>
                    <a:lstStyle/>
                    <a:p>
                      <a:r>
                        <a:rPr lang="en-GB" dirty="0"/>
                        <a:t>171</a:t>
                      </a:r>
                    </a:p>
                  </a:txBody>
                  <a:tcPr/>
                </a:tc>
                <a:extLst>
                  <a:ext uri="{0D108BD9-81ED-4DB2-BD59-A6C34878D82A}">
                    <a16:rowId xmlns:a16="http://schemas.microsoft.com/office/drawing/2014/main" val="10006"/>
                  </a:ext>
                </a:extLst>
              </a:tr>
              <a:tr h="370840">
                <a:tc>
                  <a:txBody>
                    <a:bodyPr/>
                    <a:lstStyle/>
                    <a:p>
                      <a:r>
                        <a:rPr lang="en-GB" dirty="0"/>
                        <a:t>Rose</a:t>
                      </a:r>
                    </a:p>
                  </a:txBody>
                  <a:tcPr/>
                </a:tc>
                <a:tc>
                  <a:txBody>
                    <a:bodyPr/>
                    <a:lstStyle/>
                    <a:p>
                      <a:r>
                        <a:rPr lang="en-GB" dirty="0"/>
                        <a:t>Donor</a:t>
                      </a:r>
                    </a:p>
                  </a:txBody>
                  <a:tcPr/>
                </a:tc>
                <a:tc>
                  <a:txBody>
                    <a:bodyPr/>
                    <a:lstStyle/>
                    <a:p>
                      <a:r>
                        <a:rPr lang="en-GB" dirty="0"/>
                        <a:t>83</a:t>
                      </a:r>
                    </a:p>
                  </a:txBody>
                  <a:tcPr/>
                </a:tc>
                <a:extLst>
                  <a:ext uri="{0D108BD9-81ED-4DB2-BD59-A6C34878D82A}">
                    <a16:rowId xmlns:a16="http://schemas.microsoft.com/office/drawing/2014/main" val="10007"/>
                  </a:ext>
                </a:extLst>
              </a:tr>
              <a:tr h="370840">
                <a:tc>
                  <a:txBody>
                    <a:bodyPr/>
                    <a:lstStyle/>
                    <a:p>
                      <a:r>
                        <a:rPr lang="en-GB" dirty="0"/>
                        <a:t>Alex</a:t>
                      </a:r>
                    </a:p>
                  </a:txBody>
                  <a:tcPr/>
                </a:tc>
                <a:tc>
                  <a:txBody>
                    <a:bodyPr/>
                    <a:lstStyle/>
                    <a:p>
                      <a:r>
                        <a:rPr lang="en-GB" dirty="0"/>
                        <a:t>CBO</a:t>
                      </a:r>
                    </a:p>
                  </a:txBody>
                  <a:tcPr/>
                </a:tc>
                <a:tc>
                  <a:txBody>
                    <a:bodyPr/>
                    <a:lstStyle/>
                    <a:p>
                      <a:r>
                        <a:rPr lang="en-GB" dirty="0"/>
                        <a:t>159</a:t>
                      </a:r>
                    </a:p>
                  </a:txBody>
                  <a:tcPr/>
                </a:tc>
                <a:extLst>
                  <a:ext uri="{0D108BD9-81ED-4DB2-BD59-A6C34878D82A}">
                    <a16:rowId xmlns:a16="http://schemas.microsoft.com/office/drawing/2014/main" val="10008"/>
                  </a:ext>
                </a:extLst>
              </a:tr>
              <a:tr h="370840">
                <a:tc>
                  <a:txBody>
                    <a:bodyPr/>
                    <a:lstStyle/>
                    <a:p>
                      <a:r>
                        <a:rPr lang="en-GB" dirty="0"/>
                        <a:t>Michael</a:t>
                      </a:r>
                    </a:p>
                  </a:txBody>
                  <a:tcPr/>
                </a:tc>
                <a:tc>
                  <a:txBody>
                    <a:bodyPr/>
                    <a:lstStyle/>
                    <a:p>
                      <a:r>
                        <a:rPr lang="en-GB" dirty="0"/>
                        <a:t>INGO</a:t>
                      </a:r>
                      <a:r>
                        <a:rPr lang="en-GB" baseline="0" dirty="0"/>
                        <a:t> / implementing agency</a:t>
                      </a:r>
                      <a:endParaRPr lang="en-GB" dirty="0"/>
                    </a:p>
                  </a:txBody>
                  <a:tcPr/>
                </a:tc>
                <a:tc>
                  <a:txBody>
                    <a:bodyPr/>
                    <a:lstStyle/>
                    <a:p>
                      <a:r>
                        <a:rPr lang="en-GB" dirty="0"/>
                        <a:t>576 and qualitative interviews</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8525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accent4">
                <a:lumMod val="75000"/>
              </a:schemeClr>
            </a:solidFill>
          </a:ln>
        </p:spPr>
        <p:txBody>
          <a:bodyPr>
            <a:normAutofit/>
          </a:bodyPr>
          <a:lstStyle/>
          <a:p>
            <a:r>
              <a:rPr lang="en-GB" sz="1800" dirty="0" err="1"/>
              <a:t>SuSanA</a:t>
            </a:r>
            <a:r>
              <a:rPr lang="en-GB" sz="1800" dirty="0"/>
              <a:t> Persona 1 </a:t>
            </a:r>
            <a:br>
              <a:rPr lang="en-GB" sz="2800" dirty="0"/>
            </a:br>
            <a:r>
              <a:rPr lang="en-GB" sz="2800" dirty="0"/>
              <a:t>THE STUDENT: James (26) from Durban, South Africa</a:t>
            </a:r>
          </a:p>
        </p:txBody>
      </p:sp>
      <p:sp>
        <p:nvSpPr>
          <p:cNvPr id="3" name="Inhaltsplatzhalter 2"/>
          <p:cNvSpPr>
            <a:spLocks noGrp="1"/>
          </p:cNvSpPr>
          <p:nvPr>
            <p:ph idx="1"/>
          </p:nvPr>
        </p:nvSpPr>
        <p:spPr>
          <a:xfrm>
            <a:off x="225285" y="3210483"/>
            <a:ext cx="4638262" cy="1413801"/>
          </a:xfrm>
          <a:solidFill>
            <a:schemeClr val="bg1">
              <a:alpha val="60000"/>
            </a:schemeClr>
          </a:solidFill>
          <a:ln w="28575">
            <a:solidFill>
              <a:schemeClr val="accent4">
                <a:lumMod val="75000"/>
              </a:schemeClr>
            </a:solidFill>
          </a:ln>
        </p:spPr>
        <p:txBody>
          <a:bodyPr>
            <a:noAutofit/>
          </a:bodyPr>
          <a:lstStyle/>
          <a:p>
            <a:pPr marL="0" indent="0">
              <a:spcBef>
                <a:spcPts val="400"/>
              </a:spcBef>
              <a:buNone/>
            </a:pPr>
            <a:r>
              <a:rPr lang="en-GB" sz="1600" dirty="0"/>
              <a:t>WASH INTERESTS</a:t>
            </a:r>
          </a:p>
          <a:p>
            <a:pPr>
              <a:spcBef>
                <a:spcPts val="400"/>
              </a:spcBef>
            </a:pPr>
            <a:r>
              <a:rPr lang="is-IS" sz="1400" dirty="0"/>
              <a:t>Research, </a:t>
            </a:r>
            <a:r>
              <a:rPr lang="is-IS" sz="1400" dirty="0">
                <a:solidFill>
                  <a:schemeClr val="tx1">
                    <a:lumMod val="50000"/>
                    <a:lumOff val="50000"/>
                  </a:schemeClr>
                </a:solidFill>
              </a:rPr>
              <a:t>knowledge mngt. </a:t>
            </a:r>
            <a:r>
              <a:rPr lang="is-IS" sz="1400" dirty="0"/>
              <a:t>(44%)</a:t>
            </a:r>
          </a:p>
          <a:p>
            <a:pPr>
              <a:spcBef>
                <a:spcPts val="400"/>
              </a:spcBef>
            </a:pPr>
            <a:r>
              <a:rPr lang="en-GB" sz="1400" dirty="0"/>
              <a:t>Operation and maintenance of water supply and sanitation systems (28%)</a:t>
            </a:r>
          </a:p>
          <a:p>
            <a:pPr>
              <a:spcBef>
                <a:spcPts val="400"/>
              </a:spcBef>
            </a:pPr>
            <a:r>
              <a:rPr lang="en-GB" sz="1400" dirty="0"/>
              <a:t>Training, community health promotion (17%)</a:t>
            </a:r>
          </a:p>
        </p:txBody>
      </p:sp>
      <p:sp>
        <p:nvSpPr>
          <p:cNvPr id="7" name="Inhaltsplatzhalter 2"/>
          <p:cNvSpPr txBox="1">
            <a:spLocks/>
          </p:cNvSpPr>
          <p:nvPr/>
        </p:nvSpPr>
        <p:spPr>
          <a:xfrm>
            <a:off x="221410" y="1723160"/>
            <a:ext cx="4642137" cy="1430246"/>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err="1"/>
              <a:t>Phd</a:t>
            </a:r>
            <a:r>
              <a:rPr lang="en-GB" sz="1800" i="1" dirty="0"/>
              <a:t> Student</a:t>
            </a:r>
            <a:r>
              <a:rPr lang="en-GB" sz="1800" dirty="0"/>
              <a:t>, </a:t>
            </a:r>
            <a:r>
              <a:rPr lang="en-GB" sz="1800" u="sng" dirty="0"/>
              <a:t>researching (45%) </a:t>
            </a:r>
            <a:r>
              <a:rPr lang="en-GB" sz="1800" i="1" dirty="0"/>
              <a:t>scalability of WASH solutions in the context of urban development in small towns in South Africa at University of KwaZulu-Natal, studied one year in Germany</a:t>
            </a:r>
          </a:p>
          <a:p>
            <a:pPr marL="0" indent="0">
              <a:spcBef>
                <a:spcPts val="400"/>
              </a:spcBef>
              <a:buNone/>
            </a:pPr>
            <a:endParaRPr lang="en-GB" sz="1800" dirty="0"/>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Reads text books, papers, websites</a:t>
            </a:r>
          </a:p>
          <a:p>
            <a:pPr marL="250825" indent="-250825">
              <a:spcBef>
                <a:spcPts val="400"/>
              </a:spcBef>
              <a:buFont typeface="Arial" charset="0"/>
              <a:buChar char="•"/>
            </a:pPr>
            <a:r>
              <a:rPr lang="en-GB" sz="1200" dirty="0"/>
              <a:t>#2: Through his research activities</a:t>
            </a:r>
          </a:p>
          <a:p>
            <a:pPr marL="250825" indent="-250825">
              <a:spcBef>
                <a:spcPts val="400"/>
              </a:spcBef>
              <a:buFont typeface="Arial" charset="0"/>
              <a:buChar char="•"/>
            </a:pPr>
            <a:r>
              <a:rPr lang="en-GB" sz="1200" dirty="0"/>
              <a:t>#3: Workshops and conferences, </a:t>
            </a:r>
            <a:r>
              <a:rPr lang="en-GB" sz="1200" i="1" dirty="0"/>
              <a:t>mostly in South Africa</a:t>
            </a:r>
          </a:p>
          <a:p>
            <a:pPr marL="250825" indent="-250825">
              <a:spcBef>
                <a:spcPts val="400"/>
              </a:spcBef>
              <a:buFont typeface="Arial" charset="0"/>
              <a:buChar char="•"/>
            </a:pPr>
            <a:r>
              <a:rPr lang="en-GB" sz="1200" dirty="0"/>
              <a:t>#4: Person-to-person with fellow students, lecturers and those sector professionals he knows </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Peer-reviewed journal papers</a:t>
            </a:r>
          </a:p>
          <a:p>
            <a:pPr marL="250825" indent="-250825">
              <a:spcBef>
                <a:spcPts val="400"/>
              </a:spcBef>
              <a:buFont typeface="Arial" charset="0"/>
              <a:buChar char="•"/>
            </a:pPr>
            <a:r>
              <a:rPr lang="en-GB" sz="1200" dirty="0"/>
              <a:t>#2: Websites of key sector organizations (UNESCO-IHE, </a:t>
            </a:r>
            <a:r>
              <a:rPr lang="en-GB" sz="1200" dirty="0" err="1"/>
              <a:t>cawst.org</a:t>
            </a:r>
            <a:r>
              <a:rPr lang="en-GB" sz="1200" dirty="0"/>
              <a:t>, </a:t>
            </a:r>
            <a:r>
              <a:rPr lang="en-GB" sz="1200" dirty="0" err="1"/>
              <a:t>sswm.info</a:t>
            </a:r>
            <a:r>
              <a:rPr lang="en-GB" sz="1200" dirty="0"/>
              <a:t>, </a:t>
            </a:r>
            <a:r>
              <a:rPr lang="en-GB" sz="1200" dirty="0" err="1"/>
              <a:t>ircwash.org</a:t>
            </a:r>
            <a:r>
              <a:rPr lang="en-GB" sz="1200" dirty="0"/>
              <a:t>) </a:t>
            </a:r>
          </a:p>
          <a:p>
            <a:pPr marL="250825" indent="-250825">
              <a:spcBef>
                <a:spcPts val="400"/>
              </a:spcBef>
              <a:buFont typeface="Arial" charset="0"/>
              <a:buChar char="•"/>
            </a:pPr>
            <a:r>
              <a:rPr lang="en-GB" sz="1200" dirty="0"/>
              <a:t>#3-5: Project reports, books,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Newsletters, </a:t>
            </a:r>
            <a:r>
              <a:rPr lang="en-GB" sz="1200" i="1" dirty="0"/>
              <a:t>of which he only reads the one from </a:t>
            </a:r>
            <a:r>
              <a:rPr lang="en-GB" sz="1200" i="1" dirty="0" err="1"/>
              <a:t>JOSHwaterjobs</a:t>
            </a:r>
            <a:r>
              <a:rPr lang="en-GB" sz="1200" i="1" dirty="0"/>
              <a:t> regularly</a:t>
            </a:r>
            <a:r>
              <a:rPr lang="en-GB" sz="1200" dirty="0"/>
              <a:t> </a:t>
            </a:r>
          </a:p>
          <a:p>
            <a:pPr marL="250825" indent="-250825">
              <a:spcBef>
                <a:spcPts val="400"/>
              </a:spcBef>
              <a:buFont typeface="Arial" charset="0"/>
              <a:buChar char="•"/>
            </a:pPr>
            <a:r>
              <a:rPr lang="en-GB" sz="1200" dirty="0"/>
              <a:t>#2: Websites he follows</a:t>
            </a:r>
          </a:p>
          <a:p>
            <a:pPr marL="250825" indent="-250825">
              <a:spcBef>
                <a:spcPts val="400"/>
              </a:spcBef>
              <a:buFont typeface="Arial" charset="0"/>
              <a:buChar char="•"/>
            </a:pPr>
            <a:r>
              <a:rPr lang="en-GB" sz="1200" dirty="0"/>
              <a:t>#3: Colleagues and friends</a:t>
            </a:r>
          </a:p>
          <a:p>
            <a:pPr marL="250825" indent="-250825">
              <a:spcBef>
                <a:spcPts val="400"/>
              </a:spcBef>
              <a:buFont typeface="Arial" charset="0"/>
              <a:buChar char="•"/>
            </a:pPr>
            <a:r>
              <a:rPr lang="en-GB" sz="1200" dirty="0"/>
              <a:t>#4: Social media (</a:t>
            </a:r>
            <a:r>
              <a:rPr lang="en-GB" sz="1200" dirty="0" err="1"/>
              <a:t>facebook</a:t>
            </a:r>
            <a:r>
              <a:rPr lang="en-GB" sz="1200" dirty="0"/>
              <a:t> (63%) or LinkedIn (44%)) </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OLINE</a:t>
            </a:r>
          </a:p>
          <a:p>
            <a:pPr>
              <a:spcBef>
                <a:spcPts val="400"/>
              </a:spcBef>
            </a:pPr>
            <a:r>
              <a:rPr lang="is-IS" sz="1200" dirty="0"/>
              <a:t>Post on social media (42%)</a:t>
            </a:r>
          </a:p>
          <a:p>
            <a:pPr>
              <a:spcBef>
                <a:spcPts val="400"/>
              </a:spcBef>
            </a:pPr>
            <a:r>
              <a:rPr lang="is-IS" sz="1200" dirty="0"/>
              <a:t>Post in a forum (26%) or blog (13%)</a:t>
            </a:r>
          </a:p>
          <a:p>
            <a:pPr>
              <a:spcBef>
                <a:spcPts val="400"/>
              </a:spcBef>
            </a:pPr>
            <a:r>
              <a:rPr lang="is-IS" sz="1200" dirty="0"/>
              <a:t>Upload to an online library or website (25%)</a:t>
            </a:r>
          </a:p>
          <a:p>
            <a:pPr marL="0" indent="0">
              <a:spcBef>
                <a:spcPts val="400"/>
              </a:spcBef>
              <a:buFont typeface="Arial" panose="020B0604020202020204" pitchFamily="34" charset="0"/>
              <a:buNone/>
            </a:pPr>
            <a:r>
              <a:rPr lang="en-GB" sz="1200" dirty="0"/>
              <a:t>What:</a:t>
            </a:r>
          </a:p>
          <a:p>
            <a:pPr>
              <a:spcBef>
                <a:spcPts val="400"/>
              </a:spcBef>
            </a:pPr>
            <a:r>
              <a:rPr lang="en-GB" sz="1200" dirty="0"/>
              <a:t>Links to interesting articles (72%)</a:t>
            </a:r>
          </a:p>
          <a:p>
            <a:pPr>
              <a:spcBef>
                <a:spcPts val="400"/>
              </a:spcBef>
            </a:pPr>
            <a:r>
              <a:rPr lang="en-GB" sz="1200" dirty="0"/>
              <a:t>Project information (66%) or case studies (66%)</a:t>
            </a:r>
          </a:p>
          <a:p>
            <a:pPr>
              <a:spcBef>
                <a:spcPts val="400"/>
              </a:spcBef>
            </a:pPr>
            <a:r>
              <a:rPr lang="en-GB" sz="1200" dirty="0"/>
              <a:t>Personal knowledge and experiences (59%) or research document - in this case results of his work (53%)</a:t>
            </a:r>
          </a:p>
        </p:txBody>
      </p:sp>
      <p:sp>
        <p:nvSpPr>
          <p:cNvPr id="11" name="Inhaltsplatzhalter 2"/>
          <p:cNvSpPr txBox="1">
            <a:spLocks/>
          </p:cNvSpPr>
          <p:nvPr/>
        </p:nvSpPr>
        <p:spPr>
          <a:xfrm>
            <a:off x="221410" y="4691443"/>
            <a:ext cx="4642137" cy="1934440"/>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Visited the </a:t>
            </a:r>
            <a:r>
              <a:rPr lang="en-GB" sz="1200" dirty="0" err="1"/>
              <a:t>SuSanA</a:t>
            </a:r>
            <a:r>
              <a:rPr lang="en-GB" sz="1200" dirty="0"/>
              <a:t> website (81%) </a:t>
            </a:r>
            <a:r>
              <a:rPr lang="en-GB" sz="1200" i="1" dirty="0"/>
              <a:t>a few times, specifically he searched for documents in the library </a:t>
            </a:r>
          </a:p>
          <a:p>
            <a:pPr>
              <a:spcBef>
                <a:spcPts val="400"/>
              </a:spcBef>
            </a:pPr>
            <a:r>
              <a:rPr lang="en-GB" sz="1200" dirty="0"/>
              <a:t>Read the discussion forum </a:t>
            </a:r>
            <a:r>
              <a:rPr lang="en-GB" sz="1200" i="1" dirty="0"/>
              <a:t>(72%); a couple of the forum posts to find information on technical specifications</a:t>
            </a:r>
          </a:p>
          <a:p>
            <a:pPr>
              <a:spcBef>
                <a:spcPts val="400"/>
              </a:spcBef>
            </a:pPr>
            <a:r>
              <a:rPr lang="en-GB" sz="1200" dirty="0"/>
              <a:t>Posted in the forum (25%), </a:t>
            </a:r>
            <a:r>
              <a:rPr lang="en-GB" sz="1200" i="1" dirty="0"/>
              <a:t>to ask about scalable sanitation approaches that have proven viable in South Africa</a:t>
            </a:r>
          </a:p>
          <a:p>
            <a:pPr>
              <a:spcBef>
                <a:spcPts val="400"/>
              </a:spcBef>
            </a:pPr>
            <a:r>
              <a:rPr lang="en-GB" sz="1200" i="1" dirty="0"/>
              <a:t>Created an account for the forum but he forgot the account details.</a:t>
            </a:r>
          </a:p>
        </p:txBody>
      </p:sp>
    </p:spTree>
    <p:extLst>
      <p:ext uri="{BB962C8B-B14F-4D97-AF65-F5344CB8AC3E}">
        <p14:creationId xmlns:p14="http://schemas.microsoft.com/office/powerpoint/2010/main" val="1937245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2926760"/>
            <a:ext cx="4638262" cy="1723274"/>
          </a:xfrm>
          <a:solidFill>
            <a:schemeClr val="bg1">
              <a:alpha val="60000"/>
            </a:schemeClr>
          </a:solidFill>
          <a:ln w="28575">
            <a:solidFill>
              <a:schemeClr val="accent4">
                <a:lumMod val="75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Makes information accessible</a:t>
            </a:r>
          </a:p>
          <a:p>
            <a:pPr>
              <a:spcBef>
                <a:spcPts val="400"/>
              </a:spcBef>
              <a:buFont typeface="Arial" charset="0"/>
              <a:buChar char="•"/>
            </a:pPr>
            <a:r>
              <a:rPr lang="en-GB" sz="1200" dirty="0"/>
              <a:t>Has found interesting publications in the library</a:t>
            </a:r>
          </a:p>
          <a:p>
            <a:pPr>
              <a:spcBef>
                <a:spcPts val="400"/>
              </a:spcBef>
              <a:buFont typeface="Arial" charset="0"/>
              <a:buChar char="•"/>
            </a:pPr>
            <a:r>
              <a:rPr lang="en-GB" sz="1200" dirty="0"/>
              <a:t>Existence of WG 6 focussing on cities and WG 10 with focus on operation, maintenance and sustainable services </a:t>
            </a:r>
          </a:p>
          <a:p>
            <a:pPr>
              <a:spcBef>
                <a:spcPts val="400"/>
              </a:spcBef>
              <a:buFont typeface="Arial" charset="0"/>
              <a:buChar char="•"/>
            </a:pPr>
            <a:r>
              <a:rPr lang="en-GB" sz="1200" dirty="0"/>
              <a:t>WG leads and some of the people behind </a:t>
            </a:r>
            <a:r>
              <a:rPr lang="en-GB" sz="1200" dirty="0" err="1"/>
              <a:t>SuSanA</a:t>
            </a:r>
            <a:r>
              <a:rPr lang="en-GB" sz="1200" dirty="0"/>
              <a:t> seem very knowledgeable, James would like to engage with them</a:t>
            </a:r>
          </a:p>
        </p:txBody>
      </p:sp>
      <p:sp>
        <p:nvSpPr>
          <p:cNvPr id="5" name="Inhaltsplatzhalter 2"/>
          <p:cNvSpPr txBox="1">
            <a:spLocks/>
          </p:cNvSpPr>
          <p:nvPr/>
        </p:nvSpPr>
        <p:spPr>
          <a:xfrm>
            <a:off x="4953000" y="2926759"/>
            <a:ext cx="4762800" cy="1723274"/>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Needs another account with log-in details</a:t>
            </a:r>
          </a:p>
          <a:p>
            <a:pPr>
              <a:spcBef>
                <a:spcPts val="400"/>
              </a:spcBef>
              <a:buFont typeface="Arial" charset="0"/>
              <a:buChar char="•"/>
            </a:pPr>
            <a:r>
              <a:rPr lang="en-GB" sz="1200" dirty="0"/>
              <a:t>No connection to/interaction with sanitation end-users</a:t>
            </a:r>
          </a:p>
          <a:p>
            <a:pPr>
              <a:spcBef>
                <a:spcPts val="400"/>
              </a:spcBef>
              <a:buFont typeface="Arial" charset="0"/>
              <a:buChar char="•"/>
            </a:pPr>
            <a:r>
              <a:rPr lang="en-GB" sz="1200" dirty="0"/>
              <a:t>Does not really like the case studies</a:t>
            </a:r>
          </a:p>
          <a:p>
            <a:pPr>
              <a:spcBef>
                <a:spcPts val="400"/>
              </a:spcBef>
              <a:buFont typeface="Arial" charset="0"/>
              <a:buChar char="•"/>
            </a:pPr>
            <a:r>
              <a:rPr lang="en-GB" sz="1200" dirty="0"/>
              <a:t>Announcements of interesting conferences and events but not in Durban and no support to attend them</a:t>
            </a:r>
          </a:p>
          <a:p>
            <a:pPr>
              <a:spcBef>
                <a:spcPts val="400"/>
              </a:spcBef>
              <a:buFont typeface="Arial" charset="0"/>
              <a:buChar char="•"/>
            </a:pPr>
            <a:r>
              <a:rPr lang="en-GB" sz="1200" dirty="0"/>
              <a:t>Feels that he does not benefit much, beyond finding some additional publications</a:t>
            </a:r>
          </a:p>
          <a:p>
            <a:pPr>
              <a:spcBef>
                <a:spcPts val="400"/>
              </a:spcBef>
              <a:buFont typeface="Wingdings" charset="2"/>
              <a:buChar char="ü"/>
            </a:pPr>
            <a:endParaRPr lang="en-GB" sz="1200" dirty="0"/>
          </a:p>
          <a:p>
            <a:pPr>
              <a:spcBef>
                <a:spcPts val="400"/>
              </a:spcBef>
            </a:pPr>
            <a:endParaRPr lang="en-GB" sz="1200" dirty="0"/>
          </a:p>
        </p:txBody>
      </p:sp>
      <p:sp>
        <p:nvSpPr>
          <p:cNvPr id="7" name="Inhaltsplatzhalter 2"/>
          <p:cNvSpPr txBox="1">
            <a:spLocks/>
          </p:cNvSpPr>
          <p:nvPr/>
        </p:nvSpPr>
        <p:spPr>
          <a:xfrm>
            <a:off x="225285" y="4711700"/>
            <a:ext cx="9508438" cy="984550"/>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James asks other </a:t>
            </a:r>
            <a:r>
              <a:rPr lang="en-GB" sz="1400" dirty="0" err="1"/>
              <a:t>SuSanA</a:t>
            </a:r>
            <a:r>
              <a:rPr lang="en-GB" sz="1400" dirty="0"/>
              <a:t> members for the information he needs</a:t>
            </a:r>
          </a:p>
          <a:p>
            <a:pPr>
              <a:spcBef>
                <a:spcPts val="400"/>
              </a:spcBef>
              <a:buFont typeface="Wingdings" charset="2"/>
              <a:buChar char="v"/>
            </a:pPr>
            <a:r>
              <a:rPr lang="en-GB" sz="1400" dirty="0"/>
              <a:t>James regularly visits the </a:t>
            </a:r>
            <a:r>
              <a:rPr lang="en-GB" sz="1400" dirty="0" err="1"/>
              <a:t>SuSanA</a:t>
            </a:r>
            <a:r>
              <a:rPr lang="en-GB" sz="1400" dirty="0"/>
              <a:t> website</a:t>
            </a:r>
          </a:p>
          <a:p>
            <a:pPr>
              <a:spcBef>
                <a:spcPts val="400"/>
              </a:spcBef>
              <a:buFont typeface="Wingdings" charset="2"/>
              <a:buChar char="v"/>
            </a:pPr>
            <a:r>
              <a:rPr lang="en-GB" sz="1400" dirty="0"/>
              <a:t>James choses research topics that are relevant for or trending on </a:t>
            </a:r>
            <a:r>
              <a:rPr lang="en-GB" sz="1400" dirty="0" err="1"/>
              <a:t>SuSanA</a:t>
            </a:r>
            <a:r>
              <a:rPr lang="en-GB" sz="1400" dirty="0"/>
              <a:t> (e.g. on-site solutions, etc.)</a:t>
            </a:r>
          </a:p>
        </p:txBody>
      </p:sp>
      <p:sp>
        <p:nvSpPr>
          <p:cNvPr id="8" name="Inhaltsplatzhalter 2"/>
          <p:cNvSpPr txBox="1">
            <a:spLocks/>
          </p:cNvSpPr>
          <p:nvPr/>
        </p:nvSpPr>
        <p:spPr>
          <a:xfrm>
            <a:off x="225285" y="5783317"/>
            <a:ext cx="9508438" cy="870700"/>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en-GB" sz="1600" dirty="0"/>
              <a:t>Let the </a:t>
            </a:r>
            <a:r>
              <a:rPr lang="en-GB" sz="1600" dirty="0" err="1"/>
              <a:t>SuSanA</a:t>
            </a:r>
            <a:r>
              <a:rPr lang="en-GB" sz="1600" dirty="0"/>
              <a:t> community find the most relevant publications for you</a:t>
            </a:r>
          </a:p>
          <a:p>
            <a:pPr marL="0" indent="0" algn="ctr">
              <a:spcBef>
                <a:spcPts val="400"/>
              </a:spcBef>
              <a:buNone/>
            </a:pPr>
            <a:r>
              <a:rPr lang="en-GB" sz="1600" dirty="0"/>
              <a:t>Convert your research into future solutions. Access the sanitation community.</a:t>
            </a:r>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accent4">
                <a:lumMod val="75000"/>
              </a:schemeClr>
            </a:solidFill>
          </a:ln>
        </p:spPr>
        <p:txBody>
          <a:bodyPr>
            <a:normAutofit/>
          </a:bodyPr>
          <a:lstStyle/>
          <a:p>
            <a:r>
              <a:rPr lang="en-GB" sz="1800" dirty="0" err="1"/>
              <a:t>SuSanA</a:t>
            </a:r>
            <a:r>
              <a:rPr lang="en-GB" sz="1800" dirty="0"/>
              <a:t> Persona 1 (cont.) - THE STUDENT: James (26) from Durban, South Africa</a:t>
            </a:r>
          </a:p>
        </p:txBody>
      </p:sp>
      <p:sp>
        <p:nvSpPr>
          <p:cNvPr id="13" name="Inhaltsplatzhalter 2"/>
          <p:cNvSpPr txBox="1">
            <a:spLocks/>
          </p:cNvSpPr>
          <p:nvPr/>
        </p:nvSpPr>
        <p:spPr>
          <a:xfrm>
            <a:off x="221410" y="658794"/>
            <a:ext cx="4638262" cy="2193597"/>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Complete his research; seeks information for his research</a:t>
            </a:r>
          </a:p>
          <a:p>
            <a:pPr>
              <a:spcBef>
                <a:spcPts val="400"/>
              </a:spcBef>
            </a:pPr>
            <a:r>
              <a:rPr lang="en-GB" sz="1200" i="1" dirty="0"/>
              <a:t>Position himself to get a job at an international organization.</a:t>
            </a:r>
          </a:p>
          <a:p>
            <a:pPr>
              <a:spcBef>
                <a:spcPts val="400"/>
              </a:spcBef>
            </a:pPr>
            <a:r>
              <a:rPr lang="en-GB" sz="1200" i="1" dirty="0"/>
              <a:t>Support to participate in sanitation-related events</a:t>
            </a:r>
          </a:p>
          <a:p>
            <a:pPr marL="0" indent="0">
              <a:spcBef>
                <a:spcPts val="400"/>
              </a:spcBef>
              <a:buNone/>
            </a:pPr>
            <a:r>
              <a:rPr lang="en-GB" sz="1200" dirty="0"/>
              <a:t>Website that: </a:t>
            </a:r>
          </a:p>
          <a:p>
            <a:pPr>
              <a:spcBef>
                <a:spcPts val="400"/>
              </a:spcBef>
            </a:pPr>
            <a:r>
              <a:rPr lang="en-GB" sz="1200" dirty="0"/>
              <a:t>#1: Provides information that is relevant</a:t>
            </a:r>
          </a:p>
          <a:p>
            <a:pPr>
              <a:spcBef>
                <a:spcPts val="400"/>
              </a:spcBef>
            </a:pPr>
            <a:r>
              <a:rPr lang="en-GB" sz="1200" dirty="0"/>
              <a:t>#2: Provides information that has been reviewed</a:t>
            </a:r>
          </a:p>
          <a:p>
            <a:pPr>
              <a:spcBef>
                <a:spcPts val="400"/>
              </a:spcBef>
            </a:pPr>
            <a:r>
              <a:rPr lang="en-GB" sz="1200" dirty="0"/>
              <a:t>#3: Is easy to navigate, </a:t>
            </a:r>
            <a:r>
              <a:rPr lang="en-GB" sz="1200" i="1" dirty="0"/>
              <a:t>why can’t knowledge platforms be as intuitive as </a:t>
            </a:r>
            <a:r>
              <a:rPr lang="en-GB" sz="1200" i="1" dirty="0" err="1"/>
              <a:t>itunes</a:t>
            </a:r>
            <a:r>
              <a:rPr lang="en-GB" sz="1200" i="1" dirty="0"/>
              <a:t>?!</a:t>
            </a:r>
          </a:p>
        </p:txBody>
      </p:sp>
      <p:sp>
        <p:nvSpPr>
          <p:cNvPr id="14" name="Inhaltsplatzhalter 2"/>
          <p:cNvSpPr txBox="1">
            <a:spLocks/>
          </p:cNvSpPr>
          <p:nvPr/>
        </p:nvSpPr>
        <p:spPr>
          <a:xfrm>
            <a:off x="4953000" y="658794"/>
            <a:ext cx="4762800" cy="2191636"/>
          </a:xfrm>
          <a:prstGeom prst="rect">
            <a:avLst/>
          </a:prstGeom>
          <a:solidFill>
            <a:schemeClr val="bg1">
              <a:alpha val="60000"/>
            </a:schemeClr>
          </a:solidFill>
          <a:ln w="28575">
            <a:solidFill>
              <a:schemeClr val="accent4">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Mostly: Policy and regulation (46%), technical designs (46%) and links to other sectors (44%) </a:t>
            </a:r>
          </a:p>
          <a:p>
            <a:pPr>
              <a:spcBef>
                <a:spcPts val="400"/>
              </a:spcBef>
            </a:pPr>
            <a:r>
              <a:rPr lang="en-GB" sz="1200" dirty="0"/>
              <a:t>Followed by: Financing (43%) and behaviour change (42%)</a:t>
            </a:r>
          </a:p>
          <a:p>
            <a:pPr marL="0" indent="0">
              <a:spcBef>
                <a:spcPts val="400"/>
              </a:spcBef>
              <a:buNone/>
            </a:pPr>
            <a:r>
              <a:rPr lang="en-GB" sz="1200" dirty="0"/>
              <a:t>What prevents him from finding sanitation information:</a:t>
            </a:r>
          </a:p>
          <a:p>
            <a:pPr>
              <a:spcBef>
                <a:spcPts val="400"/>
              </a:spcBef>
            </a:pPr>
            <a:r>
              <a:rPr lang="en-GB" sz="1200" dirty="0"/>
              <a:t>#1: Cost of accessing materials</a:t>
            </a:r>
          </a:p>
          <a:p>
            <a:pPr>
              <a:spcBef>
                <a:spcPts val="400"/>
              </a:spcBef>
            </a:pPr>
            <a:r>
              <a:rPr lang="en-GB" sz="1200" dirty="0"/>
              <a:t>#2: Too much information to sort through</a:t>
            </a:r>
          </a:p>
          <a:p>
            <a:pPr>
              <a:spcBef>
                <a:spcPts val="400"/>
              </a:spcBef>
            </a:pPr>
            <a:r>
              <a:rPr lang="en-GB" sz="1200" dirty="0"/>
              <a:t>#3: Poor internet connection</a:t>
            </a:r>
          </a:p>
        </p:txBody>
      </p:sp>
    </p:spTree>
    <p:extLst>
      <p:ext uri="{BB962C8B-B14F-4D97-AF65-F5344CB8AC3E}">
        <p14:creationId xmlns:p14="http://schemas.microsoft.com/office/powerpoint/2010/main" val="158652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accent6">
                <a:lumMod val="75000"/>
              </a:schemeClr>
            </a:solidFill>
          </a:ln>
        </p:spPr>
        <p:txBody>
          <a:bodyPr>
            <a:normAutofit/>
          </a:bodyPr>
          <a:lstStyle/>
          <a:p>
            <a:r>
              <a:rPr lang="en-GB" sz="1800" dirty="0" err="1"/>
              <a:t>SuSanA</a:t>
            </a:r>
            <a:r>
              <a:rPr lang="en-GB" sz="1800" dirty="0"/>
              <a:t> Persona 2 </a:t>
            </a:r>
            <a:br>
              <a:rPr lang="en-GB" sz="2800" dirty="0"/>
            </a:br>
            <a:r>
              <a:rPr lang="en-GB" sz="2800" dirty="0"/>
              <a:t>INGO: </a:t>
            </a:r>
            <a:r>
              <a:rPr lang="en-GB" sz="2800" dirty="0" err="1"/>
              <a:t>Faiham</a:t>
            </a:r>
            <a:r>
              <a:rPr lang="en-GB" sz="2800" dirty="0"/>
              <a:t> (35) from Khulna, Bangladesh</a:t>
            </a:r>
          </a:p>
        </p:txBody>
      </p:sp>
      <p:sp>
        <p:nvSpPr>
          <p:cNvPr id="3" name="Inhaltsplatzhalter 2"/>
          <p:cNvSpPr>
            <a:spLocks noGrp="1"/>
          </p:cNvSpPr>
          <p:nvPr>
            <p:ph idx="1"/>
          </p:nvPr>
        </p:nvSpPr>
        <p:spPr>
          <a:xfrm>
            <a:off x="225285" y="3210483"/>
            <a:ext cx="4638262" cy="1413801"/>
          </a:xfrm>
          <a:solidFill>
            <a:schemeClr val="bg1">
              <a:alpha val="60000"/>
            </a:schemeClr>
          </a:solidFill>
          <a:ln w="28575">
            <a:solidFill>
              <a:schemeClr val="accent6">
                <a:lumMod val="75000"/>
              </a:schemeClr>
            </a:solidFill>
          </a:ln>
        </p:spPr>
        <p:txBody>
          <a:bodyPr>
            <a:noAutofit/>
          </a:bodyPr>
          <a:lstStyle/>
          <a:p>
            <a:pPr marL="0" indent="0">
              <a:spcBef>
                <a:spcPts val="400"/>
              </a:spcBef>
              <a:buNone/>
            </a:pPr>
            <a:r>
              <a:rPr lang="en-GB" sz="1600" dirty="0"/>
              <a:t>WASH INTERESTS</a:t>
            </a:r>
          </a:p>
          <a:p>
            <a:pPr>
              <a:spcBef>
                <a:spcPts val="400"/>
              </a:spcBef>
            </a:pPr>
            <a:r>
              <a:rPr lang="is-IS" sz="1400" dirty="0"/>
              <a:t>Design and construction</a:t>
            </a:r>
            <a:r>
              <a:rPr lang="is-IS" sz="1400" dirty="0">
                <a:solidFill>
                  <a:schemeClr val="tx1">
                    <a:lumMod val="50000"/>
                    <a:lumOff val="50000"/>
                  </a:schemeClr>
                </a:solidFill>
              </a:rPr>
              <a:t> </a:t>
            </a:r>
            <a:r>
              <a:rPr lang="is-IS" sz="1400" dirty="0"/>
              <a:t>(33%)</a:t>
            </a:r>
          </a:p>
          <a:p>
            <a:pPr>
              <a:spcBef>
                <a:spcPts val="400"/>
              </a:spcBef>
            </a:pPr>
            <a:r>
              <a:rPr lang="en-GB" sz="1400" dirty="0"/>
              <a:t>Training, community health promotion (33%)</a:t>
            </a:r>
          </a:p>
          <a:p>
            <a:pPr>
              <a:spcBef>
                <a:spcPts val="400"/>
              </a:spcBef>
            </a:pPr>
            <a:r>
              <a:rPr lang="en-GB" sz="1400" dirty="0"/>
              <a:t>Management (e.g. organizational strategy, administration) (12%)</a:t>
            </a:r>
          </a:p>
        </p:txBody>
      </p:sp>
      <p:sp>
        <p:nvSpPr>
          <p:cNvPr id="7" name="Inhaltsplatzhalter 2"/>
          <p:cNvSpPr txBox="1">
            <a:spLocks/>
          </p:cNvSpPr>
          <p:nvPr/>
        </p:nvSpPr>
        <p:spPr>
          <a:xfrm>
            <a:off x="221410" y="1723160"/>
            <a:ext cx="4642137" cy="1430246"/>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Programme officer in </a:t>
            </a:r>
            <a:r>
              <a:rPr lang="en-GB" sz="1800" i="1" dirty="0" err="1"/>
              <a:t>WaterAid</a:t>
            </a:r>
            <a:r>
              <a:rPr lang="en-GB" sz="1800" i="1" dirty="0"/>
              <a:t> Bangladesh’s Urban WASH programme. Has a </a:t>
            </a:r>
            <a:r>
              <a:rPr lang="en-GB" sz="1800" i="1" dirty="0" err="1"/>
              <a:t>Msc</a:t>
            </a:r>
            <a:r>
              <a:rPr lang="en-GB" sz="1800" i="1" dirty="0"/>
              <a:t>. in Civil Engineering, 8 years experience and is engaged in </a:t>
            </a:r>
            <a:r>
              <a:rPr lang="en-GB" sz="1800" u="sng" dirty="0"/>
              <a:t>design and construction of sanitation facilities (38%).</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a:t>
            </a:r>
            <a:r>
              <a:rPr lang="en-GB" sz="1200" i="1" dirty="0"/>
              <a:t>His projects </a:t>
            </a:r>
            <a:r>
              <a:rPr lang="en-GB" sz="1200" dirty="0"/>
              <a:t>(On the job)</a:t>
            </a:r>
          </a:p>
          <a:p>
            <a:pPr marL="250825" indent="-250825">
              <a:spcBef>
                <a:spcPts val="400"/>
              </a:spcBef>
              <a:buFont typeface="Arial" charset="0"/>
              <a:buChar char="•"/>
            </a:pPr>
            <a:r>
              <a:rPr lang="en-GB" sz="1200" dirty="0"/>
              <a:t>#2: Workshops and conferences</a:t>
            </a:r>
            <a:r>
              <a:rPr lang="en-GB" sz="1200" i="1" dirty="0"/>
              <a:t>, at district and national level</a:t>
            </a:r>
            <a:endParaRPr lang="en-GB" sz="1200" dirty="0"/>
          </a:p>
          <a:p>
            <a:pPr marL="250825" indent="-250825">
              <a:spcBef>
                <a:spcPts val="400"/>
              </a:spcBef>
              <a:buFont typeface="Arial" charset="0"/>
              <a:buChar char="•"/>
            </a:pPr>
            <a:r>
              <a:rPr lang="en-GB" sz="1200" dirty="0"/>
              <a:t>#3: Person-to-person </a:t>
            </a:r>
            <a:r>
              <a:rPr lang="en-GB" sz="1200" i="1" dirty="0"/>
              <a:t>with colleagues from </a:t>
            </a:r>
            <a:r>
              <a:rPr lang="en-GB" sz="1200" i="1" dirty="0" err="1"/>
              <a:t>WaterAid</a:t>
            </a:r>
            <a:r>
              <a:rPr lang="en-GB" sz="1200" i="1" dirty="0"/>
              <a:t> and other national and international NGOs in Bangladesh</a:t>
            </a:r>
          </a:p>
          <a:p>
            <a:pPr marL="250825" indent="-250825">
              <a:spcBef>
                <a:spcPts val="400"/>
              </a:spcBef>
              <a:buFont typeface="Arial" charset="0"/>
              <a:buChar char="•"/>
            </a:pPr>
            <a:r>
              <a:rPr lang="en-GB" sz="1200" dirty="0"/>
              <a:t>#4: Reading (e.g. text books, papers, websites)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r>
              <a:rPr lang="en-GB" sz="1200" i="1" dirty="0"/>
              <a:t>of other </a:t>
            </a:r>
            <a:r>
              <a:rPr lang="en-GB" sz="1200" i="1" dirty="0" err="1"/>
              <a:t>WatreAid</a:t>
            </a:r>
            <a:r>
              <a:rPr lang="en-GB" sz="1200" i="1" dirty="0"/>
              <a:t> projects and sometimes </a:t>
            </a:r>
          </a:p>
          <a:p>
            <a:pPr marL="250825" indent="-250825">
              <a:spcBef>
                <a:spcPts val="400"/>
              </a:spcBef>
              <a:buFont typeface="Arial" charset="0"/>
              <a:buChar char="•"/>
            </a:pPr>
            <a:r>
              <a:rPr lang="en-GB" sz="1200" dirty="0"/>
              <a:t>#3: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Colleagues and friends</a:t>
            </a:r>
          </a:p>
          <a:p>
            <a:pPr marL="250825" indent="-250825">
              <a:spcBef>
                <a:spcPts val="400"/>
              </a:spcBef>
              <a:buFont typeface="Arial" charset="0"/>
              <a:buChar char="•"/>
            </a:pPr>
            <a:r>
              <a:rPr lang="en-GB" sz="1200" dirty="0"/>
              <a:t>#2: Websites he follows </a:t>
            </a:r>
          </a:p>
          <a:p>
            <a:pPr marL="250825" indent="-250825">
              <a:spcBef>
                <a:spcPts val="400"/>
              </a:spcBef>
              <a:buFont typeface="Arial" charset="0"/>
              <a:buChar char="•"/>
            </a:pPr>
            <a:r>
              <a:rPr lang="en-GB" sz="1200" dirty="0"/>
              <a:t>#3: Newsletters, </a:t>
            </a:r>
            <a:r>
              <a:rPr lang="en-GB" sz="1200" i="1" dirty="0"/>
              <a:t>possibly including </a:t>
            </a:r>
            <a:r>
              <a:rPr lang="en-GB" sz="1200" i="1" dirty="0" err="1"/>
              <a:t>SuSanA’s</a:t>
            </a:r>
            <a:r>
              <a:rPr lang="en-GB" sz="1200" dirty="0"/>
              <a:t> </a:t>
            </a:r>
          </a:p>
          <a:p>
            <a:pPr marL="250825" indent="-250825">
              <a:spcBef>
                <a:spcPts val="400"/>
              </a:spcBef>
              <a:buFont typeface="Arial" charset="0"/>
              <a:buChar char="•"/>
            </a:pPr>
            <a:r>
              <a:rPr lang="en-GB" sz="1200" dirty="0"/>
              <a:t>#4: Attend sector meetings</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(46%)</a:t>
            </a:r>
          </a:p>
          <a:p>
            <a:pPr>
              <a:spcBef>
                <a:spcPts val="400"/>
              </a:spcBef>
            </a:pPr>
            <a:r>
              <a:rPr lang="is-IS" sz="1200" dirty="0"/>
              <a:t>Upload to an online library or website (30%), </a:t>
            </a:r>
            <a:r>
              <a:rPr lang="is-IS" sz="1200" i="1" dirty="0"/>
              <a:t>contributed to a few publications about projects that were uploaded to a number of libraries. </a:t>
            </a:r>
          </a:p>
          <a:p>
            <a:pPr>
              <a:spcBef>
                <a:spcPts val="400"/>
              </a:spcBef>
            </a:pPr>
            <a:r>
              <a:rPr lang="is-IS" sz="1200" dirty="0"/>
              <a:t>Post in a forum (29%) or blog (16%), </a:t>
            </a:r>
            <a:r>
              <a:rPr lang="is-IS" sz="1200" i="1" dirty="0"/>
              <a:t>has compiled some of his experiences in a news items for the WaterAid website</a:t>
            </a:r>
          </a:p>
          <a:p>
            <a:pPr marL="0" indent="0">
              <a:spcBef>
                <a:spcPts val="400"/>
              </a:spcBef>
              <a:buFont typeface="Arial" panose="020B0604020202020204" pitchFamily="34" charset="0"/>
              <a:buNone/>
            </a:pPr>
            <a:r>
              <a:rPr lang="en-GB" sz="1200" dirty="0"/>
              <a:t>What:</a:t>
            </a:r>
          </a:p>
          <a:p>
            <a:pPr>
              <a:spcBef>
                <a:spcPts val="400"/>
              </a:spcBef>
            </a:pPr>
            <a:r>
              <a:rPr lang="en-GB" sz="1200" dirty="0"/>
              <a:t>Personal knowledge and experiences (71%) </a:t>
            </a:r>
          </a:p>
          <a:p>
            <a:pPr>
              <a:spcBef>
                <a:spcPts val="400"/>
              </a:spcBef>
            </a:pPr>
            <a:r>
              <a:rPr lang="en-GB" sz="1200" dirty="0"/>
              <a:t>Case studies (69%) or project information (67%) </a:t>
            </a:r>
          </a:p>
          <a:p>
            <a:pPr>
              <a:spcBef>
                <a:spcPts val="400"/>
              </a:spcBef>
            </a:pPr>
            <a:r>
              <a:rPr lang="en-GB" sz="1200" dirty="0"/>
              <a:t>Links to interesting articles (52%) or materials (51%)</a:t>
            </a:r>
          </a:p>
          <a:p>
            <a:pPr>
              <a:spcBef>
                <a:spcPts val="400"/>
              </a:spcBef>
            </a:pPr>
            <a:endParaRPr lang="en-GB" sz="1200" dirty="0"/>
          </a:p>
        </p:txBody>
      </p:sp>
      <p:sp>
        <p:nvSpPr>
          <p:cNvPr id="11" name="Inhaltsplatzhalter 2"/>
          <p:cNvSpPr txBox="1">
            <a:spLocks/>
          </p:cNvSpPr>
          <p:nvPr/>
        </p:nvSpPr>
        <p:spPr>
          <a:xfrm>
            <a:off x="221410" y="4691443"/>
            <a:ext cx="4642137" cy="1934440"/>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Visited the </a:t>
            </a:r>
            <a:r>
              <a:rPr lang="en-GB" sz="1200" dirty="0" err="1"/>
              <a:t>SuSanA</a:t>
            </a:r>
            <a:r>
              <a:rPr lang="en-GB" sz="1200" dirty="0"/>
              <a:t> website (74%) </a:t>
            </a:r>
            <a:r>
              <a:rPr lang="en-GB" sz="1200" i="1" dirty="0"/>
              <a:t>a few times and downloaded the publication ‘Sustainable Sanitation in cities: a framework for action’ from the Library, when he was conducting a Google search for methodologies he could use for the programme.</a:t>
            </a:r>
          </a:p>
          <a:p>
            <a:pPr>
              <a:spcBef>
                <a:spcPts val="400"/>
              </a:spcBef>
            </a:pPr>
            <a:r>
              <a:rPr lang="en-GB" sz="1200" dirty="0"/>
              <a:t>Read the discussion forum </a:t>
            </a:r>
            <a:r>
              <a:rPr lang="en-GB" sz="1200" i="1" dirty="0"/>
              <a:t>(54%); when he was looking for more information on a container toiler that was being developed by </a:t>
            </a:r>
            <a:r>
              <a:rPr lang="en-GB" sz="1200" i="1" dirty="0" err="1"/>
              <a:t>MoSan</a:t>
            </a:r>
            <a:r>
              <a:rPr lang="en-GB" sz="1200" i="1" dirty="0"/>
              <a:t> in Bangladesh </a:t>
            </a:r>
          </a:p>
          <a:p>
            <a:pPr>
              <a:spcBef>
                <a:spcPts val="400"/>
              </a:spcBef>
            </a:pPr>
            <a:r>
              <a:rPr lang="en-GB" sz="1200" dirty="0"/>
              <a:t>Participated in a Webinar (21%)</a:t>
            </a:r>
            <a:endParaRPr lang="en-GB" sz="1200" i="1" dirty="0"/>
          </a:p>
        </p:txBody>
      </p:sp>
    </p:spTree>
    <p:extLst>
      <p:ext uri="{BB962C8B-B14F-4D97-AF65-F5344CB8AC3E}">
        <p14:creationId xmlns:p14="http://schemas.microsoft.com/office/powerpoint/2010/main" val="607240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3143249"/>
            <a:ext cx="4638262" cy="1539954"/>
          </a:xfrm>
          <a:solidFill>
            <a:schemeClr val="bg1">
              <a:alpha val="60000"/>
            </a:schemeClr>
          </a:solidFill>
          <a:ln w="28575">
            <a:solidFill>
              <a:schemeClr val="accent6">
                <a:lumMod val="75000"/>
              </a:schemeClr>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err="1"/>
              <a:t>SuSanA</a:t>
            </a:r>
            <a:r>
              <a:rPr lang="en-GB" sz="1200" dirty="0"/>
              <a:t> Library</a:t>
            </a:r>
          </a:p>
          <a:p>
            <a:pPr>
              <a:spcBef>
                <a:spcPts val="400"/>
              </a:spcBef>
              <a:buFont typeface="Arial" charset="0"/>
              <a:buChar char="•"/>
            </a:pPr>
            <a:r>
              <a:rPr lang="en-GB" sz="1200" dirty="0"/>
              <a:t>Has found interesting publications in the library</a:t>
            </a:r>
          </a:p>
          <a:p>
            <a:pPr>
              <a:spcBef>
                <a:spcPts val="400"/>
              </a:spcBef>
              <a:buFont typeface="Arial" charset="0"/>
              <a:buChar char="•"/>
            </a:pPr>
            <a:r>
              <a:rPr lang="en-GB" sz="1200" dirty="0"/>
              <a:t>Existence of WGs 1, 4, 6 and 13</a:t>
            </a:r>
          </a:p>
          <a:p>
            <a:pPr>
              <a:spcBef>
                <a:spcPts val="400"/>
              </a:spcBef>
              <a:buFont typeface="Arial" charset="0"/>
              <a:buChar char="•"/>
            </a:pPr>
            <a:r>
              <a:rPr lang="en-GB" sz="1200" dirty="0" err="1"/>
              <a:t>WaterAid</a:t>
            </a:r>
            <a:r>
              <a:rPr lang="en-GB" sz="1200" dirty="0"/>
              <a:t> colleagues are engaged in </a:t>
            </a:r>
            <a:r>
              <a:rPr lang="en-GB" sz="1200" dirty="0" err="1"/>
              <a:t>SuSanA</a:t>
            </a:r>
            <a:r>
              <a:rPr lang="en-GB" sz="1200" dirty="0"/>
              <a:t> and the logo is visible </a:t>
            </a:r>
          </a:p>
          <a:p>
            <a:pPr>
              <a:spcBef>
                <a:spcPts val="400"/>
              </a:spcBef>
              <a:buFont typeface="Arial" charset="0"/>
              <a:buChar char="•"/>
            </a:pPr>
            <a:r>
              <a:rPr lang="en-GB" sz="1200" dirty="0"/>
              <a:t>Specific focus on Sanitation</a:t>
            </a:r>
          </a:p>
        </p:txBody>
      </p:sp>
      <p:sp>
        <p:nvSpPr>
          <p:cNvPr id="5" name="Inhaltsplatzhalter 2"/>
          <p:cNvSpPr txBox="1">
            <a:spLocks/>
          </p:cNvSpPr>
          <p:nvPr/>
        </p:nvSpPr>
        <p:spPr>
          <a:xfrm>
            <a:off x="4953000" y="2818092"/>
            <a:ext cx="4762800" cy="1865111"/>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Abstract discussions/concepts cannot be applied on the ground</a:t>
            </a:r>
          </a:p>
          <a:p>
            <a:pPr>
              <a:spcBef>
                <a:spcPts val="400"/>
              </a:spcBef>
              <a:buFont typeface="Arial" charset="0"/>
              <a:buChar char="•"/>
            </a:pPr>
            <a:r>
              <a:rPr lang="en-GB" sz="1200" dirty="0"/>
              <a:t>Lengthy discussions in the forum are not attractive to read</a:t>
            </a:r>
          </a:p>
          <a:p>
            <a:pPr>
              <a:spcBef>
                <a:spcPts val="400"/>
              </a:spcBef>
              <a:buFont typeface="Arial" charset="0"/>
              <a:buChar char="•"/>
            </a:pPr>
            <a:r>
              <a:rPr lang="en-GB" sz="1200" dirty="0"/>
              <a:t>Prefers face-to-face engagement and the few </a:t>
            </a:r>
            <a:r>
              <a:rPr lang="en-GB" sz="1200" dirty="0" err="1"/>
              <a:t>SuSanA</a:t>
            </a:r>
            <a:r>
              <a:rPr lang="en-GB" sz="1200" dirty="0"/>
              <a:t> events are not accessible for him</a:t>
            </a:r>
          </a:p>
          <a:p>
            <a:pPr>
              <a:spcBef>
                <a:spcPts val="400"/>
              </a:spcBef>
              <a:buFont typeface="Arial" charset="0"/>
              <a:buChar char="•"/>
            </a:pPr>
            <a:r>
              <a:rPr lang="en-GB" sz="1200" dirty="0"/>
              <a:t>Not fully understood </a:t>
            </a:r>
            <a:r>
              <a:rPr lang="en-GB" sz="1200" dirty="0" err="1"/>
              <a:t>SuSanA</a:t>
            </a:r>
            <a:r>
              <a:rPr lang="en-GB" sz="1200" dirty="0"/>
              <a:t> and how it ties in with my work expectations at </a:t>
            </a:r>
            <a:r>
              <a:rPr lang="en-GB" sz="1200" dirty="0" err="1"/>
              <a:t>WaterAid</a:t>
            </a:r>
            <a:endParaRPr lang="en-GB" sz="1200" dirty="0"/>
          </a:p>
          <a:p>
            <a:pPr>
              <a:spcBef>
                <a:spcPts val="400"/>
              </a:spcBef>
              <a:buFont typeface="Arial" charset="0"/>
              <a:buChar char="•"/>
            </a:pPr>
            <a:r>
              <a:rPr lang="en-GB" sz="1200" dirty="0"/>
              <a:t>Hardly knows any of the forum members – are they knowledgeable about his questions?</a:t>
            </a:r>
          </a:p>
          <a:p>
            <a:pPr>
              <a:spcBef>
                <a:spcPts val="400"/>
              </a:spcBef>
              <a:buFont typeface="Arial" charset="0"/>
              <a:buChar char="•"/>
            </a:pPr>
            <a:endParaRPr lang="en-GB" sz="1200" dirty="0"/>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err="1"/>
              <a:t>Faiham</a:t>
            </a:r>
            <a:r>
              <a:rPr lang="en-GB" sz="1400" dirty="0"/>
              <a:t> asks other </a:t>
            </a:r>
            <a:r>
              <a:rPr lang="en-GB" sz="1400" dirty="0" err="1"/>
              <a:t>SuSanA</a:t>
            </a:r>
            <a:r>
              <a:rPr lang="en-GB" sz="1400" dirty="0"/>
              <a:t> members for the information he needs</a:t>
            </a:r>
          </a:p>
          <a:p>
            <a:pPr>
              <a:spcBef>
                <a:spcPts val="400"/>
              </a:spcBef>
              <a:buFont typeface="Wingdings" charset="2"/>
              <a:buChar char="v"/>
            </a:pPr>
            <a:r>
              <a:rPr lang="en-GB" sz="1400" dirty="0" err="1"/>
              <a:t>Faiham</a:t>
            </a:r>
            <a:r>
              <a:rPr lang="en-GB" sz="1400" dirty="0"/>
              <a:t> provides technical expertise / guidance to other </a:t>
            </a:r>
            <a:r>
              <a:rPr lang="en-GB" sz="1400" dirty="0" err="1"/>
              <a:t>SuSanA</a:t>
            </a:r>
            <a:r>
              <a:rPr lang="en-GB" sz="1400" dirty="0"/>
              <a:t> partners</a:t>
            </a:r>
          </a:p>
          <a:p>
            <a:pPr>
              <a:spcBef>
                <a:spcPts val="400"/>
              </a:spcBef>
              <a:buFont typeface="Wingdings" charset="2"/>
              <a:buChar char="v"/>
            </a:pPr>
            <a:r>
              <a:rPr lang="en-GB" sz="1400" dirty="0" err="1"/>
              <a:t>Faiham</a:t>
            </a:r>
            <a:r>
              <a:rPr lang="en-GB" sz="1400" dirty="0"/>
              <a:t> applies concept of sustainable sanitation in the B-</a:t>
            </a:r>
            <a:r>
              <a:rPr lang="en-GB" sz="1400" dirty="0" err="1"/>
              <a:t>desh</a:t>
            </a:r>
            <a:r>
              <a:rPr lang="en-GB" sz="1400" dirty="0"/>
              <a:t> context and feeds back to </a:t>
            </a:r>
            <a:r>
              <a:rPr lang="en-GB" sz="1400" dirty="0" err="1"/>
              <a:t>SuSanA</a:t>
            </a:r>
            <a:r>
              <a:rPr lang="en-GB" sz="1400" dirty="0"/>
              <a:t> what works</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en-GB" sz="1600" dirty="0"/>
              <a:t>Let the </a:t>
            </a:r>
            <a:r>
              <a:rPr lang="en-GB" sz="1600" dirty="0" err="1"/>
              <a:t>SuSanA</a:t>
            </a:r>
            <a:r>
              <a:rPr lang="en-GB" sz="1600" dirty="0"/>
              <a:t> community help you to implement successful project</a:t>
            </a:r>
          </a:p>
          <a:p>
            <a:pPr marL="0" indent="0" algn="ctr">
              <a:spcBef>
                <a:spcPts val="400"/>
              </a:spcBef>
              <a:buNone/>
            </a:pPr>
            <a:r>
              <a:rPr lang="en-GB" sz="1600" dirty="0"/>
              <a:t>Find practical information, tools and partners to develop sustainable sanitation facilities</a:t>
            </a:r>
          </a:p>
        </p:txBody>
      </p:sp>
      <p:sp>
        <p:nvSpPr>
          <p:cNvPr id="11" name="Titel 1"/>
          <p:cNvSpPr>
            <a:spLocks noGrp="1"/>
          </p:cNvSpPr>
          <p:nvPr>
            <p:ph type="title"/>
          </p:nvPr>
        </p:nvSpPr>
        <p:spPr>
          <a:xfrm>
            <a:off x="225285" y="96875"/>
            <a:ext cx="9508438" cy="484012"/>
          </a:xfrm>
          <a:solidFill>
            <a:schemeClr val="bg1">
              <a:alpha val="60000"/>
            </a:schemeClr>
          </a:solidFill>
          <a:ln w="28575">
            <a:solidFill>
              <a:schemeClr val="accent6">
                <a:lumMod val="75000"/>
              </a:schemeClr>
            </a:solidFill>
          </a:ln>
        </p:spPr>
        <p:txBody>
          <a:bodyPr>
            <a:normAutofit/>
          </a:bodyPr>
          <a:lstStyle/>
          <a:p>
            <a:r>
              <a:rPr lang="en-GB" sz="1800" dirty="0" err="1"/>
              <a:t>SuSanA</a:t>
            </a:r>
            <a:r>
              <a:rPr lang="en-GB" sz="1800" dirty="0"/>
              <a:t> Persona 2 (cont.) - INGO: </a:t>
            </a:r>
            <a:r>
              <a:rPr lang="en-GB" sz="1800" dirty="0" err="1"/>
              <a:t>Faiham</a:t>
            </a:r>
            <a:r>
              <a:rPr lang="en-GB" sz="1800" dirty="0"/>
              <a:t> (35) from Khulna, Bangladesh</a:t>
            </a:r>
          </a:p>
        </p:txBody>
      </p:sp>
      <p:sp>
        <p:nvSpPr>
          <p:cNvPr id="13" name="Inhaltsplatzhalter 2"/>
          <p:cNvSpPr txBox="1">
            <a:spLocks/>
          </p:cNvSpPr>
          <p:nvPr/>
        </p:nvSpPr>
        <p:spPr>
          <a:xfrm>
            <a:off x="221410" y="658794"/>
            <a:ext cx="4638262" cy="2426622"/>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Implement his work well and effectively to meet performance targets and project objectives</a:t>
            </a:r>
          </a:p>
          <a:p>
            <a:pPr>
              <a:spcBef>
                <a:spcPts val="400"/>
              </a:spcBef>
            </a:pPr>
            <a:r>
              <a:rPr lang="en-GB" sz="1200" i="1" dirty="0"/>
              <a:t>Guidelines and tools that can be used for the implementation of specific programme activities</a:t>
            </a:r>
          </a:p>
          <a:p>
            <a:pPr>
              <a:spcBef>
                <a:spcPts val="400"/>
              </a:spcBef>
            </a:pPr>
            <a:r>
              <a:rPr lang="en-GB" sz="1200" i="1" dirty="0"/>
              <a:t>Finding the right information on technical designs, behaviour change, links to other sectors and financing</a:t>
            </a:r>
          </a:p>
          <a:p>
            <a:pPr marL="0" indent="0">
              <a:spcBef>
                <a:spcPts val="400"/>
              </a:spcBef>
              <a:buNone/>
            </a:pPr>
            <a:r>
              <a:rPr lang="en-GB" sz="1200" dirty="0"/>
              <a:t>Website that: </a:t>
            </a:r>
          </a:p>
          <a:p>
            <a:pPr>
              <a:spcBef>
                <a:spcPts val="400"/>
              </a:spcBef>
            </a:pPr>
            <a:r>
              <a:rPr lang="en-GB" sz="1200" dirty="0"/>
              <a:t>#1: Provides information that is relevant</a:t>
            </a:r>
          </a:p>
          <a:p>
            <a:pPr>
              <a:spcBef>
                <a:spcPts val="400"/>
              </a:spcBef>
            </a:pPr>
            <a:r>
              <a:rPr lang="en-GB" sz="1200" dirty="0"/>
              <a:t>#2: Guidelines and toolkits</a:t>
            </a:r>
          </a:p>
          <a:p>
            <a:pPr>
              <a:spcBef>
                <a:spcPts val="400"/>
              </a:spcBef>
            </a:pPr>
            <a:r>
              <a:rPr lang="en-GB" sz="1200" dirty="0"/>
              <a:t>#3: Information that is easy to understand</a:t>
            </a:r>
            <a:endParaRPr lang="en-GB" sz="1200" i="1" dirty="0"/>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chemeClr val="accent6">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Mostly: Technical, behaviour change, links to other sectors and financing (all 45%) </a:t>
            </a:r>
          </a:p>
          <a:p>
            <a:pPr>
              <a:spcBef>
                <a:spcPts val="400"/>
              </a:spcBef>
            </a:pPr>
            <a:r>
              <a:rPr lang="en-GB" sz="1200" dirty="0"/>
              <a:t>All others around 40%</a:t>
            </a:r>
          </a:p>
          <a:p>
            <a:pPr marL="0" indent="0">
              <a:spcBef>
                <a:spcPts val="400"/>
              </a:spcBef>
              <a:buNone/>
            </a:pPr>
            <a:r>
              <a:rPr lang="en-GB" sz="1200" dirty="0"/>
              <a:t>What prevents him from finding sanitation information:</a:t>
            </a:r>
          </a:p>
          <a:p>
            <a:pPr>
              <a:spcBef>
                <a:spcPts val="400"/>
              </a:spcBef>
            </a:pPr>
            <a:r>
              <a:rPr lang="en-GB" sz="1200" dirty="0"/>
              <a:t>#1: Too much information to sort through</a:t>
            </a:r>
          </a:p>
          <a:p>
            <a:pPr>
              <a:spcBef>
                <a:spcPts val="400"/>
              </a:spcBef>
            </a:pPr>
            <a:r>
              <a:rPr lang="en-GB" sz="1200" dirty="0"/>
              <a:t>#2: Poor internet connection</a:t>
            </a:r>
          </a:p>
          <a:p>
            <a:pPr>
              <a:spcBef>
                <a:spcPts val="400"/>
              </a:spcBef>
            </a:pPr>
            <a:r>
              <a:rPr lang="en-GB" sz="1200" dirty="0"/>
              <a:t>#3: Cost of accessing materials</a:t>
            </a:r>
          </a:p>
        </p:txBody>
      </p:sp>
    </p:spTree>
    <p:extLst>
      <p:ext uri="{BB962C8B-B14F-4D97-AF65-F5344CB8AC3E}">
        <p14:creationId xmlns:p14="http://schemas.microsoft.com/office/powerpoint/2010/main" val="104356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rgbClr val="7030A0"/>
            </a:solidFill>
          </a:ln>
        </p:spPr>
        <p:txBody>
          <a:bodyPr>
            <a:normAutofit/>
          </a:bodyPr>
          <a:lstStyle/>
          <a:p>
            <a:r>
              <a:rPr lang="en-GB" sz="1800" dirty="0" err="1"/>
              <a:t>SuSanA</a:t>
            </a:r>
            <a:r>
              <a:rPr lang="en-GB" sz="1800" dirty="0"/>
              <a:t> Persona 3 </a:t>
            </a:r>
            <a:br>
              <a:rPr lang="en-GB" sz="2800" dirty="0"/>
            </a:br>
            <a:r>
              <a:rPr lang="en-GB" sz="2800" dirty="0"/>
              <a:t>Sanitation Guru: Jack (64) from Sussex, UK</a:t>
            </a:r>
          </a:p>
        </p:txBody>
      </p:sp>
      <p:sp>
        <p:nvSpPr>
          <p:cNvPr id="3" name="Inhaltsplatzhalter 2"/>
          <p:cNvSpPr>
            <a:spLocks noGrp="1"/>
          </p:cNvSpPr>
          <p:nvPr>
            <p:ph idx="1"/>
          </p:nvPr>
        </p:nvSpPr>
        <p:spPr>
          <a:xfrm>
            <a:off x="225285" y="3210483"/>
            <a:ext cx="4638262" cy="1413801"/>
          </a:xfrm>
          <a:solidFill>
            <a:schemeClr val="bg1">
              <a:alpha val="60000"/>
            </a:schemeClr>
          </a:solidFill>
          <a:ln w="28575">
            <a:solidFill>
              <a:srgbClr val="7030A0"/>
            </a:solidFill>
          </a:ln>
        </p:spPr>
        <p:txBody>
          <a:bodyPr>
            <a:noAutofit/>
          </a:bodyPr>
          <a:lstStyle/>
          <a:p>
            <a:pPr marL="0" indent="0">
              <a:spcBef>
                <a:spcPts val="400"/>
              </a:spcBef>
              <a:buNone/>
            </a:pPr>
            <a:r>
              <a:rPr lang="en-GB" sz="1600" dirty="0"/>
              <a:t>WASH INTERESTS</a:t>
            </a:r>
          </a:p>
          <a:p>
            <a:pPr>
              <a:spcBef>
                <a:spcPts val="400"/>
              </a:spcBef>
            </a:pPr>
            <a:r>
              <a:rPr lang="en-GB" sz="1400" i="1" dirty="0"/>
              <a:t>Policy and legislation</a:t>
            </a:r>
          </a:p>
          <a:p>
            <a:pPr>
              <a:spcBef>
                <a:spcPts val="400"/>
              </a:spcBef>
            </a:pPr>
            <a:r>
              <a:rPr lang="en-GB" sz="1400" i="1" dirty="0"/>
              <a:t>Ensuring sustainability considerations are considered during project planning</a:t>
            </a:r>
          </a:p>
          <a:p>
            <a:pPr>
              <a:spcBef>
                <a:spcPts val="400"/>
              </a:spcBef>
            </a:pPr>
            <a:r>
              <a:rPr lang="en-GB" sz="1400" i="1" dirty="0"/>
              <a:t>Identifying success factors for sanitation projects</a:t>
            </a:r>
          </a:p>
        </p:txBody>
      </p:sp>
      <p:sp>
        <p:nvSpPr>
          <p:cNvPr id="7" name="Inhaltsplatzhalter 2"/>
          <p:cNvSpPr txBox="1">
            <a:spLocks/>
          </p:cNvSpPr>
          <p:nvPr/>
        </p:nvSpPr>
        <p:spPr>
          <a:xfrm>
            <a:off x="221410" y="1723160"/>
            <a:ext cx="4642137" cy="1430246"/>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Recently retired. Worked in sanitation projects for WSP, Oxfam and ODI before becoming an independent consultant. 30 years of experience. Board member in 3 sanitation networks and organizations.</a:t>
            </a:r>
          </a:p>
        </p:txBody>
      </p:sp>
      <p:sp>
        <p:nvSpPr>
          <p:cNvPr id="8" name="Inhaltsplatzhalter 2"/>
          <p:cNvSpPr txBox="1">
            <a:spLocks/>
          </p:cNvSpPr>
          <p:nvPr/>
        </p:nvSpPr>
        <p:spPr>
          <a:xfrm>
            <a:off x="4953000" y="96875"/>
            <a:ext cx="4763953" cy="3732175"/>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Discussions with experienced sanitation professionals</a:t>
            </a:r>
          </a:p>
          <a:p>
            <a:pPr marL="250825" indent="-250825">
              <a:spcBef>
                <a:spcPts val="400"/>
              </a:spcBef>
              <a:buFont typeface="Arial" charset="0"/>
              <a:buChar char="•"/>
            </a:pPr>
            <a:r>
              <a:rPr lang="en-GB" sz="1200" dirty="0"/>
              <a:t>#2: International conferences</a:t>
            </a:r>
          </a:p>
          <a:p>
            <a:pPr marL="250825" indent="-250825">
              <a:spcBef>
                <a:spcPts val="400"/>
              </a:spcBef>
              <a:buFont typeface="Arial" charset="0"/>
              <a:buChar char="•"/>
            </a:pPr>
            <a:r>
              <a:rPr lang="en-GB" sz="1200" dirty="0"/>
              <a:t>#4: Reading (e.g. text books, papers, websites)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Websites of key sector organizations </a:t>
            </a:r>
          </a:p>
          <a:p>
            <a:pPr marL="250825" indent="-250825">
              <a:spcBef>
                <a:spcPts val="400"/>
              </a:spcBef>
              <a:buFont typeface="Arial" charset="0"/>
              <a:buChar char="•"/>
            </a:pPr>
            <a:r>
              <a:rPr lang="en-GB" sz="1200" dirty="0"/>
              <a:t>#2: Comprehensive project reports </a:t>
            </a:r>
          </a:p>
          <a:p>
            <a:pPr marL="250825" indent="-250825">
              <a:spcBef>
                <a:spcPts val="400"/>
              </a:spcBef>
              <a:buFont typeface="Arial" charset="0"/>
              <a:buChar char="•"/>
            </a:pPr>
            <a:r>
              <a:rPr lang="en-GB" sz="1200" dirty="0"/>
              <a:t>#3: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Colleagues and friends</a:t>
            </a:r>
          </a:p>
          <a:p>
            <a:pPr marL="250825" indent="-250825">
              <a:spcBef>
                <a:spcPts val="400"/>
              </a:spcBef>
              <a:buFont typeface="Arial" charset="0"/>
              <a:buChar char="•"/>
            </a:pPr>
            <a:r>
              <a:rPr lang="en-GB" sz="1200" dirty="0"/>
              <a:t>#2: Workshops and conferences </a:t>
            </a:r>
          </a:p>
          <a:p>
            <a:pPr marL="250825" indent="-250825">
              <a:spcBef>
                <a:spcPts val="400"/>
              </a:spcBef>
              <a:buFont typeface="Arial" charset="0"/>
              <a:buChar char="•"/>
            </a:pPr>
            <a:r>
              <a:rPr lang="en-GB" sz="1200" dirty="0"/>
              <a:t>#3: Strategy documents from key sector organizations </a:t>
            </a:r>
          </a:p>
          <a:p>
            <a:pPr marL="250825" indent="-250825">
              <a:spcBef>
                <a:spcPts val="400"/>
              </a:spcBef>
              <a:buFont typeface="Arial" charset="0"/>
              <a:buChar char="•"/>
            </a:pPr>
            <a:r>
              <a:rPr lang="en-GB" sz="1200" dirty="0"/>
              <a:t>#4: Attends sector meetings</a:t>
            </a:r>
          </a:p>
          <a:p>
            <a:pPr marL="0" indent="0">
              <a:spcBef>
                <a:spcPts val="400"/>
              </a:spcBef>
              <a:buNone/>
            </a:pPr>
            <a:r>
              <a:rPr lang="en-GB" sz="1200" dirty="0"/>
              <a:t>Not very active on social media</a:t>
            </a:r>
          </a:p>
        </p:txBody>
      </p:sp>
      <p:sp>
        <p:nvSpPr>
          <p:cNvPr id="9" name="Inhaltsplatzhalter 2"/>
          <p:cNvSpPr txBox="1">
            <a:spLocks/>
          </p:cNvSpPr>
          <p:nvPr/>
        </p:nvSpPr>
        <p:spPr>
          <a:xfrm>
            <a:off x="4952999" y="3925925"/>
            <a:ext cx="4763953" cy="2699957"/>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Has written numerous publications and developed guidelines and toolkits that are available online</a:t>
            </a:r>
          </a:p>
          <a:p>
            <a:pPr>
              <a:spcBef>
                <a:spcPts val="400"/>
              </a:spcBef>
            </a:pPr>
            <a:r>
              <a:rPr lang="is-IS" sz="1200" dirty="0"/>
              <a:t>Writes opinion pieces</a:t>
            </a:r>
          </a:p>
          <a:p>
            <a:pPr>
              <a:spcBef>
                <a:spcPts val="400"/>
              </a:spcBef>
            </a:pPr>
            <a:r>
              <a:rPr lang="is-IS" sz="1200" dirty="0"/>
              <a:t>Lately wrote his first two articles for the guardian’s water column</a:t>
            </a:r>
          </a:p>
          <a:p>
            <a:pPr marL="0" indent="0">
              <a:spcBef>
                <a:spcPts val="400"/>
              </a:spcBef>
              <a:buFont typeface="Arial" panose="020B0604020202020204" pitchFamily="34" charset="0"/>
              <a:buNone/>
            </a:pPr>
            <a:r>
              <a:rPr lang="en-GB" sz="1200" dirty="0"/>
              <a:t>What:</a:t>
            </a:r>
          </a:p>
          <a:p>
            <a:pPr>
              <a:spcBef>
                <a:spcPts val="400"/>
              </a:spcBef>
            </a:pPr>
            <a:r>
              <a:rPr lang="en-GB" sz="1200" dirty="0"/>
              <a:t>Shares personal knowledge and experiences</a:t>
            </a:r>
          </a:p>
          <a:p>
            <a:pPr>
              <a:spcBef>
                <a:spcPts val="400"/>
              </a:spcBef>
            </a:pPr>
            <a:r>
              <a:rPr lang="en-GB" sz="1200" dirty="0"/>
              <a:t>Information on successes and failures based on different case studies</a:t>
            </a:r>
          </a:p>
          <a:p>
            <a:pPr>
              <a:spcBef>
                <a:spcPts val="400"/>
              </a:spcBef>
            </a:pPr>
            <a:r>
              <a:rPr lang="en-GB" sz="1200" dirty="0"/>
              <a:t>Background information about tools and methodological approaches</a:t>
            </a:r>
          </a:p>
          <a:p>
            <a:pPr>
              <a:spcBef>
                <a:spcPts val="400"/>
              </a:spcBef>
            </a:pPr>
            <a:endParaRPr lang="en-GB" sz="1200" dirty="0"/>
          </a:p>
        </p:txBody>
      </p:sp>
      <p:sp>
        <p:nvSpPr>
          <p:cNvPr id="11" name="Inhaltsplatzhalter 2"/>
          <p:cNvSpPr txBox="1">
            <a:spLocks/>
          </p:cNvSpPr>
          <p:nvPr/>
        </p:nvSpPr>
        <p:spPr>
          <a:xfrm>
            <a:off x="221410" y="4691443"/>
            <a:ext cx="4642137" cy="1934440"/>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i="1" dirty="0"/>
              <a:t>Participated in several </a:t>
            </a:r>
            <a:r>
              <a:rPr lang="en-GB" sz="1200" i="1" dirty="0" err="1"/>
              <a:t>SuSanA</a:t>
            </a:r>
            <a:r>
              <a:rPr lang="en-GB" sz="1200" i="1" dirty="0"/>
              <a:t> member meetings</a:t>
            </a:r>
          </a:p>
          <a:p>
            <a:pPr>
              <a:spcBef>
                <a:spcPts val="400"/>
              </a:spcBef>
            </a:pPr>
            <a:r>
              <a:rPr lang="en-GB" sz="1200" i="1" dirty="0"/>
              <a:t>Made a presentation during a Webinar</a:t>
            </a:r>
          </a:p>
          <a:p>
            <a:pPr>
              <a:spcBef>
                <a:spcPts val="400"/>
              </a:spcBef>
            </a:pPr>
            <a:r>
              <a:rPr lang="en-GB" sz="1200" i="1" dirty="0"/>
              <a:t>Good working relationship with a </a:t>
            </a:r>
            <a:r>
              <a:rPr lang="en-GB" sz="1200" i="1" dirty="0" err="1"/>
              <a:t>SuSanA</a:t>
            </a:r>
            <a:r>
              <a:rPr lang="en-GB" sz="1200" i="1" dirty="0"/>
              <a:t> consultant / secretariat staff from previous project</a:t>
            </a:r>
          </a:p>
          <a:p>
            <a:pPr>
              <a:spcBef>
                <a:spcPts val="400"/>
              </a:spcBef>
            </a:pPr>
            <a:r>
              <a:rPr lang="en-GB" sz="1200" i="1" dirty="0"/>
              <a:t>Knows half of the Core Group members personally</a:t>
            </a:r>
          </a:p>
        </p:txBody>
      </p:sp>
    </p:spTree>
    <p:extLst>
      <p:ext uri="{BB962C8B-B14F-4D97-AF65-F5344CB8AC3E}">
        <p14:creationId xmlns:p14="http://schemas.microsoft.com/office/powerpoint/2010/main" val="176113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21410" y="2818092"/>
            <a:ext cx="4638262" cy="1865111"/>
          </a:xfrm>
          <a:solidFill>
            <a:schemeClr val="bg1">
              <a:alpha val="60000"/>
            </a:schemeClr>
          </a:solidFill>
          <a:ln w="28575">
            <a:solidFill>
              <a:srgbClr val="7030A0"/>
            </a:solidFill>
          </a:ln>
        </p:spPr>
        <p:txBody>
          <a:bodyPr>
            <a:noAutofit/>
          </a:bodyPr>
          <a:lstStyle/>
          <a:p>
            <a:pPr marL="0" indent="0">
              <a:spcBef>
                <a:spcPts val="400"/>
              </a:spcBef>
              <a:buNone/>
            </a:pPr>
            <a:r>
              <a:rPr lang="en-GB" sz="1600" dirty="0"/>
              <a:t>LIKES ABOUT SUSANA</a:t>
            </a:r>
          </a:p>
          <a:p>
            <a:pPr>
              <a:spcBef>
                <a:spcPts val="400"/>
              </a:spcBef>
              <a:buFont typeface="Arial" charset="0"/>
              <a:buChar char="•"/>
            </a:pPr>
            <a:r>
              <a:rPr lang="en-GB" sz="1200" dirty="0"/>
              <a:t>Works on a lean budget and is not a typical sector organization</a:t>
            </a:r>
          </a:p>
          <a:p>
            <a:pPr>
              <a:spcBef>
                <a:spcPts val="400"/>
              </a:spcBef>
              <a:buFont typeface="Arial" charset="0"/>
              <a:buChar char="•"/>
            </a:pPr>
            <a:r>
              <a:rPr lang="en-GB" sz="1200" dirty="0"/>
              <a:t>Recognizes a number of knowledgeable experts</a:t>
            </a:r>
          </a:p>
          <a:p>
            <a:pPr>
              <a:spcBef>
                <a:spcPts val="400"/>
              </a:spcBef>
              <a:buFont typeface="Arial" charset="0"/>
              <a:buChar char="•"/>
            </a:pPr>
            <a:r>
              <a:rPr lang="en-GB" sz="1200" dirty="0"/>
              <a:t>The intention of establishing ‘one voice’</a:t>
            </a:r>
          </a:p>
          <a:p>
            <a:pPr>
              <a:spcBef>
                <a:spcPts val="400"/>
              </a:spcBef>
              <a:buFont typeface="Arial" charset="0"/>
              <a:buChar char="•"/>
            </a:pPr>
            <a:r>
              <a:rPr lang="en-GB" sz="1200" dirty="0"/>
              <a:t>Provides him a platform to share his knowledge</a:t>
            </a:r>
            <a:endParaRPr lang="en-GB" sz="1200" dirty="0">
              <a:solidFill>
                <a:srgbClr val="FF0000"/>
              </a:solidFill>
            </a:endParaRPr>
          </a:p>
        </p:txBody>
      </p:sp>
      <p:sp>
        <p:nvSpPr>
          <p:cNvPr id="5" name="Inhaltsplatzhalter 2"/>
          <p:cNvSpPr txBox="1">
            <a:spLocks/>
          </p:cNvSpPr>
          <p:nvPr/>
        </p:nvSpPr>
        <p:spPr>
          <a:xfrm>
            <a:off x="4953000" y="2818092"/>
            <a:ext cx="4762800" cy="186511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DISLIKES ABOUT SUSANA</a:t>
            </a:r>
          </a:p>
          <a:p>
            <a:pPr>
              <a:spcBef>
                <a:spcPts val="400"/>
              </a:spcBef>
              <a:buFont typeface="Arial" charset="0"/>
              <a:buChar char="•"/>
            </a:pPr>
            <a:r>
              <a:rPr lang="en-GB" sz="1200" dirty="0"/>
              <a:t>Does not understand how the forum platform works</a:t>
            </a:r>
          </a:p>
          <a:p>
            <a:pPr>
              <a:spcBef>
                <a:spcPts val="400"/>
              </a:spcBef>
              <a:buFont typeface="Arial" charset="0"/>
              <a:buChar char="•"/>
            </a:pPr>
            <a:r>
              <a:rPr lang="en-GB" sz="1200" dirty="0"/>
              <a:t>Too much information that is not organized in a accessible way</a:t>
            </a:r>
          </a:p>
          <a:p>
            <a:pPr>
              <a:spcBef>
                <a:spcPts val="400"/>
              </a:spcBef>
              <a:buFont typeface="Arial" charset="0"/>
              <a:buChar char="•"/>
            </a:pPr>
            <a:r>
              <a:rPr lang="en-GB" sz="1200" dirty="0"/>
              <a:t>Prefers face-to-face engagement and thinks </a:t>
            </a:r>
            <a:r>
              <a:rPr lang="en-GB" sz="1200" dirty="0" err="1"/>
              <a:t>SuSanA</a:t>
            </a:r>
            <a:r>
              <a:rPr lang="en-GB" sz="1200" dirty="0"/>
              <a:t> should organize an annual conference</a:t>
            </a:r>
          </a:p>
          <a:p>
            <a:pPr>
              <a:spcBef>
                <a:spcPts val="400"/>
              </a:spcBef>
              <a:buFont typeface="Arial" charset="0"/>
              <a:buChar char="•"/>
            </a:pPr>
            <a:r>
              <a:rPr lang="en-GB" sz="1200" dirty="0"/>
              <a:t>Not fully convinced of the added value of network organizations</a:t>
            </a:r>
          </a:p>
          <a:p>
            <a:pPr>
              <a:spcBef>
                <a:spcPts val="400"/>
              </a:spcBef>
              <a:buFont typeface="Arial" charset="0"/>
              <a:buChar char="•"/>
            </a:pPr>
            <a:r>
              <a:rPr lang="en-GB" sz="1200" dirty="0"/>
              <a:t>Not fully convinced of the added value of network organizations</a:t>
            </a:r>
          </a:p>
        </p:txBody>
      </p:sp>
      <p:sp>
        <p:nvSpPr>
          <p:cNvPr id="7" name="Inhaltsplatzhalter 2"/>
          <p:cNvSpPr txBox="1">
            <a:spLocks/>
          </p:cNvSpPr>
          <p:nvPr/>
        </p:nvSpPr>
        <p:spPr>
          <a:xfrm>
            <a:off x="225285" y="4741035"/>
            <a:ext cx="9508438" cy="98447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TARGETS:</a:t>
            </a:r>
          </a:p>
          <a:p>
            <a:pPr>
              <a:spcBef>
                <a:spcPts val="400"/>
              </a:spcBef>
              <a:buFont typeface="Wingdings" charset="2"/>
              <a:buChar char="v"/>
            </a:pPr>
            <a:r>
              <a:rPr lang="en-GB" sz="1400" dirty="0"/>
              <a:t>Jack shares his experiences with </a:t>
            </a:r>
            <a:r>
              <a:rPr lang="en-GB" sz="1400" dirty="0" err="1"/>
              <a:t>SuSanA</a:t>
            </a:r>
            <a:r>
              <a:rPr lang="en-GB" sz="1400" dirty="0"/>
              <a:t> members who need to find solutions for project challenges</a:t>
            </a:r>
          </a:p>
          <a:p>
            <a:pPr>
              <a:spcBef>
                <a:spcPts val="400"/>
              </a:spcBef>
              <a:buFont typeface="Wingdings" charset="2"/>
              <a:buChar char="v"/>
            </a:pPr>
            <a:r>
              <a:rPr lang="en-GB" sz="1400" dirty="0"/>
              <a:t>Jack is willing to advise selected projects that are implemented as cooperation system</a:t>
            </a:r>
          </a:p>
          <a:p>
            <a:pPr>
              <a:spcBef>
                <a:spcPts val="400"/>
              </a:spcBef>
              <a:buFont typeface="Wingdings" charset="2"/>
              <a:buChar char="v"/>
            </a:pPr>
            <a:r>
              <a:rPr lang="en-GB" sz="1400" dirty="0"/>
              <a:t>Jack uses his contacts to help position </a:t>
            </a:r>
            <a:r>
              <a:rPr lang="en-GB" sz="1400" dirty="0" err="1"/>
              <a:t>SuSanA</a:t>
            </a:r>
            <a:r>
              <a:rPr lang="en-GB" sz="1400" dirty="0"/>
              <a:t> well vis-à-vis key sector organizations and donors</a:t>
            </a:r>
          </a:p>
        </p:txBody>
      </p:sp>
      <p:sp>
        <p:nvSpPr>
          <p:cNvPr id="8" name="Inhaltsplatzhalter 2"/>
          <p:cNvSpPr txBox="1">
            <a:spLocks/>
          </p:cNvSpPr>
          <p:nvPr/>
        </p:nvSpPr>
        <p:spPr>
          <a:xfrm>
            <a:off x="225285" y="5782659"/>
            <a:ext cx="9508438" cy="871358"/>
          </a:xfrm>
          <a:prstGeom prst="rect">
            <a:avLst/>
          </a:prstGeom>
          <a:solidFill>
            <a:schemeClr val="bg1">
              <a:alpha val="60000"/>
            </a:schemeClr>
          </a:solidFill>
          <a:ln w="3810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MESSAGE:</a:t>
            </a:r>
          </a:p>
          <a:p>
            <a:pPr marL="0" indent="0" algn="ctr">
              <a:spcBef>
                <a:spcPts val="400"/>
              </a:spcBef>
              <a:buNone/>
            </a:pPr>
            <a:r>
              <a:rPr lang="en-GB" sz="1600" dirty="0"/>
              <a:t>Share your experience and help the next generation in solving the sanitation challenge</a:t>
            </a:r>
          </a:p>
          <a:p>
            <a:pPr marL="0" indent="0" algn="ctr">
              <a:spcBef>
                <a:spcPts val="400"/>
              </a:spcBef>
              <a:buNone/>
            </a:pPr>
            <a:r>
              <a:rPr lang="en-GB" sz="1600" dirty="0"/>
              <a:t>Stay up to date and help shape tomorrow’s sanitation community</a:t>
            </a:r>
          </a:p>
        </p:txBody>
      </p:sp>
      <p:sp>
        <p:nvSpPr>
          <p:cNvPr id="11" name="Titel 1"/>
          <p:cNvSpPr>
            <a:spLocks noGrp="1"/>
          </p:cNvSpPr>
          <p:nvPr>
            <p:ph type="title"/>
          </p:nvPr>
        </p:nvSpPr>
        <p:spPr>
          <a:xfrm>
            <a:off x="225285" y="96875"/>
            <a:ext cx="9508438" cy="484012"/>
          </a:xfrm>
          <a:solidFill>
            <a:schemeClr val="bg1">
              <a:alpha val="60000"/>
            </a:schemeClr>
          </a:solidFill>
          <a:ln w="28575">
            <a:solidFill>
              <a:srgbClr val="7030A0"/>
            </a:solidFill>
          </a:ln>
        </p:spPr>
        <p:txBody>
          <a:bodyPr>
            <a:normAutofit/>
          </a:bodyPr>
          <a:lstStyle/>
          <a:p>
            <a:r>
              <a:rPr lang="en-GB" sz="1800" dirty="0" err="1"/>
              <a:t>SuSanA</a:t>
            </a:r>
            <a:r>
              <a:rPr lang="en-GB" sz="1800" dirty="0"/>
              <a:t> Persona 3 (cont.) - Sanitation Guru: Jack (64) from Sussex, UK</a:t>
            </a:r>
          </a:p>
        </p:txBody>
      </p:sp>
      <p:sp>
        <p:nvSpPr>
          <p:cNvPr id="13" name="Inhaltsplatzhalter 2"/>
          <p:cNvSpPr txBox="1">
            <a:spLocks/>
          </p:cNvSpPr>
          <p:nvPr/>
        </p:nvSpPr>
        <p:spPr>
          <a:xfrm>
            <a:off x="221410" y="658794"/>
            <a:ext cx="4638262" cy="208139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None/>
            </a:pPr>
            <a:r>
              <a:rPr lang="en-GB" sz="1600" dirty="0"/>
              <a:t>NEEDS</a:t>
            </a:r>
          </a:p>
          <a:p>
            <a:pPr>
              <a:spcBef>
                <a:spcPts val="400"/>
              </a:spcBef>
            </a:pPr>
            <a:r>
              <a:rPr lang="en-GB" sz="1200" i="1" dirty="0"/>
              <a:t>A way to continue conveying his experiences to the WASH community</a:t>
            </a:r>
          </a:p>
          <a:p>
            <a:pPr>
              <a:spcBef>
                <a:spcPts val="400"/>
              </a:spcBef>
            </a:pPr>
            <a:r>
              <a:rPr lang="en-GB" sz="1200" i="1" dirty="0"/>
              <a:t>A means to stay up to date</a:t>
            </a:r>
          </a:p>
          <a:p>
            <a:pPr>
              <a:spcBef>
                <a:spcPts val="400"/>
              </a:spcBef>
            </a:pPr>
            <a:r>
              <a:rPr lang="en-GB" sz="1200" i="1" dirty="0"/>
              <a:t>An audience</a:t>
            </a:r>
          </a:p>
          <a:p>
            <a:pPr>
              <a:spcBef>
                <a:spcPts val="400"/>
              </a:spcBef>
            </a:pPr>
            <a:r>
              <a:rPr lang="en-GB" sz="1200" i="1" dirty="0"/>
              <a:t>Questions related to project challenges </a:t>
            </a:r>
          </a:p>
          <a:p>
            <a:pPr>
              <a:spcBef>
                <a:spcPts val="400"/>
              </a:spcBef>
            </a:pPr>
            <a:r>
              <a:rPr lang="en-GB" sz="1200" i="1" dirty="0"/>
              <a:t>A way of making a contribution without fixed obligations and too much time </a:t>
            </a:r>
            <a:r>
              <a:rPr lang="en-GB" sz="1200" i="1" dirty="0" err="1"/>
              <a:t>committment</a:t>
            </a:r>
            <a:endParaRPr lang="en-GB" sz="1200" i="1" dirty="0"/>
          </a:p>
        </p:txBody>
      </p:sp>
      <p:sp>
        <p:nvSpPr>
          <p:cNvPr id="14" name="Inhaltsplatzhalter 2"/>
          <p:cNvSpPr txBox="1">
            <a:spLocks/>
          </p:cNvSpPr>
          <p:nvPr/>
        </p:nvSpPr>
        <p:spPr>
          <a:xfrm>
            <a:off x="4953000" y="658794"/>
            <a:ext cx="4762800" cy="2081391"/>
          </a:xfrm>
          <a:prstGeom prst="rect">
            <a:avLst/>
          </a:prstGeom>
          <a:solidFill>
            <a:schemeClr val="bg1">
              <a:alpha val="60000"/>
            </a:schemeClr>
          </a:solidFill>
          <a:ln w="28575">
            <a:solidFill>
              <a:srgbClr val="7030A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600" dirty="0"/>
              <a:t>CHALLENGES</a:t>
            </a:r>
          </a:p>
          <a:p>
            <a:pPr marL="0" indent="0">
              <a:spcBef>
                <a:spcPts val="400"/>
              </a:spcBef>
              <a:buNone/>
            </a:pPr>
            <a:r>
              <a:rPr lang="en-GB" sz="1200" dirty="0"/>
              <a:t>Finding information on the following topics:</a:t>
            </a:r>
          </a:p>
          <a:p>
            <a:pPr>
              <a:spcBef>
                <a:spcPts val="400"/>
              </a:spcBef>
            </a:pPr>
            <a:r>
              <a:rPr lang="en-GB" sz="1200" dirty="0"/>
              <a:t>New developments (technical and socio-economic)</a:t>
            </a:r>
          </a:p>
          <a:p>
            <a:pPr>
              <a:spcBef>
                <a:spcPts val="400"/>
              </a:spcBef>
            </a:pPr>
            <a:r>
              <a:rPr lang="en-GB" sz="1200" dirty="0"/>
              <a:t>New names for the same old stuff</a:t>
            </a:r>
          </a:p>
          <a:p>
            <a:pPr>
              <a:spcBef>
                <a:spcPts val="400"/>
              </a:spcBef>
            </a:pPr>
            <a:endParaRPr lang="en-GB" sz="1200" dirty="0"/>
          </a:p>
          <a:p>
            <a:pPr marL="0" indent="0">
              <a:spcBef>
                <a:spcPts val="400"/>
              </a:spcBef>
              <a:buNone/>
            </a:pPr>
            <a:r>
              <a:rPr lang="en-GB" sz="1200" dirty="0"/>
              <a:t>What prevents him from finding sanitation information:</a:t>
            </a:r>
          </a:p>
          <a:p>
            <a:pPr>
              <a:spcBef>
                <a:spcPts val="400"/>
              </a:spcBef>
            </a:pPr>
            <a:r>
              <a:rPr lang="en-GB" sz="1200" dirty="0"/>
              <a:t>#1: Not working on the ground anymore</a:t>
            </a:r>
          </a:p>
          <a:p>
            <a:pPr>
              <a:spcBef>
                <a:spcPts val="400"/>
              </a:spcBef>
            </a:pPr>
            <a:r>
              <a:rPr lang="en-GB" sz="1200" dirty="0"/>
              <a:t>#2: Too much information to sort through</a:t>
            </a:r>
          </a:p>
          <a:p>
            <a:pPr>
              <a:spcBef>
                <a:spcPts val="400"/>
              </a:spcBef>
            </a:pPr>
            <a:r>
              <a:rPr lang="en-GB" sz="1200" dirty="0"/>
              <a:t>#3: Not fond of social media</a:t>
            </a:r>
          </a:p>
        </p:txBody>
      </p:sp>
    </p:spTree>
    <p:extLst>
      <p:ext uri="{BB962C8B-B14F-4D97-AF65-F5344CB8AC3E}">
        <p14:creationId xmlns:p14="http://schemas.microsoft.com/office/powerpoint/2010/main" val="57277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5285" y="96875"/>
            <a:ext cx="4638262" cy="1559126"/>
          </a:xfrm>
          <a:solidFill>
            <a:schemeClr val="bg1">
              <a:alpha val="60000"/>
            </a:schemeClr>
          </a:solidFill>
          <a:ln w="28575">
            <a:solidFill>
              <a:schemeClr val="accent6">
                <a:lumMod val="40000"/>
                <a:lumOff val="60000"/>
              </a:schemeClr>
            </a:solidFill>
          </a:ln>
        </p:spPr>
        <p:txBody>
          <a:bodyPr>
            <a:normAutofit/>
          </a:bodyPr>
          <a:lstStyle/>
          <a:p>
            <a:r>
              <a:rPr lang="en-GB" sz="1800" dirty="0" err="1"/>
              <a:t>SuSanA</a:t>
            </a:r>
            <a:r>
              <a:rPr lang="en-GB" sz="1800" dirty="0"/>
              <a:t> Persona 4 </a:t>
            </a:r>
            <a:br>
              <a:rPr lang="en-GB" sz="2800" dirty="0"/>
            </a:br>
            <a:r>
              <a:rPr lang="en-GB" sz="2800" dirty="0"/>
              <a:t>Consultant: Samson (42) from </a:t>
            </a:r>
            <a:r>
              <a:rPr lang="en-GB" sz="2800" dirty="0" err="1"/>
              <a:t>Mukono</a:t>
            </a:r>
            <a:r>
              <a:rPr lang="en-GB" sz="2800" dirty="0"/>
              <a:t>, Uganda</a:t>
            </a:r>
          </a:p>
        </p:txBody>
      </p:sp>
      <p:sp>
        <p:nvSpPr>
          <p:cNvPr id="3" name="Inhaltsplatzhalter 2"/>
          <p:cNvSpPr>
            <a:spLocks noGrp="1"/>
          </p:cNvSpPr>
          <p:nvPr>
            <p:ph idx="1"/>
          </p:nvPr>
        </p:nvSpPr>
        <p:spPr>
          <a:xfrm>
            <a:off x="225285" y="3210483"/>
            <a:ext cx="4638262" cy="1248843"/>
          </a:xfrm>
          <a:solidFill>
            <a:schemeClr val="bg1">
              <a:alpha val="60000"/>
            </a:schemeClr>
          </a:solidFill>
          <a:ln w="28575">
            <a:solidFill>
              <a:schemeClr val="accent6">
                <a:lumMod val="40000"/>
                <a:lumOff val="60000"/>
              </a:schemeClr>
            </a:solidFill>
          </a:ln>
        </p:spPr>
        <p:txBody>
          <a:bodyPr>
            <a:noAutofit/>
          </a:bodyPr>
          <a:lstStyle/>
          <a:p>
            <a:pPr marL="0" indent="0">
              <a:spcBef>
                <a:spcPts val="400"/>
              </a:spcBef>
              <a:buNone/>
            </a:pPr>
            <a:r>
              <a:rPr lang="en-GB" sz="1600" dirty="0"/>
              <a:t>WASH INTERESTS</a:t>
            </a:r>
          </a:p>
          <a:p>
            <a:pPr>
              <a:spcBef>
                <a:spcPts val="400"/>
              </a:spcBef>
            </a:pPr>
            <a:r>
              <a:rPr lang="is-IS" sz="1400" dirty="0"/>
              <a:t>Design and construction</a:t>
            </a:r>
            <a:r>
              <a:rPr lang="is-IS" sz="1400" dirty="0">
                <a:solidFill>
                  <a:schemeClr val="tx1">
                    <a:lumMod val="50000"/>
                    <a:lumOff val="50000"/>
                  </a:schemeClr>
                </a:solidFill>
              </a:rPr>
              <a:t> </a:t>
            </a:r>
            <a:r>
              <a:rPr lang="is-IS" sz="1400" dirty="0"/>
              <a:t>(42%)</a:t>
            </a:r>
          </a:p>
          <a:p>
            <a:pPr>
              <a:spcBef>
                <a:spcPts val="400"/>
              </a:spcBef>
            </a:pPr>
            <a:r>
              <a:rPr lang="en-GB" sz="1400" dirty="0"/>
              <a:t>Training, community health promotion (15%)</a:t>
            </a:r>
          </a:p>
          <a:p>
            <a:pPr>
              <a:spcBef>
                <a:spcPts val="400"/>
              </a:spcBef>
            </a:pPr>
            <a:r>
              <a:rPr lang="en-GB" sz="1400" dirty="0"/>
              <a:t>Research and knowledge management (14%)</a:t>
            </a:r>
          </a:p>
        </p:txBody>
      </p:sp>
      <p:sp>
        <p:nvSpPr>
          <p:cNvPr id="7" name="Inhaltsplatzhalter 2"/>
          <p:cNvSpPr txBox="1">
            <a:spLocks/>
          </p:cNvSpPr>
          <p:nvPr/>
        </p:nvSpPr>
        <p:spPr>
          <a:xfrm>
            <a:off x="221410" y="1723160"/>
            <a:ext cx="4642137" cy="1430246"/>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800" i="1" dirty="0"/>
              <a:t>Independent consultant, specialized in</a:t>
            </a:r>
            <a:r>
              <a:rPr lang="en-GB" sz="1800" dirty="0"/>
              <a:t> </a:t>
            </a:r>
            <a:r>
              <a:rPr lang="en-GB" sz="1800" u="sng" dirty="0"/>
              <a:t>design and construction of sanitation facilities (35%)</a:t>
            </a:r>
            <a:r>
              <a:rPr lang="en-GB" sz="1800" dirty="0"/>
              <a:t>. </a:t>
            </a:r>
            <a:r>
              <a:rPr lang="en-GB" sz="1800" i="1" dirty="0"/>
              <a:t>Works primarily in Uganda in cooperation with local government, international NGOs and GIZ.</a:t>
            </a:r>
          </a:p>
        </p:txBody>
      </p:sp>
      <p:sp>
        <p:nvSpPr>
          <p:cNvPr id="8" name="Inhaltsplatzhalter 2"/>
          <p:cNvSpPr txBox="1">
            <a:spLocks/>
          </p:cNvSpPr>
          <p:nvPr/>
        </p:nvSpPr>
        <p:spPr>
          <a:xfrm>
            <a:off x="4953000" y="96875"/>
            <a:ext cx="4763953" cy="3888046"/>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Font typeface="Arial" panose="020B0604020202020204" pitchFamily="34" charset="0"/>
              <a:buNone/>
            </a:pPr>
            <a:r>
              <a:rPr lang="en-GB" sz="1600" dirty="0"/>
              <a:t>RECEIVING KNOWLEDGE</a:t>
            </a:r>
          </a:p>
          <a:p>
            <a:pPr marL="0" indent="0">
              <a:spcBef>
                <a:spcPts val="400"/>
              </a:spcBef>
              <a:buFont typeface="Arial" panose="020B0604020202020204" pitchFamily="34" charset="0"/>
              <a:buNone/>
            </a:pPr>
            <a:r>
              <a:rPr lang="en-GB" sz="1200" dirty="0"/>
              <a:t>Likes to learn through: </a:t>
            </a:r>
          </a:p>
          <a:p>
            <a:pPr marL="250825" indent="-250825">
              <a:spcBef>
                <a:spcPts val="400"/>
              </a:spcBef>
              <a:buFont typeface="Arial" charset="0"/>
              <a:buChar char="•"/>
            </a:pPr>
            <a:r>
              <a:rPr lang="en-GB" sz="1200" dirty="0"/>
              <a:t>#1: </a:t>
            </a:r>
            <a:r>
              <a:rPr lang="en-GB" sz="1200" i="1" dirty="0"/>
              <a:t>His projects </a:t>
            </a:r>
            <a:r>
              <a:rPr lang="en-GB" sz="1200" dirty="0"/>
              <a:t>(On the job)</a:t>
            </a:r>
          </a:p>
          <a:p>
            <a:pPr marL="250825" indent="-250825">
              <a:spcBef>
                <a:spcPts val="400"/>
              </a:spcBef>
              <a:buFont typeface="Arial" charset="0"/>
              <a:buChar char="•"/>
            </a:pPr>
            <a:r>
              <a:rPr lang="en-GB" sz="1200" dirty="0"/>
              <a:t>#2: Workshops and conferences</a:t>
            </a:r>
          </a:p>
          <a:p>
            <a:pPr marL="250825" indent="-250825">
              <a:spcBef>
                <a:spcPts val="400"/>
              </a:spcBef>
              <a:buFont typeface="Arial" charset="0"/>
              <a:buChar char="•"/>
            </a:pPr>
            <a:r>
              <a:rPr lang="en-GB" sz="1200" dirty="0"/>
              <a:t>#4: Reading (e.g. text books, papers, websites)</a:t>
            </a:r>
          </a:p>
          <a:p>
            <a:pPr marL="250825" indent="-250825">
              <a:spcBef>
                <a:spcPts val="400"/>
              </a:spcBef>
              <a:buFont typeface="Arial" charset="0"/>
              <a:buChar char="•"/>
            </a:pPr>
            <a:r>
              <a:rPr lang="en-GB" sz="1200" dirty="0"/>
              <a:t>#3: Person-to-person, </a:t>
            </a:r>
            <a:r>
              <a:rPr lang="en-GB" sz="1200" i="1" dirty="0"/>
              <a:t>largely in the context of his assignments</a:t>
            </a:r>
          </a:p>
          <a:p>
            <a:pPr marL="0" indent="0">
              <a:spcBef>
                <a:spcPts val="400"/>
              </a:spcBef>
              <a:buNone/>
            </a:pPr>
            <a:r>
              <a:rPr lang="en-GB" sz="1200" dirty="0"/>
              <a:t>Looks for information in/on:</a:t>
            </a:r>
          </a:p>
          <a:p>
            <a:pPr marL="250825" indent="-250825">
              <a:spcBef>
                <a:spcPts val="400"/>
              </a:spcBef>
              <a:buFont typeface="Arial" charset="0"/>
              <a:buChar char="•"/>
            </a:pPr>
            <a:r>
              <a:rPr lang="en-GB" sz="1200" dirty="0"/>
              <a:t>#1: Comprehensive project reports</a:t>
            </a:r>
            <a:r>
              <a:rPr lang="en-GB" sz="1200" i="1" dirty="0"/>
              <a:t>, including project evaluations provided by his contractors</a:t>
            </a:r>
          </a:p>
          <a:p>
            <a:pPr marL="250825" indent="-250825">
              <a:spcBef>
                <a:spcPts val="400"/>
              </a:spcBef>
              <a:buFont typeface="Arial" charset="0"/>
              <a:buChar char="•"/>
            </a:pPr>
            <a:r>
              <a:rPr lang="en-GB" sz="1200" dirty="0"/>
              <a:t>#2: Websites of key sector organizations </a:t>
            </a:r>
          </a:p>
          <a:p>
            <a:pPr marL="250825" indent="-250825">
              <a:spcBef>
                <a:spcPts val="400"/>
              </a:spcBef>
              <a:buFont typeface="Arial" charset="0"/>
              <a:buChar char="•"/>
            </a:pPr>
            <a:r>
              <a:rPr lang="en-GB" sz="1200" dirty="0"/>
              <a:t>#3: Case studies</a:t>
            </a:r>
          </a:p>
          <a:p>
            <a:pPr marL="0" indent="0">
              <a:spcBef>
                <a:spcPts val="400"/>
              </a:spcBef>
              <a:buNone/>
            </a:pPr>
            <a:r>
              <a:rPr lang="en-GB" sz="1200" dirty="0"/>
              <a:t>Stays up-to-date through:</a:t>
            </a:r>
          </a:p>
          <a:p>
            <a:pPr marL="250825" indent="-250825">
              <a:spcBef>
                <a:spcPts val="400"/>
              </a:spcBef>
              <a:buFont typeface="Arial" charset="0"/>
              <a:buChar char="•"/>
            </a:pPr>
            <a:r>
              <a:rPr lang="en-GB" sz="1200" dirty="0"/>
              <a:t>#1: Websites he follows </a:t>
            </a:r>
          </a:p>
          <a:p>
            <a:pPr marL="250825" indent="-250825">
              <a:spcBef>
                <a:spcPts val="400"/>
              </a:spcBef>
              <a:buFont typeface="Arial" charset="0"/>
              <a:buChar char="•"/>
            </a:pPr>
            <a:r>
              <a:rPr lang="en-GB" sz="1200" dirty="0"/>
              <a:t>#2: Newsletters, </a:t>
            </a:r>
            <a:r>
              <a:rPr lang="en-GB" sz="1200" i="1" dirty="0"/>
              <a:t>possibly including </a:t>
            </a:r>
            <a:r>
              <a:rPr lang="en-GB" sz="1200" i="1" dirty="0" err="1"/>
              <a:t>SuSanA’s</a:t>
            </a:r>
            <a:r>
              <a:rPr lang="en-GB" sz="1200" dirty="0"/>
              <a:t> </a:t>
            </a:r>
          </a:p>
          <a:p>
            <a:pPr marL="250825" indent="-250825">
              <a:spcBef>
                <a:spcPts val="400"/>
              </a:spcBef>
              <a:buFont typeface="Arial" charset="0"/>
              <a:buChar char="•"/>
            </a:pPr>
            <a:r>
              <a:rPr lang="en-GB" sz="1200" dirty="0"/>
              <a:t>#3: Colleagues and friends</a:t>
            </a:r>
          </a:p>
          <a:p>
            <a:pPr marL="250825" indent="-250825">
              <a:spcBef>
                <a:spcPts val="400"/>
              </a:spcBef>
              <a:buFont typeface="Arial" charset="0"/>
              <a:buChar char="•"/>
            </a:pPr>
            <a:r>
              <a:rPr lang="en-GB" sz="1200" dirty="0"/>
              <a:t>#4: Reads discussion forum posts</a:t>
            </a:r>
          </a:p>
          <a:p>
            <a:pPr marL="0" indent="0">
              <a:spcBef>
                <a:spcPts val="400"/>
              </a:spcBef>
              <a:buNone/>
            </a:pPr>
            <a:r>
              <a:rPr lang="en-GB" sz="1200" dirty="0"/>
              <a:t>LinkedIn is most important social media channel</a:t>
            </a:r>
          </a:p>
        </p:txBody>
      </p:sp>
      <p:sp>
        <p:nvSpPr>
          <p:cNvPr id="9" name="Inhaltsplatzhalter 2"/>
          <p:cNvSpPr txBox="1">
            <a:spLocks/>
          </p:cNvSpPr>
          <p:nvPr/>
        </p:nvSpPr>
        <p:spPr>
          <a:xfrm>
            <a:off x="4952999" y="4081795"/>
            <a:ext cx="4763953" cy="2544087"/>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239712">
              <a:spcBef>
                <a:spcPts val="400"/>
              </a:spcBef>
              <a:buFont typeface="Arial" panose="020B0604020202020204" pitchFamily="34" charset="0"/>
              <a:buNone/>
            </a:pPr>
            <a:r>
              <a:rPr lang="en-GB" sz="1600" dirty="0"/>
              <a:t>SHARING KNOWLEDGE ONLINE</a:t>
            </a:r>
          </a:p>
          <a:p>
            <a:pPr>
              <a:spcBef>
                <a:spcPts val="400"/>
              </a:spcBef>
            </a:pPr>
            <a:r>
              <a:rPr lang="is-IS" sz="1200" dirty="0"/>
              <a:t>Post/share on social media (45%)</a:t>
            </a:r>
          </a:p>
          <a:p>
            <a:pPr>
              <a:spcBef>
                <a:spcPts val="400"/>
              </a:spcBef>
            </a:pPr>
            <a:r>
              <a:rPr lang="is-IS" sz="1200" dirty="0"/>
              <a:t>Post in a forum (35%) or blog (19%)</a:t>
            </a:r>
          </a:p>
          <a:p>
            <a:pPr>
              <a:spcBef>
                <a:spcPts val="400"/>
              </a:spcBef>
            </a:pPr>
            <a:r>
              <a:rPr lang="is-IS" sz="1200" dirty="0"/>
              <a:t>Upload to an online library or website (25%), </a:t>
            </a:r>
            <a:r>
              <a:rPr lang="is-IS" sz="1200" i="1" dirty="0"/>
              <a:t>contributed to a few publications about projects that were uploaded to a number of libraries. </a:t>
            </a:r>
          </a:p>
          <a:p>
            <a:pPr marL="0" indent="0">
              <a:spcBef>
                <a:spcPts val="400"/>
              </a:spcBef>
              <a:buFont typeface="Arial" panose="020B0604020202020204" pitchFamily="34" charset="0"/>
              <a:buNone/>
            </a:pPr>
            <a:r>
              <a:rPr lang="en-GB" sz="1200" dirty="0"/>
              <a:t>What:</a:t>
            </a:r>
          </a:p>
          <a:p>
            <a:pPr>
              <a:spcBef>
                <a:spcPts val="400"/>
              </a:spcBef>
            </a:pPr>
            <a:r>
              <a:rPr lang="en-GB" sz="1200" dirty="0"/>
              <a:t>Personal knowledge and experiences (75%) </a:t>
            </a:r>
          </a:p>
          <a:p>
            <a:pPr>
              <a:spcBef>
                <a:spcPts val="400"/>
              </a:spcBef>
            </a:pPr>
            <a:r>
              <a:rPr lang="en-GB" sz="1200" dirty="0"/>
              <a:t>Project information (73%) or case studies (72%)</a:t>
            </a:r>
          </a:p>
          <a:p>
            <a:pPr>
              <a:spcBef>
                <a:spcPts val="400"/>
              </a:spcBef>
            </a:pPr>
            <a:r>
              <a:rPr lang="en-GB" sz="1200" dirty="0"/>
              <a:t>Links to interesting articles (58%)</a:t>
            </a:r>
          </a:p>
        </p:txBody>
      </p:sp>
      <p:sp>
        <p:nvSpPr>
          <p:cNvPr id="11" name="Inhaltsplatzhalter 2"/>
          <p:cNvSpPr txBox="1">
            <a:spLocks/>
          </p:cNvSpPr>
          <p:nvPr/>
        </p:nvSpPr>
        <p:spPr>
          <a:xfrm>
            <a:off x="221410" y="4516403"/>
            <a:ext cx="4642137" cy="2109480"/>
          </a:xfrm>
          <a:prstGeom prst="rect">
            <a:avLst/>
          </a:prstGeom>
          <a:solidFill>
            <a:schemeClr val="bg1">
              <a:alpha val="60000"/>
            </a:schemeClr>
          </a:solidFill>
          <a:ln w="28575">
            <a:solidFill>
              <a:schemeClr val="accent6">
                <a:lumMod val="40000"/>
                <a:lumOff val="6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uchet MS" charset="0"/>
                <a:ea typeface="Trebuchet MS" charset="0"/>
                <a:cs typeface="Trebuchet MS"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charset="0"/>
                <a:ea typeface="Trebuchet MS" charset="0"/>
                <a:cs typeface="Trebuchet M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None/>
            </a:pPr>
            <a:r>
              <a:rPr lang="en-GB" sz="1400" dirty="0"/>
              <a:t>INTERACTION WITH SUSANA</a:t>
            </a:r>
          </a:p>
          <a:p>
            <a:pPr>
              <a:spcBef>
                <a:spcPts val="400"/>
              </a:spcBef>
            </a:pPr>
            <a:r>
              <a:rPr lang="en-GB" sz="1200" dirty="0"/>
              <a:t>Visits the </a:t>
            </a:r>
            <a:r>
              <a:rPr lang="en-GB" sz="1200" dirty="0" err="1"/>
              <a:t>SuSanA</a:t>
            </a:r>
            <a:r>
              <a:rPr lang="en-GB" sz="1200" dirty="0"/>
              <a:t> website (78%) </a:t>
            </a:r>
            <a:r>
              <a:rPr lang="en-GB" sz="1200" i="1" dirty="0"/>
              <a:t>fairly regularly to find publications</a:t>
            </a:r>
          </a:p>
          <a:p>
            <a:pPr>
              <a:spcBef>
                <a:spcPts val="400"/>
              </a:spcBef>
            </a:pPr>
            <a:r>
              <a:rPr lang="en-GB" sz="1200" dirty="0"/>
              <a:t>Read the discussion forum </a:t>
            </a:r>
            <a:r>
              <a:rPr lang="en-GB" sz="1200" i="1" dirty="0"/>
              <a:t>(65%) to stay up to date and better understand potential clients</a:t>
            </a:r>
          </a:p>
          <a:p>
            <a:pPr>
              <a:spcBef>
                <a:spcPts val="400"/>
              </a:spcBef>
            </a:pPr>
            <a:r>
              <a:rPr lang="en-GB" sz="1200" dirty="0"/>
              <a:t>Posted in the forum (26%)</a:t>
            </a:r>
            <a:r>
              <a:rPr lang="is-IS" sz="1200" i="1" dirty="0"/>
              <a:t> has posted a couple of times in the working groups section of the forum to share information about project he worked for</a:t>
            </a:r>
          </a:p>
          <a:p>
            <a:pPr>
              <a:spcBef>
                <a:spcPts val="400"/>
              </a:spcBef>
            </a:pPr>
            <a:r>
              <a:rPr lang="is-IS" sz="1200" i="1" dirty="0"/>
              <a:t>Another consultant he works with closely </a:t>
            </a:r>
            <a:r>
              <a:rPr lang="is-IS" sz="1200" dirty="0"/>
              <a:t>participated in a TDS</a:t>
            </a:r>
            <a:r>
              <a:rPr lang="is-IS" sz="1200" i="1" dirty="0"/>
              <a:t> (20%), which he then read</a:t>
            </a:r>
          </a:p>
          <a:p>
            <a:pPr>
              <a:spcBef>
                <a:spcPts val="400"/>
              </a:spcBef>
            </a:pPr>
            <a:endParaRPr lang="en-GB" sz="1200" i="1" dirty="0"/>
          </a:p>
        </p:txBody>
      </p:sp>
    </p:spTree>
    <p:extLst>
      <p:ext uri="{BB962C8B-B14F-4D97-AF65-F5344CB8AC3E}">
        <p14:creationId xmlns:p14="http://schemas.microsoft.com/office/powerpoint/2010/main" val="1549340396"/>
      </p:ext>
    </p:extLst>
  </p:cSld>
  <p:clrMapOvr>
    <a:masterClrMapping/>
  </p:clrMapOvr>
</p:sld>
</file>

<file path=ppt/theme/theme1.xml><?xml version="1.0" encoding="utf-8"?>
<a:theme xmlns:a="http://schemas.openxmlformats.org/drawingml/2006/main" name="Office-Design">
  <a:themeElements>
    <a:clrScheme name="Office-Design">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Desig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5957</Words>
  <Application>Microsoft Office PowerPoint</Application>
  <PresentationFormat>A4 Paper (210x297 mm)</PresentationFormat>
  <Paragraphs>659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vt:lpstr>
      <vt:lpstr>Office-Design</vt:lpstr>
      <vt:lpstr>SuSanA personas</vt:lpstr>
      <vt:lpstr>PowerPoint Presentation</vt:lpstr>
      <vt:lpstr>SuSanA Persona 1  THE STUDENT: James (26) from Durban, South Africa</vt:lpstr>
      <vt:lpstr>SuSanA Persona 1 (cont.) - THE STUDENT: James (26) from Durban, South Africa</vt:lpstr>
      <vt:lpstr>SuSanA Persona 2  INGO: Faiham (35) from Khulna, Bangladesh</vt:lpstr>
      <vt:lpstr>SuSanA Persona 2 (cont.) - INGO: Faiham (35) from Khulna, Bangladesh</vt:lpstr>
      <vt:lpstr>SuSanA Persona 3  Sanitation Guru: Jack (64) from Sussex, UK</vt:lpstr>
      <vt:lpstr>SuSanA Persona 3 (cont.) - Sanitation Guru: Jack (64) from Sussex, UK</vt:lpstr>
      <vt:lpstr>SuSanA Persona 4  Consultant: Samson (42) from Mukono, Uganda</vt:lpstr>
      <vt:lpstr>SuSanA Persona 4 (cont.) - Consultant: Samson (42) from Mukono, Uganda</vt:lpstr>
      <vt:lpstr>SuSanA Persona 5  National NGO: Priya* (45) from Pune, India *It is assumed that max. 20% NGO workers are actually women</vt:lpstr>
      <vt:lpstr>SuSanA Persona 5 (cont.) - National NGO: Priya (45) from Pune, India</vt:lpstr>
      <vt:lpstr>SuSanA Persona 6  gov. official: Joseph (45) from Nairobi, Kenya</vt:lpstr>
      <vt:lpstr>SuSanA Persona 6 (cont.) - gov. official: Joseph (45) from Naivasha, Kenya</vt:lpstr>
      <vt:lpstr>SuSanA Persona 7  donor: Rose (45) from Mania, Philippines</vt:lpstr>
      <vt:lpstr>SuSanA Persona 7 (cont.) - donor: Rose (45) from Manila, Philipines</vt:lpstr>
      <vt:lpstr>SuSanA Persona 8  CBO: Alex (50) from Matsagoni (Kilifi), Kenya</vt:lpstr>
      <vt:lpstr>SuSanA Persona 8 (cont.) - CBO: Alex (50) from Matsagoni (Kilifi), Kenya</vt:lpstr>
      <vt:lpstr>SuSanA Persona 9  Implementing ageny / int. NGO: Michael (36) Bremen, Germany</vt:lpstr>
      <vt:lpstr>SuSanA Persona 9 (cont.) - CBO: Michael (36) from Bremen, Germany</vt:lpstr>
      <vt:lpstr>Information basis for SuSanA personas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Leonellha Barreto-Dillon</dc:creator>
  <cp:lastModifiedBy>Arno Rosemarin</cp:lastModifiedBy>
  <cp:revision>260</cp:revision>
  <cp:lastPrinted>2017-08-14T15:08:33Z</cp:lastPrinted>
  <dcterms:created xsi:type="dcterms:W3CDTF">2017-05-01T14:58:26Z</dcterms:created>
  <dcterms:modified xsi:type="dcterms:W3CDTF">2017-09-20T10:49:49Z</dcterms:modified>
</cp:coreProperties>
</file>