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87" r:id="rId2"/>
  </p:sldMasterIdLst>
  <p:notesMasterIdLst>
    <p:notesMasterId r:id="rId6"/>
  </p:notesMasterIdLst>
  <p:sldIdLst>
    <p:sldId id="456" r:id="rId3"/>
    <p:sldId id="457" r:id="rId4"/>
    <p:sldId id="586" r:id="rId5"/>
  </p:sldIdLst>
  <p:sldSz cx="9144000" cy="6858000" type="screen4x3"/>
  <p:notesSz cx="6781800" cy="9918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uettner, Friederike GIZ" initials="GFG" lastIdx="7" clrIdx="0"/>
  <p:cmAuthor id="1" name="Huber, Magdalena GIZ" initials="HMG" lastIdx="4" clrIdx="1">
    <p:extLst>
      <p:ext uri="{19B8F6BF-5375-455C-9EA6-DF929625EA0E}">
        <p15:presenceInfo xmlns:p15="http://schemas.microsoft.com/office/powerpoint/2012/main" userId="S-1-5-21-3211005450-2565063988-1429816208-1608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65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62B716-D55C-4C1A-8ABB-84FA7DD271DA}" type="datetimeFigureOut">
              <a:rPr lang="en-GB" smtClean="0"/>
              <a:t>16/12/2019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7863" y="4711700"/>
            <a:ext cx="5426075" cy="44624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1813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1750" y="9421813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857A7-6DD6-46A8-8E3C-BD4094740B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40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12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08050"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08050"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08050"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08050"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>
              <a:spcBef>
                <a:spcPct val="0"/>
              </a:spcBef>
            </a:pPr>
            <a:fld id="{7F08B654-4AC4-43A0-B9E3-52B11213C946}" type="slidenum">
              <a:rPr lang="de-CH" altLang="en-US" sz="1400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rPr>
              <a:pPr eaLnBrk="1">
                <a:spcBef>
                  <a:spcPct val="0"/>
                </a:spcBef>
              </a:pPr>
              <a:t>2</a:t>
            </a:fld>
            <a:endParaRPr lang="de-CH" altLang="en-US" sz="1400">
              <a:solidFill>
                <a:srgbClr val="000000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38593" name="Text Box 1"/>
          <p:cNvSpPr txBox="1">
            <a:spLocks noChangeArrowheads="1"/>
          </p:cNvSpPr>
          <p:nvPr/>
        </p:nvSpPr>
        <p:spPr bwMode="auto">
          <a:xfrm>
            <a:off x="4278313" y="10155238"/>
            <a:ext cx="3271837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49263" eaLnBrk="0" hangingPunct="0">
              <a:spcBef>
                <a:spcPct val="3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/>
            </a:pPr>
            <a:fld id="{FB762F9E-884A-4CE6-AA45-F6BCE620A8EC}" type="slidenum">
              <a:rPr lang="de-CH" altLang="en-US" sz="140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rPr>
              <a:pPr algn="r" eaLnBrk="1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de-CH" altLang="en-US" sz="1400" smtClean="0">
              <a:solidFill>
                <a:srgbClr val="000000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38594" name="Text Box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08075" y="812800"/>
            <a:ext cx="5335588" cy="400208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238595" name="Text Box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9005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22610"/>
            <a:ext cx="8295258" cy="850206"/>
          </a:xfrm>
        </p:spPr>
        <p:txBody>
          <a:bodyPr/>
          <a:lstStyle>
            <a:lvl1pPr>
              <a:defRPr b="1"/>
            </a:lvl1pPr>
          </a:lstStyle>
          <a:p>
            <a:r>
              <a:rPr lang="fr-CH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72815"/>
            <a:ext cx="8284914" cy="4351759"/>
          </a:xfrm>
        </p:spPr>
        <p:txBody>
          <a:bodyPr/>
          <a:lstStyle>
            <a:lvl1pPr>
              <a:buFont typeface="Arial"/>
              <a:buChar char="•"/>
              <a:defRPr sz="2000"/>
            </a:lvl1pPr>
            <a:lvl2pPr>
              <a:buFont typeface="Arial"/>
              <a:buChar char="•"/>
              <a:defRPr sz="1800"/>
            </a:lvl2pPr>
            <a:lvl3pPr marL="1257300" indent="-342900">
              <a:buFont typeface="Arial"/>
              <a:buChar char="•"/>
              <a:defRPr/>
            </a:lvl3pPr>
          </a:lstStyle>
          <a:p>
            <a:pPr lvl="0"/>
            <a:r>
              <a:rPr lang="fr-CH" dirty="0" smtClean="0"/>
              <a:t>Click to edit Master text styles</a:t>
            </a:r>
          </a:p>
          <a:p>
            <a:pPr lvl="1"/>
            <a:r>
              <a:rPr lang="fr-CH" dirty="0" smtClean="0"/>
              <a:t>Second level</a:t>
            </a:r>
          </a:p>
          <a:p>
            <a:pPr lvl="2"/>
            <a:r>
              <a:rPr lang="fr-CH" dirty="0" smtClean="0"/>
              <a:t>Third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187450" y="116632"/>
            <a:ext cx="6624638" cy="575518"/>
          </a:xfrm>
        </p:spPr>
        <p:txBody>
          <a:bodyPr anchor="ctr"/>
          <a:lstStyle>
            <a:lvl1pPr algn="ctr">
              <a:spcAft>
                <a:spcPts val="0"/>
              </a:spcAft>
              <a:defRPr sz="2400" b="1"/>
            </a:lvl1pPr>
            <a:lvl2pPr algn="ctr">
              <a:defRPr sz="2400"/>
            </a:lvl2pPr>
            <a:lvl3pPr algn="ctr">
              <a:defRPr sz="2400"/>
            </a:lvl3pPr>
            <a:lvl4pPr algn="ctr">
              <a:defRPr sz="2400"/>
            </a:lvl4pPr>
            <a:lvl5pPr algn="ctr">
              <a:defRPr sz="2400"/>
            </a:lvl5pPr>
          </a:lstStyle>
          <a:p>
            <a:pPr lvl="0"/>
            <a:r>
              <a:rPr lang="fr-CH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771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5" name="Title Placeholder 2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864096"/>
          </a:xfrm>
          <a:prstGeom prst="rect">
            <a:avLst/>
          </a:prstGeom>
        </p:spPr>
        <p:txBody>
          <a:bodyPr lIns="91440" tIns="45720" rIns="91440" bIns="45720" rtlCol="0">
            <a:normAutofit/>
          </a:bodyPr>
          <a:lstStyle/>
          <a:p>
            <a:r>
              <a:rPr lang="fr-CH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351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5" name="Title Placeholder 2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864096"/>
          </a:xfrm>
          <a:prstGeom prst="rect">
            <a:avLst/>
          </a:prstGeom>
        </p:spPr>
        <p:txBody>
          <a:bodyPr lIns="91440" tIns="45720" rIns="91440" bIns="45720" rtlCol="0">
            <a:normAutofit/>
          </a:bodyPr>
          <a:lstStyle/>
          <a:p>
            <a:r>
              <a:rPr lang="fr-CH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7604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815247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3394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6965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ransition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228600" y="2875002"/>
            <a:ext cx="6400800" cy="55399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228600" marR="0" lvl="0" indent="-228600" algn="l" rtl="0">
              <a:spcBef>
                <a:spcPts val="0"/>
              </a:spcBef>
              <a:spcAft>
                <a:spcPts val="0"/>
              </a:spcAft>
              <a:buNone/>
              <a:defRPr sz="3800" b="0" i="0" u="none" strike="noStrike" cap="none">
                <a:solidFill>
                  <a:srgbClr val="33669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28600" marR="0" lvl="1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28600" marR="0" lvl="2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28600" marR="0" lvl="3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" marR="0" lvl="4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685800" marR="0" lvl="5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43000" marR="0" lvl="6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600200" marR="0" lvl="7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57400" marR="0" lvl="8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32663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3921480-5A65-4983-84A9-E295889DD319}" type="datetimeFigureOut">
              <a:rPr lang="en-GB" smtClean="0">
                <a:solidFill>
                  <a:prstClr val="black"/>
                </a:solidFill>
              </a:rPr>
              <a:pPr/>
              <a:t>16/12/2019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66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3921480-5A65-4983-84A9-E295889DD319}" type="datetimeFigureOut">
              <a:rPr lang="en-GB" smtClean="0">
                <a:solidFill>
                  <a:prstClr val="black"/>
                </a:solidFill>
              </a:rPr>
              <a:pPr/>
              <a:t>16/12/2019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562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721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999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01962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7"/>
          <p:cNvGrpSpPr>
            <a:grpSpLocks/>
          </p:cNvGrpSpPr>
          <p:nvPr userDrawn="1"/>
        </p:nvGrpSpPr>
        <p:grpSpPr bwMode="auto">
          <a:xfrm>
            <a:off x="0" y="2844800"/>
            <a:ext cx="9144000" cy="1657350"/>
            <a:chOff x="0" y="3497626"/>
            <a:chExt cx="9144000" cy="1656184"/>
          </a:xfrm>
        </p:grpSpPr>
        <p:pic>
          <p:nvPicPr>
            <p:cNvPr id="7" name="Picture 75" descr="ppt_title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497626"/>
              <a:ext cx="7020272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75" descr="ppt_title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5528" y="3497626"/>
              <a:ext cx="4248472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3000364" y="3214686"/>
            <a:ext cx="5357850" cy="914400"/>
          </a:xfrm>
        </p:spPr>
        <p:txBody>
          <a:bodyPr anchor="ctr"/>
          <a:lstStyle>
            <a:lvl1pPr>
              <a:buNone/>
              <a:defRPr/>
            </a:lvl1pPr>
            <a:lvl5pPr marL="228600" indent="-228600" algn="l">
              <a:buNone/>
              <a:defRPr sz="2400" b="1" baseline="0">
                <a:latin typeface="+mj-lt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3000364" y="4572008"/>
            <a:ext cx="5736700" cy="2143140"/>
          </a:xfrm>
        </p:spPr>
        <p:txBody>
          <a:bodyPr/>
          <a:lstStyle>
            <a:lvl1pPr algn="r">
              <a:defRPr sz="2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9" name="Zástupný symbol pro obsah 18"/>
          <p:cNvSpPr>
            <a:spLocks noGrp="1"/>
          </p:cNvSpPr>
          <p:nvPr>
            <p:ph sz="quarter" idx="12"/>
          </p:nvPr>
        </p:nvSpPr>
        <p:spPr>
          <a:xfrm>
            <a:off x="377176" y="5214950"/>
            <a:ext cx="2194560" cy="571514"/>
          </a:xfrm>
        </p:spPr>
        <p:txBody>
          <a:bodyPr/>
          <a:lstStyle>
            <a:lvl1pPr marL="0" indent="0" algn="ctr">
              <a:buNone/>
              <a:defRPr sz="2000" b="1" u="sng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574733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15274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109874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ransition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228600" y="2875002"/>
            <a:ext cx="6400800" cy="55399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228600" marR="0" lvl="0" indent="-228600" algn="l" rtl="0">
              <a:spcBef>
                <a:spcPts val="0"/>
              </a:spcBef>
              <a:spcAft>
                <a:spcPts val="0"/>
              </a:spcAft>
              <a:buNone/>
              <a:defRPr sz="3800" b="0" i="0" u="none" strike="noStrike" cap="none">
                <a:solidFill>
                  <a:srgbClr val="33669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28600" marR="0" lvl="1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28600" marR="0" lvl="2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28600" marR="0" lvl="3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" marR="0" lvl="4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685800" marR="0" lvl="5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43000" marR="0" lvl="6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600200" marR="0" lvl="7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57400" marR="0" lvl="8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66832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3921480-5A65-4983-84A9-E295889DD319}" type="datetimeFigureOut">
              <a:rPr lang="en-GB" smtClean="0">
                <a:solidFill>
                  <a:prstClr val="black"/>
                </a:solidFill>
              </a:rPr>
              <a:pPr/>
              <a:t>16/12/2019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799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3921480-5A65-4983-84A9-E295889DD319}" type="datetimeFigureOut">
              <a:rPr lang="en-GB" smtClean="0">
                <a:solidFill>
                  <a:prstClr val="black"/>
                </a:solidFill>
              </a:rPr>
              <a:pPr/>
              <a:t>16/12/2019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048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302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2235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0763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224380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Abgerundetes Rechteck 6"/>
          <p:cNvSpPr/>
          <p:nvPr userDrawn="1"/>
        </p:nvSpPr>
        <p:spPr bwMode="auto">
          <a:xfrm>
            <a:off x="220675" y="6528093"/>
            <a:ext cx="912676" cy="300519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uf der gleichen Seite des Rechtecks liegende Ecken abrunden 7"/>
          <p:cNvSpPr/>
          <p:nvPr userDrawn="1"/>
        </p:nvSpPr>
        <p:spPr bwMode="auto">
          <a:xfrm rot="5400000" flipV="1">
            <a:off x="5003707" y="2697465"/>
            <a:ext cx="324037" cy="7956552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Auf der gleichen Seite des Rechtecks liegende Ecken abrunden 8"/>
          <p:cNvSpPr/>
          <p:nvPr userDrawn="1"/>
        </p:nvSpPr>
        <p:spPr bwMode="auto">
          <a:xfrm rot="16200000" flipV="1">
            <a:off x="-227931" y="357264"/>
            <a:ext cx="648074" cy="166810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uf der gleichen Seite des Rechtecks liegende Ecken abrunden 9"/>
          <p:cNvSpPr/>
          <p:nvPr userDrawn="1"/>
        </p:nvSpPr>
        <p:spPr bwMode="auto">
          <a:xfrm rot="5400000" flipV="1">
            <a:off x="4841688" y="-3537606"/>
            <a:ext cx="648074" cy="7956550"/>
          </a:xfrm>
          <a:prstGeom prst="round2SameRect">
            <a:avLst>
              <a:gd name="adj1" fmla="val 7349"/>
              <a:gd name="adj2" fmla="val 0"/>
            </a:avLst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2" descr="C:\Users\seoane_ant\NaSa\FSM4 Flyer\susana_logotype_cmyk_print_1200dpi-1.jp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01" y="116632"/>
            <a:ext cx="854050" cy="64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f der gleichen Seite des Rechtecks liegende Ecken abrunden 11"/>
          <p:cNvSpPr/>
          <p:nvPr userDrawn="1"/>
        </p:nvSpPr>
        <p:spPr bwMode="auto">
          <a:xfrm rot="16200000" flipV="1">
            <a:off x="-67499" y="6597181"/>
            <a:ext cx="324037" cy="166812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3399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6" r:id="rId8"/>
    <p:sldLayoutId id="2147483657" r:id="rId9"/>
    <p:sldLayoutId id="2147483661" r:id="rId10"/>
    <p:sldLayoutId id="2147483674" r:id="rId11"/>
    <p:sldLayoutId id="2147483675" r:id="rId12"/>
    <p:sldLayoutId id="2147483676" r:id="rId13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Abgerundetes Rechteck 6"/>
          <p:cNvSpPr/>
          <p:nvPr userDrawn="1"/>
        </p:nvSpPr>
        <p:spPr bwMode="auto">
          <a:xfrm>
            <a:off x="220675" y="6528093"/>
            <a:ext cx="912676" cy="300519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uf der gleichen Seite des Rechtecks liegende Ecken abrunden 7"/>
          <p:cNvSpPr/>
          <p:nvPr userDrawn="1"/>
        </p:nvSpPr>
        <p:spPr bwMode="auto">
          <a:xfrm rot="5400000" flipV="1">
            <a:off x="5003707" y="2697465"/>
            <a:ext cx="324037" cy="7956552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Auf der gleichen Seite des Rechtecks liegende Ecken abrunden 8"/>
          <p:cNvSpPr/>
          <p:nvPr userDrawn="1"/>
        </p:nvSpPr>
        <p:spPr bwMode="auto">
          <a:xfrm rot="16200000" flipV="1">
            <a:off x="-227931" y="357264"/>
            <a:ext cx="648074" cy="166810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uf der gleichen Seite des Rechtecks liegende Ecken abrunden 9"/>
          <p:cNvSpPr/>
          <p:nvPr userDrawn="1"/>
        </p:nvSpPr>
        <p:spPr bwMode="auto">
          <a:xfrm rot="5400000" flipV="1">
            <a:off x="4841688" y="-3537606"/>
            <a:ext cx="648074" cy="7956550"/>
          </a:xfrm>
          <a:prstGeom prst="round2SameRect">
            <a:avLst>
              <a:gd name="adj1" fmla="val 7349"/>
              <a:gd name="adj2" fmla="val 0"/>
            </a:avLst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2" descr="C:\Users\seoane_ant\NaSa\FSM4 Flyer\susana_logotype_cmyk_print_1200dpi-1.jpg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01" y="116632"/>
            <a:ext cx="854050" cy="64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f der gleichen Seite des Rechtecks liegende Ecken abrunden 11"/>
          <p:cNvSpPr/>
          <p:nvPr userDrawn="1"/>
        </p:nvSpPr>
        <p:spPr bwMode="auto">
          <a:xfrm rot="16200000" flipV="1">
            <a:off x="-67499" y="6597181"/>
            <a:ext cx="324037" cy="166812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420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susana.org/en/knowledge-hub/resources-and-publications/library#map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platzhalter 2"/>
          <p:cNvSpPr>
            <a:spLocks noGrp="1"/>
          </p:cNvSpPr>
          <p:nvPr>
            <p:ph type="body" sz="quarter" idx="4294967295"/>
          </p:nvPr>
        </p:nvSpPr>
        <p:spPr>
          <a:xfrm>
            <a:off x="0" y="1773238"/>
            <a:ext cx="7632700" cy="576262"/>
          </a:xfrm>
        </p:spPr>
        <p:txBody>
          <a:bodyPr/>
          <a:lstStyle/>
          <a:p>
            <a:pPr algn="ctr">
              <a:buFont typeface="Times" charset="0"/>
              <a:buNone/>
              <a:defRPr/>
            </a:pPr>
            <a:r>
              <a:rPr lang="de-DE" altLang="en-US" sz="2800" b="1" dirty="0" smtClean="0"/>
              <a:t>7. SuSanA Library</a:t>
            </a:r>
            <a:endParaRPr lang="en-GB" alt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708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395288" y="908050"/>
            <a:ext cx="8285162" cy="579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19440" rIns="0" bIns="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252538" indent="-338138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100000"/>
              <a:defRPr/>
            </a:pPr>
            <a:r>
              <a:rPr lang="en-GB" sz="2800" b="1" dirty="0" smtClean="0">
                <a:solidFill>
                  <a:srgbClr val="000000"/>
                </a:solidFill>
              </a:rPr>
              <a:t>Library:</a:t>
            </a:r>
          </a:p>
          <a:p>
            <a:pPr marL="342900" indent="-3429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1800" dirty="0" smtClean="0">
                <a:solidFill>
                  <a:srgbClr val="000000"/>
                </a:solidFill>
              </a:rPr>
              <a:t>Over 3,000 documents, case studies, presentations etc. related to sustainable sanitation. Can be sorted by:</a:t>
            </a:r>
          </a:p>
          <a:p>
            <a:pPr lvl="2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en-GB" sz="1400" dirty="0" smtClean="0">
                <a:solidFill>
                  <a:srgbClr val="000000"/>
                </a:solidFill>
              </a:rPr>
              <a:t>Type of resource</a:t>
            </a:r>
          </a:p>
          <a:p>
            <a:pPr lvl="2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en-GB" sz="1400" dirty="0" smtClean="0">
                <a:solidFill>
                  <a:srgbClr val="000000"/>
                </a:solidFill>
              </a:rPr>
              <a:t>Setting or users</a:t>
            </a:r>
            <a:endParaRPr lang="en-GB" sz="1400" dirty="0">
              <a:solidFill>
                <a:srgbClr val="000000"/>
              </a:solidFill>
            </a:endParaRPr>
          </a:p>
          <a:p>
            <a:pPr lvl="2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en-GB" sz="1400" dirty="0" smtClean="0">
                <a:solidFill>
                  <a:srgbClr val="000000"/>
                </a:solidFill>
              </a:rPr>
              <a:t>Treatment technology</a:t>
            </a:r>
          </a:p>
          <a:p>
            <a:pPr lvl="2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en-GB" sz="1400" dirty="0" smtClean="0">
                <a:solidFill>
                  <a:srgbClr val="000000"/>
                </a:solidFill>
              </a:rPr>
              <a:t>Training resource</a:t>
            </a:r>
          </a:p>
          <a:p>
            <a:pPr lvl="2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sz="1400" dirty="0" smtClean="0">
                <a:solidFill>
                  <a:srgbClr val="000000"/>
                </a:solidFill>
              </a:rPr>
              <a:t>Reuse type</a:t>
            </a:r>
          </a:p>
          <a:p>
            <a:pPr lvl="2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sz="1400" dirty="0" smtClean="0">
                <a:solidFill>
                  <a:srgbClr val="000000"/>
                </a:solidFill>
              </a:rPr>
              <a:t>Working </a:t>
            </a:r>
            <a:r>
              <a:rPr lang="de-DE" sz="1400" dirty="0" err="1" smtClean="0">
                <a:solidFill>
                  <a:srgbClr val="000000"/>
                </a:solidFill>
              </a:rPr>
              <a:t>group</a:t>
            </a:r>
            <a:endParaRPr lang="de-DE" sz="1400" dirty="0" smtClean="0">
              <a:solidFill>
                <a:srgbClr val="000000"/>
              </a:solidFill>
            </a:endParaRPr>
          </a:p>
          <a:p>
            <a:pPr lvl="2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sz="1400" dirty="0" smtClean="0">
                <a:solidFill>
                  <a:srgbClr val="000000"/>
                </a:solidFill>
              </a:rPr>
              <a:t>Language</a:t>
            </a:r>
          </a:p>
          <a:p>
            <a:pPr lvl="2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sz="1400" dirty="0" err="1" smtClean="0">
                <a:solidFill>
                  <a:srgbClr val="000000"/>
                </a:solidFill>
              </a:rPr>
              <a:t>SuSanA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publications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and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recommendations</a:t>
            </a:r>
            <a:endParaRPr lang="de-DE" sz="1400" dirty="0" smtClean="0">
              <a:solidFill>
                <a:srgbClr val="000000"/>
              </a:solidFill>
            </a:endParaRPr>
          </a:p>
          <a:p>
            <a:pPr lvl="2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de-DE" sz="1400" dirty="0" smtClean="0">
                <a:solidFill>
                  <a:srgbClr val="000000"/>
                </a:solidFill>
              </a:rPr>
              <a:t>Region </a:t>
            </a:r>
            <a:r>
              <a:rPr lang="de-DE" sz="1400" dirty="0" err="1" smtClean="0">
                <a:solidFill>
                  <a:srgbClr val="000000"/>
                </a:solidFill>
              </a:rPr>
              <a:t>or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>
                <a:solidFill>
                  <a:srgbClr val="000000"/>
                </a:solidFill>
              </a:rPr>
              <a:t>Country </a:t>
            </a:r>
          </a:p>
          <a:p>
            <a:pPr marL="914400" lvl="2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BAD800"/>
              </a:buClr>
              <a:buSzPct val="100000"/>
              <a:defRPr/>
            </a:pPr>
            <a:endParaRPr lang="en-GB" sz="1400" dirty="0" smtClean="0">
              <a:solidFill>
                <a:srgbClr val="000000"/>
              </a:solidFill>
            </a:endParaRPr>
          </a:p>
          <a:p>
            <a:pPr marL="342900" indent="-3429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1800" dirty="0" smtClean="0">
                <a:solidFill>
                  <a:srgbClr val="000000"/>
                </a:solidFill>
              </a:rPr>
              <a:t>Partners can have their publications uploaded in the SuSanA library</a:t>
            </a:r>
          </a:p>
          <a:p>
            <a:pPr marL="342900" indent="-3429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1800" dirty="0" smtClean="0">
                <a:solidFill>
                  <a:srgbClr val="000000"/>
                </a:solidFill>
              </a:rPr>
              <a:t>Open source concept applies to all content in the library</a:t>
            </a:r>
          </a:p>
          <a:p>
            <a:pPr marL="342900" indent="-3429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1800" dirty="0" smtClean="0">
                <a:solidFill>
                  <a:srgbClr val="000000"/>
                </a:solidFill>
              </a:rPr>
              <a:t>Publication that have been uploaded in the library can also be discussed in the SuSanA forum</a:t>
            </a:r>
          </a:p>
          <a:p>
            <a:pPr marL="342900" indent="-3429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1800" dirty="0" smtClean="0">
                <a:solidFill>
                  <a:srgbClr val="000000"/>
                </a:solidFill>
              </a:rPr>
              <a:t>Each reference has also a useful description</a:t>
            </a:r>
          </a:p>
          <a:p>
            <a:pPr marL="342900" indent="-3429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BAD8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1800" dirty="0" smtClean="0">
                <a:solidFill>
                  <a:srgbClr val="000000"/>
                </a:solidFill>
              </a:rPr>
              <a:t>Search and advanced search functions, location pins for entries</a:t>
            </a:r>
          </a:p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100000"/>
              <a:defRPr/>
            </a:pPr>
            <a:endParaRPr lang="en-GB" sz="2000" dirty="0" smtClean="0">
              <a:solidFill>
                <a:srgbClr val="000000"/>
              </a:solidFill>
            </a:endParaRPr>
          </a:p>
        </p:txBody>
      </p:sp>
      <p:pic>
        <p:nvPicPr>
          <p:cNvPr id="4" name="Picture 2" descr="https://forum.susana.org/media/kunena/attachments/3731/filt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271" y="1835775"/>
            <a:ext cx="3723251" cy="1968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73665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178363" y="4976649"/>
            <a:ext cx="87886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See </a:t>
            </a:r>
            <a:r>
              <a:rPr lang="en-US" dirty="0"/>
              <a:t>here: 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www.susana.org/en/knowledge-hub/resources-and-publications/library#map</a:t>
            </a:r>
            <a:r>
              <a:rPr lang="en-US" dirty="0" smtClean="0"/>
              <a:t>  </a:t>
            </a:r>
            <a:r>
              <a:rPr lang="en-US" dirty="0"/>
              <a:t> </a:t>
            </a:r>
            <a:br>
              <a:rPr lang="en-US" dirty="0"/>
            </a:br>
            <a:r>
              <a:rPr lang="en-US" dirty="0"/>
              <a:t>Each pin stands for a library document that is specific to a location. You can zoom in and out of the map. The pins are interactive: by hovering over the pins you can get a quick overview of which publications are specifically about your region of interest.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363" y="1280949"/>
            <a:ext cx="6496050" cy="36957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8363" y="840658"/>
            <a:ext cx="668157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1367 </a:t>
            </a:r>
            <a:r>
              <a:rPr lang="de-DE" sz="2000" b="1" dirty="0" err="1"/>
              <a:t>library</a:t>
            </a:r>
            <a:r>
              <a:rPr lang="de-DE" sz="2000" b="1" dirty="0"/>
              <a:t> </a:t>
            </a:r>
            <a:r>
              <a:rPr lang="de-DE" sz="2000" b="1" dirty="0" err="1"/>
              <a:t>entries</a:t>
            </a:r>
            <a:r>
              <a:rPr lang="de-DE" sz="2000" b="1" dirty="0"/>
              <a:t> </a:t>
            </a:r>
            <a:r>
              <a:rPr lang="de-DE" sz="2000" b="1" dirty="0" err="1"/>
              <a:t>have</a:t>
            </a:r>
            <a:r>
              <a:rPr lang="de-DE" sz="2000" b="1" dirty="0"/>
              <a:t> a </a:t>
            </a:r>
            <a:r>
              <a:rPr lang="de-DE" sz="2000" b="1" dirty="0" err="1"/>
              <a:t>location</a:t>
            </a:r>
            <a:r>
              <a:rPr lang="de-DE" sz="2000" b="1" dirty="0"/>
              <a:t> </a:t>
            </a:r>
            <a:r>
              <a:rPr lang="de-DE" sz="2000" b="1" dirty="0" err="1"/>
              <a:t>pin</a:t>
            </a:r>
            <a:r>
              <a:rPr lang="de-DE" sz="2000" b="1" dirty="0"/>
              <a:t> </a:t>
            </a:r>
            <a:r>
              <a:rPr lang="de-DE" sz="2000" b="1" dirty="0" err="1"/>
              <a:t>as</a:t>
            </a:r>
            <a:r>
              <a:rPr lang="de-DE" sz="2000" b="1" dirty="0"/>
              <a:t> </a:t>
            </a:r>
            <a:r>
              <a:rPr lang="de-DE" sz="2000" b="1" dirty="0" err="1"/>
              <a:t>of</a:t>
            </a:r>
            <a:r>
              <a:rPr lang="de-DE" sz="2000" b="1" dirty="0"/>
              <a:t> </a:t>
            </a:r>
            <a:r>
              <a:rPr lang="de-DE" sz="2000" b="1" dirty="0" smtClean="0"/>
              <a:t>September </a:t>
            </a:r>
            <a:r>
              <a:rPr lang="de-DE" sz="2000" b="1" dirty="0"/>
              <a:t>2019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2276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Bildschirmpräsentation (4:3)</PresentationFormat>
  <Paragraphs>22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3</vt:i4>
      </vt:variant>
    </vt:vector>
  </HeadingPairs>
  <TitlesOfParts>
    <vt:vector size="13" baseType="lpstr">
      <vt:lpstr>ＭＳ Ｐゴシック</vt:lpstr>
      <vt:lpstr>SimSun</vt:lpstr>
      <vt:lpstr>Arial</vt:lpstr>
      <vt:lpstr>Calibri</vt:lpstr>
      <vt:lpstr>Calibri Light</vt:lpstr>
      <vt:lpstr>Times</vt:lpstr>
      <vt:lpstr>Times New Roman</vt:lpstr>
      <vt:lpstr>Wingdings</vt:lpstr>
      <vt:lpstr>Office</vt:lpstr>
      <vt:lpstr>1_Office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Huber, Magdalena GIZ</dc:creator>
  <cp:lastModifiedBy>Dworak, Hans Christian GIZ</cp:lastModifiedBy>
  <cp:revision>127</cp:revision>
  <dcterms:modified xsi:type="dcterms:W3CDTF">2019-12-16T09:24:15Z</dcterms:modified>
</cp:coreProperties>
</file>