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619" r:id="rId2"/>
    <p:sldId id="620" r:id="rId3"/>
    <p:sldId id="624" r:id="rId4"/>
    <p:sldId id="622" r:id="rId5"/>
    <p:sldId id="625" r:id="rId6"/>
    <p:sldId id="641" r:id="rId7"/>
    <p:sldId id="638" r:id="rId8"/>
    <p:sldId id="640" r:id="rId9"/>
    <p:sldId id="626" r:id="rId10"/>
    <p:sldId id="643" r:id="rId11"/>
    <p:sldId id="628" r:id="rId12"/>
    <p:sldId id="634" r:id="rId13"/>
    <p:sldId id="644" r:id="rId14"/>
    <p:sldId id="642" r:id="rId15"/>
    <p:sldId id="635" r:id="rId16"/>
    <p:sldId id="636" r:id="rId17"/>
    <p:sldId id="653" r:id="rId18"/>
    <p:sldId id="654" r:id="rId19"/>
    <p:sldId id="655" r:id="rId20"/>
    <p:sldId id="656" r:id="rId21"/>
    <p:sldId id="657" r:id="rId22"/>
    <p:sldId id="658" r:id="rId23"/>
    <p:sldId id="659" r:id="rId24"/>
    <p:sldId id="660" r:id="rId25"/>
    <p:sldId id="661" r:id="rId26"/>
    <p:sldId id="662" r:id="rId27"/>
    <p:sldId id="663" r:id="rId28"/>
    <p:sldId id="664" r:id="rId29"/>
    <p:sldId id="665" r:id="rId30"/>
    <p:sldId id="666" r:id="rId31"/>
    <p:sldId id="667" r:id="rId32"/>
    <p:sldId id="668" r:id="rId33"/>
    <p:sldId id="645" r:id="rId34"/>
    <p:sldId id="646" r:id="rId35"/>
    <p:sldId id="647" r:id="rId36"/>
    <p:sldId id="648" r:id="rId37"/>
    <p:sldId id="649" r:id="rId38"/>
    <p:sldId id="650" r:id="rId39"/>
    <p:sldId id="651" r:id="rId40"/>
    <p:sldId id="652" r:id="rId4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uettner, Friederike GIZ" initials="GFG" lastIdx="7" clrIdx="0"/>
  <p:cmAuthor id="1" name="Tempel, Annkathrin GIZ" initials="TA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3" autoAdjust="0"/>
    <p:restoredTop sz="94671" autoAdjust="0"/>
  </p:normalViewPr>
  <p:slideViewPr>
    <p:cSldViewPr>
      <p:cViewPr>
        <p:scale>
          <a:sx n="60" d="100"/>
          <a:sy n="60" d="100"/>
        </p:scale>
        <p:origin x="-1584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86ED7A-8C53-4902-91B6-63A05C969BD9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D271E9B9-57AB-4B0E-A016-4D6912682638}">
      <dgm:prSet phldrT="[Text]"/>
      <dgm:spPr>
        <a:solidFill>
          <a:srgbClr val="92D050"/>
        </a:solidFill>
      </dgm:spPr>
      <dgm:t>
        <a:bodyPr/>
        <a:lstStyle/>
        <a:p>
          <a:r>
            <a:rPr lang="de-DE" dirty="0" err="1" smtClean="0"/>
            <a:t>Capacity</a:t>
          </a:r>
          <a:r>
            <a:rPr lang="de-DE" dirty="0" smtClean="0"/>
            <a:t>, KM</a:t>
          </a:r>
          <a:endParaRPr lang="de-DE" dirty="0"/>
        </a:p>
      </dgm:t>
    </dgm:pt>
    <dgm:pt modelId="{B1C7281C-7B19-4E4C-ADCC-BDC53682CC7E}" type="parTrans" cxnId="{59A17AE4-4455-4322-A338-CE8EB8B2B910}">
      <dgm:prSet/>
      <dgm:spPr/>
      <dgm:t>
        <a:bodyPr/>
        <a:lstStyle/>
        <a:p>
          <a:endParaRPr lang="de-DE"/>
        </a:p>
      </dgm:t>
    </dgm:pt>
    <dgm:pt modelId="{A8324EFB-05A0-47B1-A77B-D2D671DAF83E}" type="sibTrans" cxnId="{59A17AE4-4455-4322-A338-CE8EB8B2B910}">
      <dgm:prSet/>
      <dgm:spPr/>
      <dgm:t>
        <a:bodyPr/>
        <a:lstStyle/>
        <a:p>
          <a:endParaRPr lang="de-DE"/>
        </a:p>
      </dgm:t>
    </dgm:pt>
    <dgm:pt modelId="{C517FCEF-7015-4D64-8952-A60477D5F80B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de-DE" dirty="0" smtClean="0"/>
            <a:t>SuSanA web </a:t>
          </a:r>
          <a:r>
            <a:rPr lang="de-DE" dirty="0" err="1" smtClean="0"/>
            <a:t>structure</a:t>
          </a:r>
          <a:endParaRPr lang="de-DE" dirty="0"/>
        </a:p>
      </dgm:t>
    </dgm:pt>
    <dgm:pt modelId="{A6E1E1D6-83D6-4D84-A835-467BAA3C4BF6}" type="parTrans" cxnId="{D1FB7860-B055-4815-B03F-760E912B8BFA}">
      <dgm:prSet/>
      <dgm:spPr/>
      <dgm:t>
        <a:bodyPr/>
        <a:lstStyle/>
        <a:p>
          <a:endParaRPr lang="de-DE"/>
        </a:p>
      </dgm:t>
    </dgm:pt>
    <dgm:pt modelId="{0C3F254F-E818-4EFF-96D1-1711998D6479}" type="sibTrans" cxnId="{D1FB7860-B055-4815-B03F-760E912B8BFA}">
      <dgm:prSet/>
      <dgm:spPr/>
      <dgm:t>
        <a:bodyPr/>
        <a:lstStyle/>
        <a:p>
          <a:endParaRPr lang="de-DE"/>
        </a:p>
      </dgm:t>
    </dgm:pt>
    <dgm:pt modelId="{753F2FFD-60B7-4C67-A23C-75ECDB79351E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de-DE" dirty="0" smtClean="0"/>
            <a:t>Innovation </a:t>
          </a:r>
          <a:r>
            <a:rPr lang="de-DE" dirty="0" err="1" smtClean="0"/>
            <a:t>pool</a:t>
          </a:r>
          <a:r>
            <a:rPr lang="de-DE" dirty="0" smtClean="0"/>
            <a:t> </a:t>
          </a:r>
          <a:endParaRPr lang="de-DE" dirty="0"/>
        </a:p>
      </dgm:t>
    </dgm:pt>
    <dgm:pt modelId="{793ACD07-EB78-4D0B-8653-532EDDF6221B}" type="parTrans" cxnId="{BB2606BE-6B38-494C-840A-163E91A75258}">
      <dgm:prSet/>
      <dgm:spPr/>
      <dgm:t>
        <a:bodyPr/>
        <a:lstStyle/>
        <a:p>
          <a:endParaRPr lang="de-DE"/>
        </a:p>
      </dgm:t>
    </dgm:pt>
    <dgm:pt modelId="{ACA89785-DCE4-4AD8-B4AD-9A61D9CD2DFB}" type="sibTrans" cxnId="{BB2606BE-6B38-494C-840A-163E91A75258}">
      <dgm:prSet/>
      <dgm:spPr/>
      <dgm:t>
        <a:bodyPr/>
        <a:lstStyle/>
        <a:p>
          <a:endParaRPr lang="de-DE"/>
        </a:p>
      </dgm:t>
    </dgm:pt>
    <dgm:pt modelId="{EB16019B-4911-437F-B7BE-3390CCF29E8B}" type="pres">
      <dgm:prSet presAssocID="{7C86ED7A-8C53-4902-91B6-63A05C969BD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5753DB6-165D-4A44-938D-31F6F0045A20}" type="pres">
      <dgm:prSet presAssocID="{D271E9B9-57AB-4B0E-A016-4D6912682638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DF6A18B-7C16-4C4B-AFF7-643BD6674DD5}" type="pres">
      <dgm:prSet presAssocID="{D271E9B9-57AB-4B0E-A016-4D6912682638}" presName="gear1srcNode" presStyleLbl="node1" presStyleIdx="0" presStyleCnt="3"/>
      <dgm:spPr/>
      <dgm:t>
        <a:bodyPr/>
        <a:lstStyle/>
        <a:p>
          <a:endParaRPr lang="de-DE"/>
        </a:p>
      </dgm:t>
    </dgm:pt>
    <dgm:pt modelId="{6211B59F-6372-426A-A39C-6BC0784B8845}" type="pres">
      <dgm:prSet presAssocID="{D271E9B9-57AB-4B0E-A016-4D6912682638}" presName="gear1dstNode" presStyleLbl="node1" presStyleIdx="0" presStyleCnt="3"/>
      <dgm:spPr/>
      <dgm:t>
        <a:bodyPr/>
        <a:lstStyle/>
        <a:p>
          <a:endParaRPr lang="de-DE"/>
        </a:p>
      </dgm:t>
    </dgm:pt>
    <dgm:pt modelId="{845F1322-84E0-4696-B00C-BB0334D5F4C9}" type="pres">
      <dgm:prSet presAssocID="{C517FCEF-7015-4D64-8952-A60477D5F80B}" presName="gear2" presStyleLbl="node1" presStyleIdx="1" presStyleCnt="3" custLinFactNeighborX="7012" custLinFactNeighborY="-322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F3DECA6-5497-44C0-83CF-DD77137CD11B}" type="pres">
      <dgm:prSet presAssocID="{C517FCEF-7015-4D64-8952-A60477D5F80B}" presName="gear2srcNode" presStyleLbl="node1" presStyleIdx="1" presStyleCnt="3"/>
      <dgm:spPr/>
      <dgm:t>
        <a:bodyPr/>
        <a:lstStyle/>
        <a:p>
          <a:endParaRPr lang="de-DE"/>
        </a:p>
      </dgm:t>
    </dgm:pt>
    <dgm:pt modelId="{23D3427D-D408-454B-A238-1F89D32E686C}" type="pres">
      <dgm:prSet presAssocID="{C517FCEF-7015-4D64-8952-A60477D5F80B}" presName="gear2dstNode" presStyleLbl="node1" presStyleIdx="1" presStyleCnt="3"/>
      <dgm:spPr/>
      <dgm:t>
        <a:bodyPr/>
        <a:lstStyle/>
        <a:p>
          <a:endParaRPr lang="de-DE"/>
        </a:p>
      </dgm:t>
    </dgm:pt>
    <dgm:pt modelId="{6501034E-A1AB-4872-A3E1-4D03281992A4}" type="pres">
      <dgm:prSet presAssocID="{753F2FFD-60B7-4C67-A23C-75ECDB79351E}" presName="gear3" presStyleLbl="node1" presStyleIdx="2" presStyleCnt="3"/>
      <dgm:spPr/>
      <dgm:t>
        <a:bodyPr/>
        <a:lstStyle/>
        <a:p>
          <a:endParaRPr lang="de-DE"/>
        </a:p>
      </dgm:t>
    </dgm:pt>
    <dgm:pt modelId="{BDD80D05-EE9E-49C1-82E8-B8184966AF68}" type="pres">
      <dgm:prSet presAssocID="{753F2FFD-60B7-4C67-A23C-75ECDB79351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6F8D67C-2BC4-4A30-8633-360122B21D11}" type="pres">
      <dgm:prSet presAssocID="{753F2FFD-60B7-4C67-A23C-75ECDB79351E}" presName="gear3srcNode" presStyleLbl="node1" presStyleIdx="2" presStyleCnt="3"/>
      <dgm:spPr/>
      <dgm:t>
        <a:bodyPr/>
        <a:lstStyle/>
        <a:p>
          <a:endParaRPr lang="de-DE"/>
        </a:p>
      </dgm:t>
    </dgm:pt>
    <dgm:pt modelId="{D9DB1C84-64C2-4B5A-A038-DE2478FD1824}" type="pres">
      <dgm:prSet presAssocID="{753F2FFD-60B7-4C67-A23C-75ECDB79351E}" presName="gear3dstNode" presStyleLbl="node1" presStyleIdx="2" presStyleCnt="3"/>
      <dgm:spPr/>
      <dgm:t>
        <a:bodyPr/>
        <a:lstStyle/>
        <a:p>
          <a:endParaRPr lang="de-DE"/>
        </a:p>
      </dgm:t>
    </dgm:pt>
    <dgm:pt modelId="{CFF14DF5-8824-4570-8E90-B7B565FA7F29}" type="pres">
      <dgm:prSet presAssocID="{A8324EFB-05A0-47B1-A77B-D2D671DAF83E}" presName="connector1" presStyleLbl="sibTrans2D1" presStyleIdx="0" presStyleCnt="3"/>
      <dgm:spPr/>
      <dgm:t>
        <a:bodyPr/>
        <a:lstStyle/>
        <a:p>
          <a:endParaRPr lang="de-DE"/>
        </a:p>
      </dgm:t>
    </dgm:pt>
    <dgm:pt modelId="{72FD7F04-882B-4AE5-85A0-AB8DA6078246}" type="pres">
      <dgm:prSet presAssocID="{0C3F254F-E818-4EFF-96D1-1711998D6479}" presName="connector2" presStyleLbl="sibTrans2D1" presStyleIdx="1" presStyleCnt="3"/>
      <dgm:spPr/>
      <dgm:t>
        <a:bodyPr/>
        <a:lstStyle/>
        <a:p>
          <a:endParaRPr lang="de-DE"/>
        </a:p>
      </dgm:t>
    </dgm:pt>
    <dgm:pt modelId="{A328543B-60E0-44DE-8B8F-A31D9028C857}" type="pres">
      <dgm:prSet presAssocID="{ACA89785-DCE4-4AD8-B4AD-9A61D9CD2DFB}" presName="connector3" presStyleLbl="sibTrans2D1" presStyleIdx="2" presStyleCnt="3"/>
      <dgm:spPr/>
      <dgm:t>
        <a:bodyPr/>
        <a:lstStyle/>
        <a:p>
          <a:endParaRPr lang="de-DE"/>
        </a:p>
      </dgm:t>
    </dgm:pt>
  </dgm:ptLst>
  <dgm:cxnLst>
    <dgm:cxn modelId="{59A17AE4-4455-4322-A338-CE8EB8B2B910}" srcId="{7C86ED7A-8C53-4902-91B6-63A05C969BD9}" destId="{D271E9B9-57AB-4B0E-A016-4D6912682638}" srcOrd="0" destOrd="0" parTransId="{B1C7281C-7B19-4E4C-ADCC-BDC53682CC7E}" sibTransId="{A8324EFB-05A0-47B1-A77B-D2D671DAF83E}"/>
    <dgm:cxn modelId="{D1FB7860-B055-4815-B03F-760E912B8BFA}" srcId="{7C86ED7A-8C53-4902-91B6-63A05C969BD9}" destId="{C517FCEF-7015-4D64-8952-A60477D5F80B}" srcOrd="1" destOrd="0" parTransId="{A6E1E1D6-83D6-4D84-A835-467BAA3C4BF6}" sibTransId="{0C3F254F-E818-4EFF-96D1-1711998D6479}"/>
    <dgm:cxn modelId="{6AADEC4D-B3F8-4DB9-B5AA-80BA6F12E690}" type="presOf" srcId="{753F2FFD-60B7-4C67-A23C-75ECDB79351E}" destId="{D9DB1C84-64C2-4B5A-A038-DE2478FD1824}" srcOrd="3" destOrd="0" presId="urn:microsoft.com/office/officeart/2005/8/layout/gear1"/>
    <dgm:cxn modelId="{85488035-2EF0-4EBD-B980-AA1E16E195DD}" type="presOf" srcId="{ACA89785-DCE4-4AD8-B4AD-9A61D9CD2DFB}" destId="{A328543B-60E0-44DE-8B8F-A31D9028C857}" srcOrd="0" destOrd="0" presId="urn:microsoft.com/office/officeart/2005/8/layout/gear1"/>
    <dgm:cxn modelId="{70010B6D-8F14-49AC-8C3E-92D00C1EDB85}" type="presOf" srcId="{D271E9B9-57AB-4B0E-A016-4D6912682638}" destId="{D5753DB6-165D-4A44-938D-31F6F0045A20}" srcOrd="0" destOrd="0" presId="urn:microsoft.com/office/officeart/2005/8/layout/gear1"/>
    <dgm:cxn modelId="{C4CB0E17-2DB3-49F0-A33E-8EBF70F772B7}" type="presOf" srcId="{C517FCEF-7015-4D64-8952-A60477D5F80B}" destId="{23D3427D-D408-454B-A238-1F89D32E686C}" srcOrd="2" destOrd="0" presId="urn:microsoft.com/office/officeart/2005/8/layout/gear1"/>
    <dgm:cxn modelId="{7189103D-2D78-4431-94C4-F4E8D6690A61}" type="presOf" srcId="{753F2FFD-60B7-4C67-A23C-75ECDB79351E}" destId="{BDD80D05-EE9E-49C1-82E8-B8184966AF68}" srcOrd="1" destOrd="0" presId="urn:microsoft.com/office/officeart/2005/8/layout/gear1"/>
    <dgm:cxn modelId="{174506C5-FA9B-4026-97A4-95351B0EB02D}" type="presOf" srcId="{D271E9B9-57AB-4B0E-A016-4D6912682638}" destId="{0DF6A18B-7C16-4C4B-AFF7-643BD6674DD5}" srcOrd="1" destOrd="0" presId="urn:microsoft.com/office/officeart/2005/8/layout/gear1"/>
    <dgm:cxn modelId="{04173847-EFEC-4827-BDD8-B4BAB1E475CE}" type="presOf" srcId="{A8324EFB-05A0-47B1-A77B-D2D671DAF83E}" destId="{CFF14DF5-8824-4570-8E90-B7B565FA7F29}" srcOrd="0" destOrd="0" presId="urn:microsoft.com/office/officeart/2005/8/layout/gear1"/>
    <dgm:cxn modelId="{222B3D75-F15D-41D3-BE01-6C009A50BBBB}" type="presOf" srcId="{7C86ED7A-8C53-4902-91B6-63A05C969BD9}" destId="{EB16019B-4911-437F-B7BE-3390CCF29E8B}" srcOrd="0" destOrd="0" presId="urn:microsoft.com/office/officeart/2005/8/layout/gear1"/>
    <dgm:cxn modelId="{07F27B05-BE65-414D-8EEE-5C2849AA911E}" type="presOf" srcId="{C517FCEF-7015-4D64-8952-A60477D5F80B}" destId="{845F1322-84E0-4696-B00C-BB0334D5F4C9}" srcOrd="0" destOrd="0" presId="urn:microsoft.com/office/officeart/2005/8/layout/gear1"/>
    <dgm:cxn modelId="{BF12DDF7-D934-4A4E-AD41-CB0611C85A55}" type="presOf" srcId="{D271E9B9-57AB-4B0E-A016-4D6912682638}" destId="{6211B59F-6372-426A-A39C-6BC0784B8845}" srcOrd="2" destOrd="0" presId="urn:microsoft.com/office/officeart/2005/8/layout/gear1"/>
    <dgm:cxn modelId="{F03A3714-3542-4CAC-86B7-1C86570FC1EA}" type="presOf" srcId="{C517FCEF-7015-4D64-8952-A60477D5F80B}" destId="{7F3DECA6-5497-44C0-83CF-DD77137CD11B}" srcOrd="1" destOrd="0" presId="urn:microsoft.com/office/officeart/2005/8/layout/gear1"/>
    <dgm:cxn modelId="{F7749FE2-FB9E-4E51-BB5F-94E9258EBC65}" type="presOf" srcId="{753F2FFD-60B7-4C67-A23C-75ECDB79351E}" destId="{76F8D67C-2BC4-4A30-8633-360122B21D11}" srcOrd="2" destOrd="0" presId="urn:microsoft.com/office/officeart/2005/8/layout/gear1"/>
    <dgm:cxn modelId="{50A9E3C0-B9F9-4C3A-87DE-DC599A22CFBD}" type="presOf" srcId="{0C3F254F-E818-4EFF-96D1-1711998D6479}" destId="{72FD7F04-882B-4AE5-85A0-AB8DA6078246}" srcOrd="0" destOrd="0" presId="urn:microsoft.com/office/officeart/2005/8/layout/gear1"/>
    <dgm:cxn modelId="{47851093-A506-4BF2-9472-94A53ECA601D}" type="presOf" srcId="{753F2FFD-60B7-4C67-A23C-75ECDB79351E}" destId="{6501034E-A1AB-4872-A3E1-4D03281992A4}" srcOrd="0" destOrd="0" presId="urn:microsoft.com/office/officeart/2005/8/layout/gear1"/>
    <dgm:cxn modelId="{BB2606BE-6B38-494C-840A-163E91A75258}" srcId="{7C86ED7A-8C53-4902-91B6-63A05C969BD9}" destId="{753F2FFD-60B7-4C67-A23C-75ECDB79351E}" srcOrd="2" destOrd="0" parTransId="{793ACD07-EB78-4D0B-8653-532EDDF6221B}" sibTransId="{ACA89785-DCE4-4AD8-B4AD-9A61D9CD2DFB}"/>
    <dgm:cxn modelId="{9C53299C-7845-4E5E-ACB7-50A97B3373EE}" type="presParOf" srcId="{EB16019B-4911-437F-B7BE-3390CCF29E8B}" destId="{D5753DB6-165D-4A44-938D-31F6F0045A20}" srcOrd="0" destOrd="0" presId="urn:microsoft.com/office/officeart/2005/8/layout/gear1"/>
    <dgm:cxn modelId="{2F13DD37-E660-4069-B4C8-40E1BF75A448}" type="presParOf" srcId="{EB16019B-4911-437F-B7BE-3390CCF29E8B}" destId="{0DF6A18B-7C16-4C4B-AFF7-643BD6674DD5}" srcOrd="1" destOrd="0" presId="urn:microsoft.com/office/officeart/2005/8/layout/gear1"/>
    <dgm:cxn modelId="{7BAB8B66-C590-4405-92D9-8D7F30395AB8}" type="presParOf" srcId="{EB16019B-4911-437F-B7BE-3390CCF29E8B}" destId="{6211B59F-6372-426A-A39C-6BC0784B8845}" srcOrd="2" destOrd="0" presId="urn:microsoft.com/office/officeart/2005/8/layout/gear1"/>
    <dgm:cxn modelId="{8EF1D0DF-ADAD-448D-90AA-D2DA098930E5}" type="presParOf" srcId="{EB16019B-4911-437F-B7BE-3390CCF29E8B}" destId="{845F1322-84E0-4696-B00C-BB0334D5F4C9}" srcOrd="3" destOrd="0" presId="urn:microsoft.com/office/officeart/2005/8/layout/gear1"/>
    <dgm:cxn modelId="{B0A5B84B-027B-4813-969C-448D372F754F}" type="presParOf" srcId="{EB16019B-4911-437F-B7BE-3390CCF29E8B}" destId="{7F3DECA6-5497-44C0-83CF-DD77137CD11B}" srcOrd="4" destOrd="0" presId="urn:microsoft.com/office/officeart/2005/8/layout/gear1"/>
    <dgm:cxn modelId="{EBF80F49-AC20-41AC-9013-2362B9CB4CC8}" type="presParOf" srcId="{EB16019B-4911-437F-B7BE-3390CCF29E8B}" destId="{23D3427D-D408-454B-A238-1F89D32E686C}" srcOrd="5" destOrd="0" presId="urn:microsoft.com/office/officeart/2005/8/layout/gear1"/>
    <dgm:cxn modelId="{A2C4A1C6-51EC-4AC2-8B75-79A8EEC52568}" type="presParOf" srcId="{EB16019B-4911-437F-B7BE-3390CCF29E8B}" destId="{6501034E-A1AB-4872-A3E1-4D03281992A4}" srcOrd="6" destOrd="0" presId="urn:microsoft.com/office/officeart/2005/8/layout/gear1"/>
    <dgm:cxn modelId="{466932C9-8CB3-460A-AA2C-49F351E7774C}" type="presParOf" srcId="{EB16019B-4911-437F-B7BE-3390CCF29E8B}" destId="{BDD80D05-EE9E-49C1-82E8-B8184966AF68}" srcOrd="7" destOrd="0" presId="urn:microsoft.com/office/officeart/2005/8/layout/gear1"/>
    <dgm:cxn modelId="{96FA7AFF-9C74-4D2E-867C-7AE2E0EED4BB}" type="presParOf" srcId="{EB16019B-4911-437F-B7BE-3390CCF29E8B}" destId="{76F8D67C-2BC4-4A30-8633-360122B21D11}" srcOrd="8" destOrd="0" presId="urn:microsoft.com/office/officeart/2005/8/layout/gear1"/>
    <dgm:cxn modelId="{42D36326-C452-490B-A96C-86D30BAA9D39}" type="presParOf" srcId="{EB16019B-4911-437F-B7BE-3390CCF29E8B}" destId="{D9DB1C84-64C2-4B5A-A038-DE2478FD1824}" srcOrd="9" destOrd="0" presId="urn:microsoft.com/office/officeart/2005/8/layout/gear1"/>
    <dgm:cxn modelId="{13323EEB-B751-4BB9-B849-3E9CE7D2084F}" type="presParOf" srcId="{EB16019B-4911-437F-B7BE-3390CCF29E8B}" destId="{CFF14DF5-8824-4570-8E90-B7B565FA7F29}" srcOrd="10" destOrd="0" presId="urn:microsoft.com/office/officeart/2005/8/layout/gear1"/>
    <dgm:cxn modelId="{1EBEAA7F-987C-4832-8C1F-6D371CFA8871}" type="presParOf" srcId="{EB16019B-4911-437F-B7BE-3390CCF29E8B}" destId="{72FD7F04-882B-4AE5-85A0-AB8DA6078246}" srcOrd="11" destOrd="0" presId="urn:microsoft.com/office/officeart/2005/8/layout/gear1"/>
    <dgm:cxn modelId="{9A0C42FC-B8DC-49D8-B215-8410E780069B}" type="presParOf" srcId="{EB16019B-4911-437F-B7BE-3390CCF29E8B}" destId="{A328543B-60E0-44DE-8B8F-A31D9028C85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53DB6-165D-4A44-938D-31F6F0045A20}">
      <dsp:nvSpPr>
        <dsp:cNvPr id="0" name=""/>
        <dsp:cNvSpPr/>
      </dsp:nvSpPr>
      <dsp:spPr>
        <a:xfrm>
          <a:off x="2189506" y="1537167"/>
          <a:ext cx="1878760" cy="1878760"/>
        </a:xfrm>
        <a:prstGeom prst="gear9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 smtClean="0"/>
            <a:t>Capacity</a:t>
          </a:r>
          <a:r>
            <a:rPr lang="de-DE" sz="1200" kern="1200" dirty="0" smtClean="0"/>
            <a:t>, KM</a:t>
          </a:r>
          <a:endParaRPr lang="de-DE" sz="1200" kern="1200" dirty="0"/>
        </a:p>
      </dsp:txBody>
      <dsp:txXfrm>
        <a:off x="2567220" y="1977258"/>
        <a:ext cx="1123332" cy="965721"/>
      </dsp:txXfrm>
    </dsp:sp>
    <dsp:sp modelId="{845F1322-84E0-4696-B00C-BB0334D5F4C9}">
      <dsp:nvSpPr>
        <dsp:cNvPr id="0" name=""/>
        <dsp:cNvSpPr/>
      </dsp:nvSpPr>
      <dsp:spPr>
        <a:xfrm>
          <a:off x="1192219" y="1049099"/>
          <a:ext cx="1366371" cy="1366371"/>
        </a:xfrm>
        <a:prstGeom prst="gear6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SuSanA web </a:t>
          </a:r>
          <a:r>
            <a:rPr lang="de-DE" sz="1200" kern="1200" dirty="0" err="1" smtClean="0"/>
            <a:t>structure</a:t>
          </a:r>
          <a:endParaRPr lang="de-DE" sz="1200" kern="1200" dirty="0"/>
        </a:p>
      </dsp:txBody>
      <dsp:txXfrm>
        <a:off x="1536207" y="1395166"/>
        <a:ext cx="678395" cy="674237"/>
      </dsp:txXfrm>
    </dsp:sp>
    <dsp:sp modelId="{6501034E-A1AB-4872-A3E1-4D03281992A4}">
      <dsp:nvSpPr>
        <dsp:cNvPr id="0" name=""/>
        <dsp:cNvSpPr/>
      </dsp:nvSpPr>
      <dsp:spPr>
        <a:xfrm rot="20700000">
          <a:off x="1861716" y="150440"/>
          <a:ext cx="1338764" cy="1338764"/>
        </a:xfrm>
        <a:prstGeom prst="gear6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Innovation </a:t>
          </a:r>
          <a:r>
            <a:rPr lang="de-DE" sz="1200" kern="1200" dirty="0" err="1" smtClean="0"/>
            <a:t>pool</a:t>
          </a:r>
          <a:r>
            <a:rPr lang="de-DE" sz="1200" kern="1200" dirty="0" smtClean="0"/>
            <a:t> </a:t>
          </a:r>
          <a:endParaRPr lang="de-DE" sz="1200" kern="1200" dirty="0"/>
        </a:p>
      </dsp:txBody>
      <dsp:txXfrm rot="-20700000">
        <a:off x="2155346" y="444070"/>
        <a:ext cx="751504" cy="751504"/>
      </dsp:txXfrm>
    </dsp:sp>
    <dsp:sp modelId="{CFF14DF5-8824-4570-8E90-B7B565FA7F29}">
      <dsp:nvSpPr>
        <dsp:cNvPr id="0" name=""/>
        <dsp:cNvSpPr/>
      </dsp:nvSpPr>
      <dsp:spPr>
        <a:xfrm>
          <a:off x="2036684" y="1258388"/>
          <a:ext cx="2404813" cy="2404813"/>
        </a:xfrm>
        <a:prstGeom prst="circularArrow">
          <a:avLst>
            <a:gd name="adj1" fmla="val 4687"/>
            <a:gd name="adj2" fmla="val 299029"/>
            <a:gd name="adj3" fmla="val 2494321"/>
            <a:gd name="adj4" fmla="val 1590916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FD7F04-882B-4AE5-85A0-AB8DA6078246}">
      <dsp:nvSpPr>
        <dsp:cNvPr id="0" name=""/>
        <dsp:cNvSpPr/>
      </dsp:nvSpPr>
      <dsp:spPr>
        <a:xfrm>
          <a:off x="854427" y="794111"/>
          <a:ext cx="1747247" cy="174724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8543B-60E0-44DE-8B8F-A31D9028C857}">
      <dsp:nvSpPr>
        <dsp:cNvPr id="0" name=""/>
        <dsp:cNvSpPr/>
      </dsp:nvSpPr>
      <dsp:spPr>
        <a:xfrm>
          <a:off x="1552046" y="-139459"/>
          <a:ext cx="1883884" cy="188388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F2932-5A3F-44E2-BE13-CE5291BC4929}" type="datetimeFigureOut">
              <a:rPr lang="de-DE" smtClean="0"/>
              <a:pPr/>
              <a:t>22.05.2019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2F377-625A-4152-943F-B6F10D61CD1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8024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341" cy="49569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745" y="0"/>
            <a:ext cx="2945341" cy="49569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2462B716-D55C-4C1A-8ABB-84FA7DD271DA}" type="datetimeFigureOut">
              <a:rPr lang="en-GB" smtClean="0"/>
              <a:pPr/>
              <a:t>22/05/2019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2" y="4715471"/>
            <a:ext cx="5438776" cy="4466034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9353"/>
            <a:ext cx="2945341" cy="49569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745" y="9429353"/>
            <a:ext cx="2945341" cy="49569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BC4857A7-6DD6-46A8-8E3C-BD4094740B66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405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3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3990" indent="-286150" defTabSz="9093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4600" indent="-228920" defTabSz="9093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2440" indent="-228920" defTabSz="9093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60280" indent="-228920" defTabSz="9093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8120" indent="-228920" defTabSz="9093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5961" indent="-228920" defTabSz="9093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33801" indent="-228920" defTabSz="9093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91641" indent="-228920" defTabSz="9093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75CFA1C-6B0D-40DD-B1CA-4A52BE4AC8BA}" type="slidenum">
              <a:rPr lang="de-DE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</a:t>
            </a:fld>
            <a:endParaRPr lang="de-DE" altLang="en-US">
              <a:solidFill>
                <a:prstClr val="black"/>
              </a:solidFill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333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857A7-6DD6-46A8-8E3C-BD4094740B66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135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857A7-6DD6-46A8-8E3C-BD4094740B66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565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3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3990" indent="-286150" defTabSz="9093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4600" indent="-228920" defTabSz="9093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2440" indent="-228920" defTabSz="9093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60280" indent="-228920" defTabSz="9093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8120" indent="-228920" defTabSz="9093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5961" indent="-228920" defTabSz="9093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33801" indent="-228920" defTabSz="9093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91641" indent="-228920" defTabSz="9093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75CFA1C-6B0D-40DD-B1CA-4A52BE4AC8BA}" type="slidenum">
              <a:rPr lang="de-DE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33</a:t>
            </a:fld>
            <a:endParaRPr lang="de-DE" altLang="en-US">
              <a:solidFill>
                <a:prstClr val="black"/>
              </a:solidFill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333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0" baseline="0" dirty="0" smtClean="0"/>
              <a:t>As a professional association, SuSanA has the name recognition, strength in numbers and we actually DO things---we don‘t just talk about things.   SuSanA has value to the sector, and to its </a:t>
            </a:r>
            <a:r>
              <a:rPr lang="de-DE" b="0" baseline="0" dirty="0" err="1" smtClean="0"/>
              <a:t>members</a:t>
            </a:r>
            <a:r>
              <a:rPr lang="de-DE" b="0" baseline="0" dirty="0" smtClean="0"/>
              <a:t>. </a:t>
            </a:r>
          </a:p>
          <a:p>
            <a:r>
              <a:rPr lang="de-DE" b="0" baseline="0" dirty="0" smtClean="0"/>
              <a:t>SuSanA power </a:t>
            </a:r>
            <a:r>
              <a:rPr lang="de-DE" b="0" baseline="0" dirty="0" err="1" smtClean="0"/>
              <a:t>that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needs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to</a:t>
            </a:r>
            <a:r>
              <a:rPr lang="de-DE" b="0" baseline="0" dirty="0" smtClean="0"/>
              <a:t>  </a:t>
            </a:r>
            <a:r>
              <a:rPr lang="de-DE" b="0" baseline="0" dirty="0" err="1" smtClean="0"/>
              <a:t>be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leveraged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for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good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of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sector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857A7-6DD6-46A8-8E3C-BD4094740B66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076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0" dirty="0" err="1" smtClean="0"/>
              <a:t>Sustainability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criteria</a:t>
            </a:r>
            <a:r>
              <a:rPr lang="de-DE" b="0" baseline="0" dirty="0" smtClean="0"/>
              <a:t>, </a:t>
            </a:r>
            <a:r>
              <a:rPr lang="de-DE" b="0" baseline="0" dirty="0" err="1" smtClean="0"/>
              <a:t>economically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and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social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viability</a:t>
            </a:r>
            <a:r>
              <a:rPr lang="de-DE" b="0" baseline="0" dirty="0" smtClean="0"/>
              <a:t>, </a:t>
            </a:r>
            <a:r>
              <a:rPr lang="de-DE" b="0" baseline="0" dirty="0" err="1" smtClean="0"/>
              <a:t>technological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and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institutionally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appropriate</a:t>
            </a:r>
            <a:r>
              <a:rPr lang="de-DE" b="0" baseline="0" dirty="0" smtClean="0"/>
              <a:t>, </a:t>
            </a:r>
            <a:r>
              <a:rPr lang="de-DE" b="0" baseline="0" dirty="0" err="1" smtClean="0"/>
              <a:t>proection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og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health</a:t>
            </a:r>
            <a:r>
              <a:rPr lang="de-DE" b="0" baseline="0" dirty="0" smtClean="0"/>
              <a:t>, </a:t>
            </a:r>
            <a:r>
              <a:rPr lang="de-DE" b="0" baseline="0" dirty="0" err="1" smtClean="0"/>
              <a:t>environment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and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natural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resources</a:t>
            </a:r>
            <a:r>
              <a:rPr lang="de-DE" b="0" baseline="0" smtClean="0"/>
              <a:t>. 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857A7-6DD6-46A8-8E3C-BD4094740B66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648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0" dirty="0" smtClean="0"/>
              <a:t>I would the KM and Forum</a:t>
            </a:r>
            <a:r>
              <a:rPr lang="de-DE" b="0" baseline="0" dirty="0" smtClean="0"/>
              <a:t> comments to the bare minimum:  go straight to the Collegial network and the Top 10 member countries point.......follow your passion.  </a:t>
            </a:r>
            <a:r>
              <a:rPr lang="de-DE" b="0" dirty="0" smtClean="0"/>
              <a:t>Side</a:t>
            </a:r>
            <a:r>
              <a:rPr lang="de-DE" b="0" baseline="0" dirty="0" smtClean="0"/>
              <a:t> comments to make:  KM needs more curation; global South practitioners</a:t>
            </a:r>
          </a:p>
          <a:p>
            <a:r>
              <a:rPr lang="de-DE" b="0" baseline="0" dirty="0" smtClean="0"/>
              <a:t>Numbers: twice as many people in the Global South       (double-spacing important)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857A7-6DD6-46A8-8E3C-BD4094740B66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148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do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build</a:t>
            </a:r>
            <a:r>
              <a:rPr lang="de-DE" dirty="0" smtClean="0"/>
              <a:t> on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capitalise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strength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Our</a:t>
            </a:r>
            <a:r>
              <a:rPr lang="de-DE" dirty="0" smtClean="0"/>
              <a:t> consultants helped us analyze </a:t>
            </a:r>
            <a:r>
              <a:rPr lang="de-DE" baseline="0" dirty="0" smtClean="0"/>
              <a:t>our weaknesses, which we wrote about in </a:t>
            </a:r>
            <a:r>
              <a:rPr lang="de-DE" baseline="0" dirty="0" err="1" smtClean="0"/>
              <a:t>detail</a:t>
            </a:r>
            <a:r>
              <a:rPr lang="de-DE" baseline="0" dirty="0" smtClean="0"/>
              <a:t> in the longer report.  That led us to do some „add on“ thinking: what are the implications of weaknesses for needs.  This slide is about the needs we see.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857A7-6DD6-46A8-8E3C-BD4094740B66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563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Our consultants helped us analyze </a:t>
            </a:r>
            <a:r>
              <a:rPr lang="de-DE" baseline="0" dirty="0" smtClean="0"/>
              <a:t>our weaknesses, which we wrote about in detail about in </a:t>
            </a:r>
            <a:r>
              <a:rPr lang="de-DE" baseline="0" dirty="0" err="1" smtClean="0"/>
              <a:t>longer</a:t>
            </a:r>
            <a:r>
              <a:rPr lang="de-DE" baseline="0" dirty="0" smtClean="0"/>
              <a:t> report.  That led us to do some „add on“ thinking: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implications of weaknesses for needs.  This slide is about the needs we see. </a:t>
            </a:r>
          </a:p>
          <a:p>
            <a:r>
              <a:rPr lang="de-DE" baseline="0" dirty="0" smtClean="0"/>
              <a:t>Grey </a:t>
            </a:r>
            <a:r>
              <a:rPr lang="de-DE" baseline="0" dirty="0" err="1" smtClean="0"/>
              <a:t>aspects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notes</a:t>
            </a:r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857A7-6DD6-46A8-8E3C-BD4094740B66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792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Talk</a:t>
            </a:r>
            <a:r>
              <a:rPr lang="de-DE" baseline="0" dirty="0" smtClean="0"/>
              <a:t> to Arne about this slide.    Need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</a:t>
            </a:r>
            <a:r>
              <a:rPr lang="de-DE" sz="1200" kern="0" dirty="0" err="1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ore</a:t>
            </a:r>
            <a:r>
              <a:rPr lang="de-DE" sz="1200" kern="0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 intuitive </a:t>
            </a:r>
            <a:r>
              <a:rPr lang="de-DE" sz="1200" kern="0" dirty="0" err="1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and</a:t>
            </a:r>
            <a:r>
              <a:rPr lang="de-DE" sz="1200" kern="0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 transparent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857A7-6DD6-46A8-8E3C-BD4094740B66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136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“Repositioning in a Global Context” is a phrase Arno is going to use in</a:t>
            </a:r>
            <a:r>
              <a:rPr lang="en-US" baseline="0" dirty="0" smtClean="0"/>
              <a:t> the first presentation… it would be to reinforce this aspiration and steer the discussion on possible portfolio options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857A7-6DD6-46A8-8E3C-BD4094740B66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300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Shobana </a:t>
            </a:r>
            <a:r>
              <a:rPr lang="de-DE" dirty="0" err="1" smtClean="0"/>
              <a:t>to</a:t>
            </a:r>
            <a:r>
              <a:rPr lang="de-DE" dirty="0" smtClean="0"/>
              <a:t> check </a:t>
            </a:r>
            <a:r>
              <a:rPr lang="de-DE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figures</a:t>
            </a:r>
            <a:r>
              <a:rPr lang="de-DE" baseline="0" dirty="0" smtClean="0"/>
              <a:t>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857A7-6DD6-46A8-8E3C-BD4094740B66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345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Shobana </a:t>
            </a:r>
            <a:r>
              <a:rPr lang="de-DE" dirty="0" err="1" smtClean="0"/>
              <a:t>to</a:t>
            </a:r>
            <a:r>
              <a:rPr lang="de-DE" dirty="0" smtClean="0"/>
              <a:t> check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figures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check </a:t>
            </a:r>
            <a:r>
              <a:rPr lang="de-DE" dirty="0" err="1" smtClean="0"/>
              <a:t>the</a:t>
            </a:r>
            <a:r>
              <a:rPr lang="de-DE" dirty="0" smtClean="0"/>
              <a:t> top </a:t>
            </a:r>
            <a:r>
              <a:rPr lang="de-DE" dirty="0" err="1" smtClean="0"/>
              <a:t>three</a:t>
            </a:r>
            <a:r>
              <a:rPr lang="de-DE" dirty="0" smtClean="0"/>
              <a:t> countries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857A7-6DD6-46A8-8E3C-BD4094740B66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079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857A7-6DD6-46A8-8E3C-BD4094740B66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690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857A7-6DD6-46A8-8E3C-BD4094740B66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8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7181B-6C28-4667-AF24-991739AA233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051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ones</a:t>
            </a:r>
            <a:r>
              <a:rPr lang="de-DE" dirty="0" smtClean="0"/>
              <a:t> in </a:t>
            </a:r>
            <a:r>
              <a:rPr lang="de-DE" dirty="0" err="1" smtClean="0"/>
              <a:t>italics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complete</a:t>
            </a:r>
            <a:endParaRPr lang="de-DE" baseline="0" dirty="0" smtClean="0"/>
          </a:p>
          <a:p>
            <a:r>
              <a:rPr lang="de-DE" baseline="0" dirty="0" err="1" smtClean="0"/>
              <a:t>Make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into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table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better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clarity</a:t>
            </a:r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857A7-6DD6-46A8-8E3C-BD4094740B66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991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Shobana to</a:t>
            </a:r>
            <a:r>
              <a:rPr lang="en-GB" baseline="0" noProof="0" dirty="0" smtClean="0"/>
              <a:t> put the pictures and info on the perspectives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857A7-6DD6-46A8-8E3C-BD4094740B66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573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3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3990" indent="-286150" defTabSz="9093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4600" indent="-228920" defTabSz="9093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2440" indent="-228920" defTabSz="9093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60280" indent="-228920" defTabSz="9093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8120" indent="-228920" defTabSz="9093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5961" indent="-228920" defTabSz="9093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33801" indent="-228920" defTabSz="9093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91641" indent="-228920" defTabSz="9093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75CFA1C-6B0D-40DD-B1CA-4A52BE4AC8BA}" type="slidenum">
              <a:rPr lang="de-DE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17</a:t>
            </a:fld>
            <a:endParaRPr lang="de-DE" altLang="en-US">
              <a:solidFill>
                <a:prstClr val="black"/>
              </a:solidFill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333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7"/>
          <p:cNvGrpSpPr>
            <a:grpSpLocks/>
          </p:cNvGrpSpPr>
          <p:nvPr userDrawn="1"/>
        </p:nvGrpSpPr>
        <p:grpSpPr bwMode="auto">
          <a:xfrm>
            <a:off x="0" y="2844800"/>
            <a:ext cx="9144000" cy="1657350"/>
            <a:chOff x="0" y="3497626"/>
            <a:chExt cx="9144000" cy="1656184"/>
          </a:xfrm>
        </p:grpSpPr>
        <p:pic>
          <p:nvPicPr>
            <p:cNvPr id="7" name="Picture 75" descr="ppt_title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97626"/>
              <a:ext cx="7020272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5" descr="ppt_titl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528" y="3497626"/>
              <a:ext cx="4248472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3000364" y="3214686"/>
            <a:ext cx="5357850" cy="914400"/>
          </a:xfrm>
        </p:spPr>
        <p:txBody>
          <a:bodyPr anchor="ctr"/>
          <a:lstStyle>
            <a:lvl1pPr>
              <a:buNone/>
              <a:defRPr/>
            </a:lvl1pPr>
            <a:lvl5pPr marL="228600" indent="-228600" algn="l">
              <a:buNone/>
              <a:defRPr sz="2400" b="1" baseline="0">
                <a:latin typeface="+mj-lt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3000364" y="4572008"/>
            <a:ext cx="5736700" cy="2143140"/>
          </a:xfrm>
        </p:spPr>
        <p:txBody>
          <a:bodyPr/>
          <a:lstStyle>
            <a:lvl1pPr algn="r"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9" name="Zástupný symbol pro obsah 18"/>
          <p:cNvSpPr>
            <a:spLocks noGrp="1"/>
          </p:cNvSpPr>
          <p:nvPr>
            <p:ph sz="quarter" idx="12"/>
          </p:nvPr>
        </p:nvSpPr>
        <p:spPr>
          <a:xfrm>
            <a:off x="377176" y="5214950"/>
            <a:ext cx="2194560" cy="571514"/>
          </a:xfrm>
        </p:spPr>
        <p:txBody>
          <a:bodyPr/>
          <a:lstStyle>
            <a:lvl1pPr marL="0" indent="0" algn="ctr">
              <a:buNone/>
              <a:defRPr sz="2000" b="1" u="sng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30228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700808"/>
            <a:ext cx="7632848" cy="4608512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buSzPct val="100000"/>
              <a:buFont typeface="Wingdings" pitchFamily="2" charset="2"/>
              <a:buChar char="§"/>
              <a:defRPr sz="2000" b="0"/>
            </a:lvl1pPr>
            <a:lvl2pPr>
              <a:spcBef>
                <a:spcPts val="300"/>
              </a:spcBef>
              <a:spcAft>
                <a:spcPts val="300"/>
              </a:spcAft>
              <a:buSzPct val="80000"/>
              <a:buFont typeface="Wingdings" pitchFamily="2" charset="2"/>
              <a:buChar char="Ø"/>
              <a:defRPr sz="1800" b="0"/>
            </a:lvl2pPr>
            <a:lvl3pPr>
              <a:spcBef>
                <a:spcPts val="300"/>
              </a:spcBef>
              <a:spcAft>
                <a:spcPts val="300"/>
              </a:spcAft>
              <a:defRPr sz="1600" b="0"/>
            </a:lvl3pPr>
            <a:lvl4pPr>
              <a:spcBef>
                <a:spcPts val="300"/>
              </a:spcBef>
              <a:spcAft>
                <a:spcPts val="300"/>
              </a:spcAft>
              <a:defRPr sz="1400" b="0"/>
            </a:lvl4pPr>
            <a:lvl5pPr>
              <a:spcBef>
                <a:spcPts val="300"/>
              </a:spcBef>
              <a:spcAft>
                <a:spcPts val="300"/>
              </a:spcAft>
              <a:defRPr sz="1200" b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1187624" y="908720"/>
            <a:ext cx="7632848" cy="576064"/>
          </a:xfrm>
        </p:spPr>
        <p:txBody>
          <a:bodyPr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None/>
              <a:tabLst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endParaRPr lang="de-D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7926" y="655161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3921480-5A65-4983-84A9-E295889DD319}" type="datetimeFigureOut">
              <a:rPr lang="en-GB" smtClean="0">
                <a:solidFill>
                  <a:prstClr val="black"/>
                </a:solidFill>
              </a:rPr>
              <a:pPr/>
              <a:t>22/05/2019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189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492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/>
          <p:cNvSpPr/>
          <p:nvPr userDrawn="1"/>
        </p:nvSpPr>
        <p:spPr bwMode="auto">
          <a:xfrm>
            <a:off x="220675" y="6528093"/>
            <a:ext cx="912676" cy="30051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prstClr val="black"/>
              </a:solidFill>
            </a:endParaRPr>
          </a:p>
        </p:txBody>
      </p:sp>
      <p:sp>
        <p:nvSpPr>
          <p:cNvPr id="15" name="Auf der gleichen Seite des Rechtecks liegende Ecken abrunden 14"/>
          <p:cNvSpPr/>
          <p:nvPr userDrawn="1"/>
        </p:nvSpPr>
        <p:spPr bwMode="auto">
          <a:xfrm rot="5400000" flipV="1">
            <a:off x="5003707" y="2697465"/>
            <a:ext cx="324037" cy="7956552"/>
          </a:xfrm>
          <a:prstGeom prst="round2SameRect">
            <a:avLst/>
          </a:prstGeom>
          <a:solidFill>
            <a:srgbClr val="BAD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prstClr val="black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908050"/>
            <a:ext cx="76327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de-DE" alt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773238"/>
            <a:ext cx="7632700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  <a:endParaRPr lang="de-DE" altLang="en-US" dirty="0" smtClean="0"/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6300788" y="6551613"/>
            <a:ext cx="27352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 b="1" dirty="0" smtClean="0">
                <a:solidFill>
                  <a:srgbClr val="5F5F5F"/>
                </a:solidFill>
              </a:rPr>
              <a:t> </a:t>
            </a:r>
            <a:fld id="{3FCFDBBA-1AFF-47C0-A8E3-3BE7C7A861B0}" type="slidenum">
              <a:rPr lang="en-GB" altLang="en-US" sz="1000" b="1" smtClean="0">
                <a:solidFill>
                  <a:srgbClr val="5F5F5F"/>
                </a:solidFill>
              </a:rPr>
              <a:pPr algn="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GB" altLang="en-US" sz="1000" b="1" dirty="0" smtClean="0">
              <a:solidFill>
                <a:srgbClr val="5F5F5F"/>
              </a:solidFill>
            </a:endParaRPr>
          </a:p>
        </p:txBody>
      </p:sp>
      <p:sp>
        <p:nvSpPr>
          <p:cNvPr id="3" name="Auf der gleichen Seite des Rechtecks liegende Ecken abrunden 2"/>
          <p:cNvSpPr/>
          <p:nvPr userDrawn="1"/>
        </p:nvSpPr>
        <p:spPr bwMode="auto">
          <a:xfrm rot="16200000" flipV="1">
            <a:off x="-227931" y="357264"/>
            <a:ext cx="648074" cy="166810"/>
          </a:xfrm>
          <a:prstGeom prst="round2SameRect">
            <a:avLst/>
          </a:prstGeom>
          <a:solidFill>
            <a:srgbClr val="BAD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prstClr val="black"/>
              </a:solidFill>
            </a:endParaRPr>
          </a:p>
        </p:txBody>
      </p:sp>
      <p:sp>
        <p:nvSpPr>
          <p:cNvPr id="13" name="Auf der gleichen Seite des Rechtecks liegende Ecken abrunden 12"/>
          <p:cNvSpPr/>
          <p:nvPr userDrawn="1"/>
        </p:nvSpPr>
        <p:spPr bwMode="auto">
          <a:xfrm rot="5400000" flipV="1">
            <a:off x="4841688" y="-3537606"/>
            <a:ext cx="648074" cy="7956550"/>
          </a:xfrm>
          <a:prstGeom prst="round2SameRect">
            <a:avLst>
              <a:gd name="adj1" fmla="val 7349"/>
              <a:gd name="adj2" fmla="val 0"/>
            </a:avLst>
          </a:prstGeom>
          <a:solidFill>
            <a:srgbClr val="BAD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prstClr val="black"/>
              </a:solidFill>
            </a:endParaRPr>
          </a:p>
        </p:txBody>
      </p:sp>
      <p:pic>
        <p:nvPicPr>
          <p:cNvPr id="5" name="Picture 2" descr="C:\Users\seoane_ant\NaSa\FSM4 Flyer\susana_logotype_cmyk_print_1200dpi-1.jp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301" y="116632"/>
            <a:ext cx="854050" cy="64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f der gleichen Seite des Rechtecks liegende Ecken abrunden 13"/>
          <p:cNvSpPr/>
          <p:nvPr userDrawn="1"/>
        </p:nvSpPr>
        <p:spPr bwMode="auto">
          <a:xfrm rot="16200000" flipV="1">
            <a:off x="-67499" y="6597181"/>
            <a:ext cx="324037" cy="166812"/>
          </a:xfrm>
          <a:prstGeom prst="round2SameRect">
            <a:avLst/>
          </a:prstGeom>
          <a:solidFill>
            <a:srgbClr val="BAD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prstClr val="black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77926" y="655161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3921480-5A65-4983-84A9-E295889DD319}" type="datetimeFigureOut">
              <a:rPr lang="en-GB" smtClean="0">
                <a:solidFill>
                  <a:prstClr val="black"/>
                </a:solidFill>
              </a:rPr>
              <a:pPr/>
              <a:t>22/05/2019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84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ＭＳ Ｐゴシック" pitchFamily="34" charset="-128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34" charset="-128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34" charset="-128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34" charset="-128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34" charset="-128"/>
          <a:cs typeface="MS PGothic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3F3F3F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3F3F3F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3F3F3F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3F3F3F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ts val="300"/>
        </a:spcBef>
        <a:spcAft>
          <a:spcPts val="300"/>
        </a:spcAft>
        <a:buClr>
          <a:srgbClr val="92D050"/>
        </a:buClr>
        <a:buSzPct val="120000"/>
        <a:buFont typeface="Times" charset="0"/>
        <a:buChar char="•"/>
        <a:defRPr sz="2200">
          <a:solidFill>
            <a:schemeClr val="tx1"/>
          </a:solidFill>
          <a:latin typeface="+mn-lt"/>
          <a:ea typeface="ＭＳ Ｐゴシック" pitchFamily="34" charset="-128"/>
          <a:cs typeface="MS PGothic"/>
        </a:defRPr>
      </a:lvl1pPr>
      <a:lvl2pPr marL="742950" indent="-285750" algn="l" rtl="0" eaLnBrk="0" fontAlgn="base" hangingPunct="0">
        <a:spcBef>
          <a:spcPts val="300"/>
        </a:spcBef>
        <a:spcAft>
          <a:spcPts val="300"/>
        </a:spcAft>
        <a:buClr>
          <a:srgbClr val="92D050"/>
        </a:buClr>
        <a:buSzPct val="120000"/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34" charset="-128"/>
          <a:cs typeface="MS PGothic"/>
        </a:defRPr>
      </a:lvl2pPr>
      <a:lvl3pPr marL="1143000" indent="-228600" algn="l" rtl="0" eaLnBrk="0" fontAlgn="base" hangingPunct="0">
        <a:spcBef>
          <a:spcPts val="300"/>
        </a:spcBef>
        <a:spcAft>
          <a:spcPts val="300"/>
        </a:spcAft>
        <a:buClr>
          <a:srgbClr val="92D050"/>
        </a:buClr>
        <a:buSzPct val="120000"/>
        <a:buFont typeface="Times" charset="0"/>
        <a:buChar char="•"/>
        <a:defRPr sz="1600">
          <a:solidFill>
            <a:schemeClr val="tx1"/>
          </a:solidFill>
          <a:latin typeface="+mn-lt"/>
          <a:ea typeface="ＭＳ Ｐゴシック" pitchFamily="34" charset="-128"/>
          <a:cs typeface="MS PGothic"/>
        </a:defRPr>
      </a:lvl3pPr>
      <a:lvl4pPr marL="1600200" indent="-228600" algn="l" rtl="0" eaLnBrk="0" fontAlgn="base" hangingPunct="0">
        <a:spcBef>
          <a:spcPts val="300"/>
        </a:spcBef>
        <a:spcAft>
          <a:spcPts val="300"/>
        </a:spcAft>
        <a:buClr>
          <a:srgbClr val="92D050"/>
        </a:buClr>
        <a:buSzPct val="120000"/>
        <a:buFont typeface="Times" charset="0"/>
        <a:buChar char="•"/>
        <a:defRPr sz="1400">
          <a:solidFill>
            <a:schemeClr val="tx1"/>
          </a:solidFill>
          <a:latin typeface="+mn-lt"/>
          <a:ea typeface="ＭＳ Ｐゴシック" pitchFamily="34" charset="-128"/>
          <a:cs typeface="MS PGothic"/>
        </a:defRPr>
      </a:lvl4pPr>
      <a:lvl5pPr marL="2057400" indent="-228600" algn="l" rtl="0" eaLnBrk="0" fontAlgn="base" hangingPunct="0">
        <a:spcBef>
          <a:spcPts val="300"/>
        </a:spcBef>
        <a:spcAft>
          <a:spcPts val="300"/>
        </a:spcAft>
        <a:buClr>
          <a:srgbClr val="92D050"/>
        </a:buClr>
        <a:buSzPct val="120000"/>
        <a:buFont typeface="Times" charset="0"/>
        <a:buChar char="•"/>
        <a:defRPr sz="1200">
          <a:solidFill>
            <a:schemeClr val="tx1"/>
          </a:solidFill>
          <a:latin typeface="+mn-lt"/>
          <a:ea typeface="ＭＳ Ｐゴシック" pitchFamily="34" charset="-128"/>
          <a:cs typeface="MS PGothic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600" b="1">
          <a:solidFill>
            <a:srgbClr val="59595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600" b="1">
          <a:solidFill>
            <a:srgbClr val="59595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600" b="1">
          <a:solidFill>
            <a:srgbClr val="59595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600" b="1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jpeg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uppieren 7"/>
          <p:cNvGrpSpPr>
            <a:grpSpLocks/>
          </p:cNvGrpSpPr>
          <p:nvPr/>
        </p:nvGrpSpPr>
        <p:grpSpPr bwMode="auto">
          <a:xfrm>
            <a:off x="0" y="2844800"/>
            <a:ext cx="9144000" cy="1657350"/>
            <a:chOff x="0" y="3497626"/>
            <a:chExt cx="9144000" cy="1656184"/>
          </a:xfrm>
        </p:grpSpPr>
        <p:pic>
          <p:nvPicPr>
            <p:cNvPr id="12295" name="Picture 75" descr="ppt_titl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97626"/>
              <a:ext cx="7020272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6" name="Picture 75" descr="ppt_titl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528" y="3497626"/>
              <a:ext cx="4248472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2" name="Nadpis 9"/>
          <p:cNvSpPr>
            <a:spLocks noGrp="1"/>
          </p:cNvSpPr>
          <p:nvPr>
            <p:ph type="title"/>
          </p:nvPr>
        </p:nvSpPr>
        <p:spPr>
          <a:xfrm>
            <a:off x="3000375" y="4572000"/>
            <a:ext cx="5737225" cy="2143125"/>
          </a:xfrm>
        </p:spPr>
        <p:txBody>
          <a:bodyPr/>
          <a:lstStyle/>
          <a:p>
            <a:r>
              <a:rPr lang="en-US" altLang="en-US" dirty="0" smtClean="0"/>
              <a:t>Dr. Arne Panesar</a:t>
            </a:r>
            <a:br>
              <a:rPr lang="en-US" altLang="en-US" dirty="0" smtClean="0"/>
            </a:br>
            <a:r>
              <a:rPr lang="en-US" altLang="en-US" dirty="0" smtClean="0"/>
              <a:t>SuSanA secretariat held by GIZ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12293" name="Zástupný symbol pro obsah 10"/>
          <p:cNvSpPr>
            <a:spLocks noGrp="1"/>
          </p:cNvSpPr>
          <p:nvPr>
            <p:ph sz="quarter" idx="10"/>
          </p:nvPr>
        </p:nvSpPr>
        <p:spPr>
          <a:xfrm>
            <a:off x="2987825" y="3140968"/>
            <a:ext cx="5616623" cy="1080120"/>
          </a:xfrm>
        </p:spPr>
        <p:txBody>
          <a:bodyPr/>
          <a:lstStyle/>
          <a:p>
            <a:pPr marL="0" indent="0" algn="ctr"/>
            <a:r>
              <a:rPr lang="en-US" altLang="en-US" b="1" dirty="0" smtClean="0"/>
              <a:t>Project Advisory Board Meeting</a:t>
            </a:r>
          </a:p>
          <a:p>
            <a:pPr marL="0" indent="0" algn="ctr"/>
            <a:r>
              <a:rPr lang="en-US" altLang="en-US" sz="2000" b="1" dirty="0" smtClean="0"/>
              <a:t>How SuSanA functions</a:t>
            </a:r>
          </a:p>
        </p:txBody>
      </p:sp>
      <p:pic>
        <p:nvPicPr>
          <p:cNvPr id="13" name="Grafik 12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20713"/>
            <a:ext cx="3564396" cy="247600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240504"/>
            <a:ext cx="4453632" cy="250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7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5536" y="1700808"/>
            <a:ext cx="3888432" cy="4341382"/>
          </a:xfrm>
        </p:spPr>
        <p:txBody>
          <a:bodyPr/>
          <a:lstStyle/>
          <a:p>
            <a:r>
              <a:rPr lang="en-GB" sz="1800" b="1" dirty="0" smtClean="0"/>
              <a:t>3 </a:t>
            </a:r>
            <a:r>
              <a:rPr lang="en-GB" sz="1800" b="1" dirty="0"/>
              <a:t>year </a:t>
            </a:r>
            <a:r>
              <a:rPr lang="en-GB" sz="1800" b="1" dirty="0" smtClean="0"/>
              <a:t>cooperation-system </a:t>
            </a:r>
            <a:r>
              <a:rPr lang="en-GB" sz="1800" dirty="0"/>
              <a:t>with the </a:t>
            </a:r>
            <a:r>
              <a:rPr lang="en-GB" sz="1800" dirty="0" smtClean="0"/>
              <a:t>India </a:t>
            </a:r>
            <a:r>
              <a:rPr lang="en-GB" sz="1800" dirty="0"/>
              <a:t>Sanitation Coalition</a:t>
            </a:r>
          </a:p>
          <a:p>
            <a:r>
              <a:rPr lang="de-DE" sz="1800" b="1" dirty="0" err="1" smtClean="0"/>
              <a:t>Coordinator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of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the</a:t>
            </a:r>
            <a:r>
              <a:rPr lang="de-DE" sz="1800" b="1" dirty="0" smtClean="0"/>
              <a:t> India Chapter  </a:t>
            </a:r>
            <a:r>
              <a:rPr lang="de-DE" sz="1800" dirty="0" smtClean="0"/>
              <a:t>(Nitya Jacob) </a:t>
            </a:r>
            <a:r>
              <a:rPr lang="de-DE" sz="1800" dirty="0" err="1" smtClean="0"/>
              <a:t>hired</a:t>
            </a:r>
            <a:r>
              <a:rPr lang="de-DE" sz="1800" dirty="0" smtClean="0"/>
              <a:t> on </a:t>
            </a:r>
            <a:r>
              <a:rPr lang="de-DE" sz="1800" dirty="0" err="1" smtClean="0"/>
              <a:t>part</a:t>
            </a:r>
            <a:r>
              <a:rPr lang="de-DE" sz="1800" dirty="0" smtClean="0"/>
              <a:t>-time </a:t>
            </a:r>
            <a:r>
              <a:rPr lang="de-DE" sz="1800" dirty="0" err="1" smtClean="0"/>
              <a:t>basis</a:t>
            </a:r>
            <a:r>
              <a:rPr lang="de-DE" sz="1800" dirty="0" smtClean="0"/>
              <a:t>, </a:t>
            </a:r>
            <a:r>
              <a:rPr lang="de-DE" sz="1800" dirty="0" err="1" smtClean="0"/>
              <a:t>financed</a:t>
            </a:r>
            <a:r>
              <a:rPr lang="de-DE" sz="1800" dirty="0" smtClean="0"/>
              <a:t> </a:t>
            </a:r>
            <a:r>
              <a:rPr lang="de-DE" sz="1800" dirty="0" err="1" smtClean="0"/>
              <a:t>by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India Sanitation </a:t>
            </a:r>
            <a:r>
              <a:rPr lang="de-DE" sz="1800" dirty="0" err="1" smtClean="0"/>
              <a:t>Coalition</a:t>
            </a:r>
            <a:r>
              <a:rPr lang="de-DE" sz="1800" dirty="0" smtClean="0"/>
              <a:t> / </a:t>
            </a:r>
            <a:r>
              <a:rPr lang="de-DE" sz="1800" dirty="0" err="1" smtClean="0"/>
              <a:t>Arghyam</a:t>
            </a:r>
            <a:endParaRPr lang="en-US" sz="1800" dirty="0"/>
          </a:p>
          <a:p>
            <a:r>
              <a:rPr lang="de-DE" sz="1800" b="1" dirty="0" err="1" smtClean="0"/>
              <a:t>Steering</a:t>
            </a:r>
            <a:r>
              <a:rPr lang="de-DE" sz="1800" b="1" dirty="0" smtClean="0"/>
              <a:t> Group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India Chapter </a:t>
            </a:r>
            <a:r>
              <a:rPr lang="de-DE" sz="1800" dirty="0" err="1" smtClean="0"/>
              <a:t>is</a:t>
            </a:r>
            <a:r>
              <a:rPr lang="de-DE" sz="1800" dirty="0" smtClean="0"/>
              <a:t> </a:t>
            </a:r>
            <a:r>
              <a:rPr lang="de-DE" sz="1800" dirty="0" err="1" smtClean="0"/>
              <a:t>composed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err="1" smtClean="0"/>
              <a:t>representatives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ISC, </a:t>
            </a:r>
            <a:r>
              <a:rPr lang="de-DE" sz="1800" dirty="0" err="1" smtClean="0"/>
              <a:t>Arghyam</a:t>
            </a:r>
            <a:r>
              <a:rPr lang="de-DE" sz="1800" dirty="0" smtClean="0"/>
              <a:t>, SuSanA Secretariat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SuSanA Core Group (Vishwanath &amp; </a:t>
            </a:r>
            <a:r>
              <a:rPr lang="de-DE" sz="1800" dirty="0" err="1" smtClean="0"/>
              <a:t>Dayanand</a:t>
            </a:r>
            <a:r>
              <a:rPr lang="de-DE" sz="1800" dirty="0" smtClean="0"/>
              <a:t>)</a:t>
            </a:r>
          </a:p>
          <a:p>
            <a:r>
              <a:rPr lang="de-DE" sz="1800" dirty="0" err="1" smtClean="0"/>
              <a:t>Agreed</a:t>
            </a:r>
            <a:r>
              <a:rPr lang="de-DE" sz="1800" dirty="0" smtClean="0"/>
              <a:t> </a:t>
            </a:r>
            <a:r>
              <a:rPr lang="de-DE" sz="1800" b="1" dirty="0" err="1" smtClean="0"/>
              <a:t>deliverables</a:t>
            </a:r>
            <a:r>
              <a:rPr lang="de-DE" sz="1800" dirty="0" smtClean="0"/>
              <a:t> </a:t>
            </a:r>
            <a:r>
              <a:rPr lang="de-DE" sz="1800" dirty="0" err="1" smtClean="0"/>
              <a:t>include</a:t>
            </a:r>
            <a:r>
              <a:rPr lang="de-DE" sz="1800" dirty="0" smtClean="0"/>
              <a:t> 6 </a:t>
            </a:r>
            <a:r>
              <a:rPr lang="de-DE" sz="1800" dirty="0" err="1" smtClean="0"/>
              <a:t>Thematic</a:t>
            </a:r>
            <a:r>
              <a:rPr lang="de-DE" sz="1800" dirty="0" smtClean="0"/>
              <a:t> </a:t>
            </a:r>
            <a:r>
              <a:rPr lang="de-DE" sz="1800" dirty="0" err="1" smtClean="0"/>
              <a:t>discussions</a:t>
            </a:r>
            <a:endParaRPr lang="de-DE" sz="18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223347" y="183193"/>
            <a:ext cx="7632848" cy="576064"/>
          </a:xfrm>
        </p:spPr>
        <p:txBody>
          <a:bodyPr/>
          <a:lstStyle/>
          <a:p>
            <a:r>
              <a:rPr lang="de-DE" dirty="0" smtClean="0"/>
              <a:t>Regional Chapter: India</a:t>
            </a:r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3564115" cy="312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50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419872" y="1484784"/>
            <a:ext cx="5400600" cy="4536504"/>
          </a:xfrm>
        </p:spPr>
        <p:txBody>
          <a:bodyPr/>
          <a:lstStyle/>
          <a:p>
            <a:endParaRPr lang="en-US" dirty="0" smtClean="0"/>
          </a:p>
          <a:p>
            <a:r>
              <a:rPr lang="de-DE" b="1" dirty="0" err="1" smtClean="0"/>
              <a:t>Objectives</a:t>
            </a:r>
            <a:r>
              <a:rPr lang="de-DE" b="1" dirty="0" smtClean="0"/>
              <a:t>:</a:t>
            </a:r>
          </a:p>
          <a:p>
            <a:pPr lvl="1"/>
            <a:r>
              <a:rPr lang="en-US" sz="2000" dirty="0" smtClean="0"/>
              <a:t>Gather </a:t>
            </a:r>
            <a:r>
              <a:rPr lang="en-US" sz="2000" dirty="0"/>
              <a:t>resources relevant and adapted to the MENA context and make them accessible for local </a:t>
            </a:r>
            <a:r>
              <a:rPr lang="en-US" sz="2000" dirty="0" smtClean="0"/>
              <a:t>stakeholders</a:t>
            </a:r>
          </a:p>
          <a:p>
            <a:pPr lvl="1"/>
            <a:r>
              <a:rPr lang="de-DE" sz="2000" kern="1200" dirty="0"/>
              <a:t>Regional </a:t>
            </a:r>
            <a:r>
              <a:rPr lang="de-DE" sz="2000" kern="1200" dirty="0" err="1"/>
              <a:t>exchange</a:t>
            </a:r>
            <a:r>
              <a:rPr lang="de-DE" sz="2000" kern="1200" dirty="0"/>
              <a:t> </a:t>
            </a:r>
            <a:r>
              <a:rPr lang="de-DE" sz="2000" kern="1200" dirty="0" err="1"/>
              <a:t>and</a:t>
            </a:r>
            <a:r>
              <a:rPr lang="de-DE" sz="2000" kern="1200" dirty="0"/>
              <a:t> </a:t>
            </a:r>
            <a:r>
              <a:rPr lang="de-DE" sz="2000" kern="1200" dirty="0" err="1" smtClean="0"/>
              <a:t>trainings</a:t>
            </a:r>
            <a:endParaRPr lang="de-DE" sz="2000" kern="1200" dirty="0" smtClean="0"/>
          </a:p>
          <a:p>
            <a:pPr marL="457200" lvl="1" indent="0">
              <a:buNone/>
            </a:pPr>
            <a:endParaRPr lang="de-DE" sz="2000" kern="1200" dirty="0"/>
          </a:p>
          <a:p>
            <a:pPr marL="400050"/>
            <a:r>
              <a:rPr lang="de-DE" b="1" kern="1200" dirty="0" err="1" smtClean="0"/>
              <a:t>Steering</a:t>
            </a:r>
            <a:r>
              <a:rPr lang="de-DE" b="1" kern="1200" dirty="0" smtClean="0"/>
              <a:t> Group </a:t>
            </a:r>
            <a:r>
              <a:rPr lang="de-DE" kern="1200" dirty="0" err="1" smtClean="0"/>
              <a:t>is</a:t>
            </a:r>
            <a:r>
              <a:rPr lang="de-DE" kern="1200" dirty="0" smtClean="0"/>
              <a:t> </a:t>
            </a:r>
            <a:r>
              <a:rPr lang="de-DE" kern="1200" dirty="0" err="1" smtClean="0"/>
              <a:t>composed</a:t>
            </a:r>
            <a:r>
              <a:rPr lang="de-DE" kern="1200" dirty="0" smtClean="0"/>
              <a:t> </a:t>
            </a:r>
            <a:r>
              <a:rPr lang="de-DE" kern="1200" dirty="0" err="1" smtClean="0"/>
              <a:t>of</a:t>
            </a:r>
            <a:r>
              <a:rPr lang="de-DE" kern="1200" dirty="0" smtClean="0"/>
              <a:t> </a:t>
            </a:r>
            <a:r>
              <a:rPr lang="de-DE" kern="1200" dirty="0" err="1" smtClean="0"/>
              <a:t>representatives</a:t>
            </a:r>
            <a:r>
              <a:rPr lang="de-DE" kern="1200" dirty="0" smtClean="0"/>
              <a:t> </a:t>
            </a:r>
            <a:r>
              <a:rPr lang="de-DE" kern="1200" dirty="0" err="1" smtClean="0"/>
              <a:t>from</a:t>
            </a:r>
            <a:r>
              <a:rPr lang="de-DE" kern="1200" dirty="0" smtClean="0"/>
              <a:t>: cewas, </a:t>
            </a:r>
            <a:r>
              <a:rPr lang="de-DE" kern="1200" dirty="0" err="1" smtClean="0"/>
              <a:t>eawag</a:t>
            </a:r>
            <a:r>
              <a:rPr lang="de-DE" kern="1200" dirty="0" smtClean="0"/>
              <a:t>, SDC, BORDA, GTO/GWN, ACWUA, University </a:t>
            </a:r>
            <a:r>
              <a:rPr lang="de-DE" kern="1200" dirty="0" err="1" smtClean="0"/>
              <a:t>of</a:t>
            </a:r>
            <a:r>
              <a:rPr lang="de-DE" kern="1200" dirty="0" smtClean="0"/>
              <a:t> Jordan, SuSanA Secretariat</a:t>
            </a:r>
            <a:endParaRPr lang="en-IN" kern="1200" dirty="0"/>
          </a:p>
          <a:p>
            <a:pPr lvl="1"/>
            <a:endParaRPr lang="en-US" dirty="0"/>
          </a:p>
          <a:p>
            <a:endParaRPr lang="de-DE" dirty="0"/>
          </a:p>
        </p:txBody>
      </p:sp>
      <p:sp>
        <p:nvSpPr>
          <p:cNvPr id="4" name="Textplatzhalter 2"/>
          <p:cNvSpPr txBox="1">
            <a:spLocks/>
          </p:cNvSpPr>
          <p:nvPr/>
        </p:nvSpPr>
        <p:spPr bwMode="auto">
          <a:xfrm>
            <a:off x="1187624" y="116632"/>
            <a:ext cx="7632848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None/>
              <a:tabLst/>
              <a:defRPr sz="2800" b="1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1pPr>
            <a:lvl2pPr marL="742950" indent="-28575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folHlink"/>
              </a:buClr>
              <a:buSzPct val="120000"/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2pPr>
            <a:lvl3pPr marL="11430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3pPr>
            <a:lvl4pPr marL="16002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4pPr>
            <a:lvl5pPr marL="20574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9pPr>
          </a:lstStyle>
          <a:p>
            <a:endParaRPr lang="de-DE" kern="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601236"/>
            <a:ext cx="2673836" cy="213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24105"/>
            <a:ext cx="2784166" cy="158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Textplatzhalter 2"/>
          <p:cNvSpPr txBox="1">
            <a:spLocks/>
          </p:cNvSpPr>
          <p:nvPr/>
        </p:nvSpPr>
        <p:spPr bwMode="auto">
          <a:xfrm>
            <a:off x="1331640" y="154662"/>
            <a:ext cx="7632848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None/>
              <a:tabLst/>
              <a:defRPr sz="2800" b="1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1pPr>
            <a:lvl2pPr marL="742950" indent="-28575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2pPr>
            <a:lvl3pPr marL="11430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3pPr>
            <a:lvl4pPr marL="16002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4pPr>
            <a:lvl5pPr marL="20574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9pPr>
          </a:lstStyle>
          <a:p>
            <a:r>
              <a:rPr lang="de-DE" kern="0" dirty="0" smtClean="0"/>
              <a:t>SuSanA MENA Chapter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91789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980727"/>
            <a:ext cx="7344816" cy="536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331640" y="191017"/>
            <a:ext cx="7416824" cy="576064"/>
          </a:xfrm>
        </p:spPr>
        <p:txBody>
          <a:bodyPr/>
          <a:lstStyle/>
          <a:p>
            <a:r>
              <a:rPr lang="de-DE" dirty="0" err="1" smtClean="0"/>
              <a:t>SuSanA</a:t>
            </a:r>
            <a:r>
              <a:rPr lang="de-DE" dirty="0" smtClean="0"/>
              <a:t> </a:t>
            </a:r>
            <a:r>
              <a:rPr lang="de-DE" dirty="0" err="1" smtClean="0"/>
              <a:t>impacts</a:t>
            </a:r>
            <a:r>
              <a:rPr lang="de-DE" dirty="0" smtClean="0"/>
              <a:t> via </a:t>
            </a:r>
            <a:r>
              <a:rPr lang="de-DE" dirty="0" err="1" smtClean="0"/>
              <a:t>cooperation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>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058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 txBox="1">
            <a:spLocks/>
          </p:cNvSpPr>
          <p:nvPr/>
        </p:nvSpPr>
        <p:spPr bwMode="auto">
          <a:xfrm>
            <a:off x="1187624" y="116632"/>
            <a:ext cx="7632848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None/>
              <a:tabLst/>
              <a:defRPr sz="2800" b="1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1pPr>
            <a:lvl2pPr marL="742950" indent="-28575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folHlink"/>
              </a:buClr>
              <a:buSzPct val="120000"/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2pPr>
            <a:lvl3pPr marL="11430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3pPr>
            <a:lvl4pPr marL="16002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4pPr>
            <a:lvl5pPr marL="20574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9pPr>
          </a:lstStyle>
          <a:p>
            <a:r>
              <a:rPr lang="de-DE" kern="0" dirty="0" smtClean="0"/>
              <a:t> A Network with „Cooperation Systems“</a:t>
            </a:r>
            <a:endParaRPr lang="de-DE" kern="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562" y="1268760"/>
            <a:ext cx="5995380" cy="453650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 bwMode="auto">
          <a:xfrm>
            <a:off x="4734649" y="6021288"/>
            <a:ext cx="4121641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700" b="1" kern="0" dirty="0" smtClean="0">
                <a:latin typeface="+mj-lt"/>
                <a:ea typeface="MS PGothic" pitchFamily="34" charset="-128"/>
                <a:cs typeface="+mj-cs"/>
              </a:rPr>
              <a:t>SOURCE: http</a:t>
            </a:r>
            <a:r>
              <a:rPr lang="de-DE" sz="700" b="1" kern="0" dirty="0">
                <a:latin typeface="+mj-lt"/>
                <a:ea typeface="MS PGothic" pitchFamily="34" charset="-128"/>
                <a:cs typeface="+mj-cs"/>
              </a:rPr>
              <a:t>://interactioninstitute.org/networks-for-change-collaboration-and-cooperation/</a:t>
            </a:r>
            <a:endParaRPr kumimoji="0" lang="de-DE" sz="7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5076056" y="2420888"/>
            <a:ext cx="1728192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rPr>
              <a:t>Vountary</a:t>
            </a:r>
            <a:r>
              <a:rPr kumimoji="0" lang="de-DE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rPr>
              <a:t> </a:t>
            </a:r>
            <a:r>
              <a:rPr lang="de-DE" sz="900" dirty="0" err="1">
                <a:latin typeface="Arial" charset="0"/>
                <a:ea typeface="ＭＳ Ｐゴシック" pitchFamily="34" charset="-128"/>
              </a:rPr>
              <a:t>C</a:t>
            </a:r>
            <a:r>
              <a:rPr kumimoji="0" lang="de-DE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rPr>
              <a:t>ontributions</a:t>
            </a:r>
            <a:endParaRPr kumimoji="0" lang="de-D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3635896" y="3526118"/>
            <a:ext cx="2448272" cy="26292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2699792" y="4365104"/>
            <a:ext cx="1890841" cy="57606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dirty="0" smtClean="0">
                <a:latin typeface="Arial" charset="0"/>
                <a:ea typeface="ＭＳ Ｐゴシック" pitchFamily="34" charset="-128"/>
              </a:rPr>
              <a:t>Co-operation System</a:t>
            </a:r>
            <a:endParaRPr lang="de-DE" sz="1400" dirty="0">
              <a:latin typeface="Arial" charset="0"/>
              <a:ea typeface="ＭＳ Ｐゴシック" pitchFamily="34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rPr>
              <a:t>Clear</a:t>
            </a:r>
            <a:r>
              <a:rPr kumimoji="0" lang="de-DE" sz="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rPr>
              <a:t> </a:t>
            </a:r>
            <a:r>
              <a:rPr kumimoji="0" lang="de-DE" sz="9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rPr>
              <a:t>Deliverables</a:t>
            </a:r>
            <a:endParaRPr kumimoji="0" lang="de-D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108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753742" y="128219"/>
            <a:ext cx="7049093" cy="576064"/>
          </a:xfrm>
        </p:spPr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SuSanA</a:t>
            </a:r>
            <a:r>
              <a:rPr lang="de-DE" dirty="0" smtClean="0"/>
              <a:t> </a:t>
            </a:r>
            <a:r>
              <a:rPr lang="de-DE" dirty="0" err="1" smtClean="0"/>
              <a:t>Governance</a:t>
            </a:r>
            <a:r>
              <a:rPr lang="de-DE" dirty="0" smtClean="0"/>
              <a:t> </a:t>
            </a:r>
            <a:r>
              <a:rPr lang="de-DE" dirty="0"/>
              <a:t>M</a:t>
            </a:r>
            <a:r>
              <a:rPr lang="de-DE" dirty="0" smtClean="0"/>
              <a:t>odel</a:t>
            </a:r>
            <a:endParaRPr lang="de-DE" dirty="0"/>
          </a:p>
        </p:txBody>
      </p:sp>
      <p:grpSp>
        <p:nvGrpSpPr>
          <p:cNvPr id="149" name="Gruppieren 148"/>
          <p:cNvGrpSpPr/>
          <p:nvPr/>
        </p:nvGrpSpPr>
        <p:grpSpPr>
          <a:xfrm>
            <a:off x="285750" y="115888"/>
            <a:ext cx="8918575" cy="8418512"/>
            <a:chOff x="285750" y="115888"/>
            <a:chExt cx="8918575" cy="8418512"/>
          </a:xfrm>
        </p:grpSpPr>
        <p:grpSp>
          <p:nvGrpSpPr>
            <p:cNvPr id="150" name="Gruppieren 113"/>
            <p:cNvGrpSpPr>
              <a:grpSpLocks/>
            </p:cNvGrpSpPr>
            <p:nvPr/>
          </p:nvGrpSpPr>
          <p:grpSpPr bwMode="auto">
            <a:xfrm rot="4916838">
              <a:off x="6746875" y="3389313"/>
              <a:ext cx="2398713" cy="2478087"/>
              <a:chOff x="265600" y="4054854"/>
              <a:chExt cx="1008982" cy="1362932"/>
            </a:xfrm>
          </p:grpSpPr>
          <p:sp>
            <p:nvSpPr>
              <p:cNvPr id="233" name="Ellipse 232"/>
              <p:cNvSpPr/>
              <p:nvPr/>
            </p:nvSpPr>
            <p:spPr bwMode="auto">
              <a:xfrm rot="5252798">
                <a:off x="88625" y="4231829"/>
                <a:ext cx="1362932" cy="1008982"/>
              </a:xfrm>
              <a:prstGeom prst="ellipse">
                <a:avLst/>
              </a:prstGeom>
              <a:solidFill>
                <a:srgbClr val="2D2DB9">
                  <a:lumMod val="40000"/>
                  <a:lumOff val="60000"/>
                </a:srgbClr>
              </a:solidFill>
              <a:ln w="22225" cap="flat" cmpd="sng" algn="ctr">
                <a:solidFill>
                  <a:srgbClr val="2D2DB9">
                    <a:lumMod val="40000"/>
                    <a:lumOff val="60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449263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SimSun" charset="0"/>
                  <a:cs typeface="SimSun" charset="0"/>
                </a:endParaRPr>
              </a:p>
            </p:txBody>
          </p:sp>
          <p:sp>
            <p:nvSpPr>
              <p:cNvPr id="234" name="Textfeld 116"/>
              <p:cNvSpPr txBox="1">
                <a:spLocks noChangeArrowheads="1"/>
              </p:cNvSpPr>
              <p:nvPr/>
            </p:nvSpPr>
            <p:spPr bwMode="auto">
              <a:xfrm rot="-4916838">
                <a:off x="157383" y="4539193"/>
                <a:ext cx="1200160" cy="349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449263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r>
                  <a:rPr kumimoji="0" lang="de-DE" altLang="de-DE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Cooperation Systems </a:t>
                </a:r>
              </a:p>
            </p:txBody>
          </p:sp>
        </p:grpSp>
        <p:sp>
          <p:nvSpPr>
            <p:cNvPr id="151" name="Akkord 150"/>
            <p:cNvSpPr/>
            <p:nvPr/>
          </p:nvSpPr>
          <p:spPr bwMode="auto">
            <a:xfrm rot="10800000">
              <a:off x="1020763" y="4479925"/>
              <a:ext cx="7131050" cy="4054475"/>
            </a:xfrm>
            <a:prstGeom prst="chord">
              <a:avLst>
                <a:gd name="adj1" fmla="val 21578675"/>
                <a:gd name="adj2" fmla="val 10842764"/>
              </a:avLst>
            </a:prstGeom>
            <a:gradFill rotWithShape="1">
              <a:gsLst>
                <a:gs pos="0">
                  <a:srgbClr val="AAE2CA">
                    <a:tint val="50000"/>
                    <a:satMod val="300000"/>
                  </a:srgbClr>
                </a:gs>
                <a:gs pos="35000">
                  <a:srgbClr val="AAE2CA">
                    <a:tint val="37000"/>
                    <a:satMod val="300000"/>
                  </a:srgbClr>
                </a:gs>
                <a:gs pos="100000">
                  <a:srgbClr val="AAE2C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D2DB9">
                  <a:lumMod val="75000"/>
                </a:srgbClr>
              </a:solidFill>
              <a:prstDash val="sysDot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/>
            <a:lstStyle/>
            <a:p>
              <a:pPr marL="0" marR="0" lvl="0" indent="0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 charset="0"/>
                <a:cs typeface="SimSun" charset="0"/>
              </a:endParaRPr>
            </a:p>
          </p:txBody>
        </p:sp>
        <p:sp>
          <p:nvSpPr>
            <p:cNvPr id="152" name="Akkord 151"/>
            <p:cNvSpPr/>
            <p:nvPr/>
          </p:nvSpPr>
          <p:spPr bwMode="auto">
            <a:xfrm rot="10800000">
              <a:off x="3278188" y="5192713"/>
              <a:ext cx="2538412" cy="2628900"/>
            </a:xfrm>
            <a:prstGeom prst="chord">
              <a:avLst>
                <a:gd name="adj1" fmla="val 21578675"/>
                <a:gd name="adj2" fmla="val 10842764"/>
              </a:avLst>
            </a:prstGeom>
            <a:gradFill rotWithShape="1">
              <a:gsLst>
                <a:gs pos="0">
                  <a:srgbClr val="AAE2CA">
                    <a:tint val="50000"/>
                    <a:satMod val="300000"/>
                  </a:srgbClr>
                </a:gs>
                <a:gs pos="35000">
                  <a:srgbClr val="AAE2CA">
                    <a:tint val="37000"/>
                    <a:satMod val="300000"/>
                  </a:srgbClr>
                </a:gs>
                <a:gs pos="100000">
                  <a:srgbClr val="AAE2CA">
                    <a:tint val="15000"/>
                    <a:satMod val="350000"/>
                  </a:srgbClr>
                </a:gs>
              </a:gsLst>
              <a:lin ang="16200000" scaled="1"/>
            </a:gradFill>
            <a:ln w="28575" cap="flat" cmpd="sng" algn="ctr">
              <a:solidFill>
                <a:srgbClr val="AAE2CA">
                  <a:lumMod val="75000"/>
                </a:srgbClr>
              </a:solidFill>
              <a:prstDash val="dash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/>
            <a:lstStyle/>
            <a:p>
              <a:pPr marL="0" marR="0" lvl="0" indent="0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 charset="0"/>
                <a:cs typeface="SimSun" charset="0"/>
              </a:endParaRPr>
            </a:p>
          </p:txBody>
        </p:sp>
        <p:grpSp>
          <p:nvGrpSpPr>
            <p:cNvPr id="153" name="Gruppieren 59"/>
            <p:cNvGrpSpPr>
              <a:grpSpLocks/>
            </p:cNvGrpSpPr>
            <p:nvPr/>
          </p:nvGrpSpPr>
          <p:grpSpPr bwMode="auto">
            <a:xfrm>
              <a:off x="7558088" y="6059488"/>
              <a:ext cx="1646237" cy="538162"/>
              <a:chOff x="235696" y="752476"/>
              <a:chExt cx="1646044" cy="537928"/>
            </a:xfrm>
          </p:grpSpPr>
          <p:sp>
            <p:nvSpPr>
              <p:cNvPr id="227" name="Textfeld 226"/>
              <p:cNvSpPr txBox="1"/>
              <p:nvPr/>
            </p:nvSpPr>
            <p:spPr>
              <a:xfrm>
                <a:off x="526174" y="752476"/>
                <a:ext cx="1355566" cy="23484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defTabSz="449263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r>
                  <a: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DB9">
                        <a:lumMod val="75000"/>
                      </a:srgbClr>
                    </a:solidFill>
                    <a:effectLst/>
                    <a:uLnTx/>
                    <a:uFillTx/>
                  </a:rPr>
                  <a:t>Financial </a:t>
                </a:r>
                <a:r>
                  <a:rPr kumimoji="0" lang="de-DE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D2DB9">
                        <a:lumMod val="75000"/>
                      </a:srgbClr>
                    </a:solidFill>
                    <a:effectLst/>
                    <a:uLnTx/>
                    <a:uFillTx/>
                  </a:rPr>
                  <a:t>resources</a:t>
                </a: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2DB9">
                      <a:lumMod val="75000"/>
                    </a:srgbClr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228" name="Gerade Verbindung 227"/>
              <p:cNvCxnSpPr/>
              <p:nvPr/>
            </p:nvCxnSpPr>
            <p:spPr bwMode="auto">
              <a:xfrm>
                <a:off x="251569" y="857205"/>
                <a:ext cx="287303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0CC99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</p:cxnSp>
          <p:cxnSp>
            <p:nvCxnSpPr>
              <p:cNvPr id="229" name="Gerade Verbindung 228"/>
              <p:cNvCxnSpPr/>
              <p:nvPr/>
            </p:nvCxnSpPr>
            <p:spPr bwMode="auto">
              <a:xfrm>
                <a:off x="235696" y="1023820"/>
                <a:ext cx="287303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</p:cxnSp>
          <p:sp>
            <p:nvSpPr>
              <p:cNvPr id="230" name="Textfeld 229"/>
              <p:cNvSpPr txBox="1"/>
              <p:nvPr/>
            </p:nvSpPr>
            <p:spPr>
              <a:xfrm>
                <a:off x="526174" y="919091"/>
                <a:ext cx="1274614" cy="23484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defTabSz="449263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r>
                  <a: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DB9">
                        <a:lumMod val="75000"/>
                      </a:srgbClr>
                    </a:solidFill>
                    <a:effectLst/>
                    <a:uLnTx/>
                    <a:uFillTx/>
                  </a:rPr>
                  <a:t>Human </a:t>
                </a:r>
                <a:r>
                  <a:rPr kumimoji="0" lang="de-DE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D2DB9">
                        <a:lumMod val="75000"/>
                      </a:srgbClr>
                    </a:solidFill>
                    <a:effectLst/>
                    <a:uLnTx/>
                    <a:uFillTx/>
                  </a:rPr>
                  <a:t>resources</a:t>
                </a: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2DB9">
                      <a:lumMod val="75000"/>
                    </a:srgbClr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231" name="Gerade Verbindung 230"/>
              <p:cNvCxnSpPr/>
              <p:nvPr/>
            </p:nvCxnSpPr>
            <p:spPr bwMode="auto">
              <a:xfrm>
                <a:off x="237283" y="1176154"/>
                <a:ext cx="287304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</p:cxnSp>
          <p:sp>
            <p:nvSpPr>
              <p:cNvPr id="232" name="Textfeld 231"/>
              <p:cNvSpPr txBox="1"/>
              <p:nvPr/>
            </p:nvSpPr>
            <p:spPr>
              <a:xfrm>
                <a:off x="526174" y="1055556"/>
                <a:ext cx="1274614" cy="23484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defTabSz="449263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r>
                  <a:rPr kumimoji="0" lang="de-DE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D2DB9">
                        <a:lumMod val="75000"/>
                      </a:srgbClr>
                    </a:solidFill>
                    <a:effectLst/>
                    <a:uLnTx/>
                    <a:uFillTx/>
                  </a:rPr>
                  <a:t>Activity</a:t>
                </a: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2DB9">
                      <a:lumMod val="75000"/>
                    </a:srgbClr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54" name="Textplatzhalter 4102"/>
            <p:cNvSpPr txBox="1">
              <a:spLocks/>
            </p:cNvSpPr>
            <p:nvPr/>
          </p:nvSpPr>
          <p:spPr>
            <a:xfrm>
              <a:off x="1187450" y="115888"/>
              <a:ext cx="6624638" cy="57626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49263" rtl="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200">
                  <a:solidFill>
                    <a:srgbClr val="000000"/>
                  </a:solidFill>
                  <a:latin typeface="+mn-lt"/>
                  <a:ea typeface="+mn-ea"/>
                  <a:cs typeface="ＭＳ Ｐゴシック" charset="0"/>
                </a:defRPr>
              </a:lvl1pPr>
              <a:lvl2pPr marL="742950" indent="-285750" algn="l" defTabSz="449263" rtl="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600">
                  <a:solidFill>
                    <a:srgbClr val="000000"/>
                  </a:solidFill>
                  <a:latin typeface="+mn-lt"/>
                  <a:ea typeface="+mn-ea"/>
                  <a:cs typeface="ＭＳ Ｐゴシック" charset="0"/>
                </a:defRPr>
              </a:lvl2pPr>
              <a:lvl3pPr marL="1143000" indent="-228600" algn="l" defTabSz="449263" rtl="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400">
                  <a:solidFill>
                    <a:srgbClr val="000000"/>
                  </a:solidFill>
                  <a:latin typeface="+mn-lt"/>
                  <a:ea typeface="+mn-ea"/>
                  <a:cs typeface="ＭＳ Ｐゴシック" charset="0"/>
                </a:defRPr>
              </a:lvl3pPr>
              <a:lvl4pPr marL="1600200" indent="-228600" algn="l" defTabSz="449263" rtl="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>
                  <a:solidFill>
                    <a:srgbClr val="000000"/>
                  </a:solidFill>
                  <a:latin typeface="+mn-lt"/>
                  <a:ea typeface="+mn-ea"/>
                  <a:cs typeface="ＭＳ Ｐゴシック" charset="0"/>
                </a:defRPr>
              </a:lvl4pPr>
              <a:lvl5pPr marL="2057400" indent="-228600" algn="l" defTabSz="449263" rtl="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+mn-lt"/>
                  <a:ea typeface="+mn-ea"/>
                  <a:cs typeface="ＭＳ Ｐゴシック" charset="0"/>
                </a:defRPr>
              </a:lvl5pPr>
              <a:lvl6pPr marL="25146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49263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marR="0" lvl="2" indent="-342900" algn="l" defTabSz="449263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endParaRPr>
            </a:p>
          </p:txBody>
        </p:sp>
        <p:grpSp>
          <p:nvGrpSpPr>
            <p:cNvPr id="155" name="Gruppieren 154"/>
            <p:cNvGrpSpPr/>
            <p:nvPr/>
          </p:nvGrpSpPr>
          <p:grpSpPr>
            <a:xfrm>
              <a:off x="285750" y="1277938"/>
              <a:ext cx="8307536" cy="5246687"/>
              <a:chOff x="285750" y="1277938"/>
              <a:chExt cx="8307536" cy="5246687"/>
            </a:xfrm>
          </p:grpSpPr>
          <p:sp>
            <p:nvSpPr>
              <p:cNvPr id="156" name="Abgerundetes Rechteck 155"/>
              <p:cNvSpPr/>
              <p:nvPr/>
            </p:nvSpPr>
            <p:spPr bwMode="auto">
              <a:xfrm>
                <a:off x="2124075" y="1296988"/>
                <a:ext cx="4764088" cy="1831975"/>
              </a:xfrm>
              <a:prstGeom prst="roundRect">
                <a:avLst/>
              </a:prstGeom>
              <a:solidFill>
                <a:srgbClr val="2D2DB9">
                  <a:lumMod val="20000"/>
                  <a:lumOff val="80000"/>
                </a:srgbClr>
              </a:solidFill>
              <a:ln w="9525" cap="flat" cmpd="sng" algn="ctr">
                <a:solidFill>
                  <a:srgbClr val="2D2DB9">
                    <a:lumMod val="20000"/>
                    <a:lumOff val="80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algn="ctr" defTabSz="449263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  <a:defRPr/>
                </a:pPr>
                <a:endPara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SimSun" charset="0"/>
                  <a:cs typeface="SimSun" charset="0"/>
                </a:endParaRPr>
              </a:p>
            </p:txBody>
          </p:sp>
          <p:grpSp>
            <p:nvGrpSpPr>
              <p:cNvPr id="157" name="Gruppieren 48"/>
              <p:cNvGrpSpPr>
                <a:grpSpLocks/>
              </p:cNvGrpSpPr>
              <p:nvPr/>
            </p:nvGrpSpPr>
            <p:grpSpPr bwMode="auto">
              <a:xfrm>
                <a:off x="2109788" y="1277938"/>
                <a:ext cx="2101850" cy="1844675"/>
                <a:chOff x="5187449" y="1275997"/>
                <a:chExt cx="2102313" cy="1843460"/>
              </a:xfrm>
            </p:grpSpPr>
            <p:sp>
              <p:nvSpPr>
                <p:cNvPr id="211" name="Abgerundetes Rechteck 210"/>
                <p:cNvSpPr/>
                <p:nvPr/>
              </p:nvSpPr>
              <p:spPr bwMode="auto">
                <a:xfrm>
                  <a:off x="5187449" y="1275997"/>
                  <a:ext cx="2102313" cy="1843460"/>
                </a:xfrm>
                <a:prstGeom prst="roundRect">
                  <a:avLst/>
                </a:prstGeom>
                <a:solidFill>
                  <a:srgbClr val="FFFFFF">
                    <a:alpha val="0"/>
                  </a:srgbClr>
                </a:solidFill>
                <a:ln w="25400" cap="flat" cmpd="sng" algn="ctr">
                  <a:solidFill>
                    <a:srgbClr val="3333CC"/>
                  </a:solidFill>
                  <a:prstDash val="dash"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pPr marL="0" marR="0" lvl="0" indent="0" defTabSz="449263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SimSun" charset="0"/>
                    <a:cs typeface="SimSun" charset="0"/>
                  </a:endParaRPr>
                </a:p>
              </p:txBody>
            </p:sp>
            <p:grpSp>
              <p:nvGrpSpPr>
                <p:cNvPr id="212" name="Gruppieren 3"/>
                <p:cNvGrpSpPr>
                  <a:grpSpLocks/>
                </p:cNvGrpSpPr>
                <p:nvPr/>
              </p:nvGrpSpPr>
              <p:grpSpPr bwMode="auto">
                <a:xfrm>
                  <a:off x="6735599" y="1686889"/>
                  <a:ext cx="119089" cy="152300"/>
                  <a:chOff x="2597762" y="984375"/>
                  <a:chExt cx="225473" cy="347671"/>
                </a:xfrm>
              </p:grpSpPr>
              <p:sp>
                <p:nvSpPr>
                  <p:cNvPr id="225" name="Gleichschenkliges Dreieck 224"/>
                  <p:cNvSpPr/>
                  <p:nvPr/>
                </p:nvSpPr>
                <p:spPr bwMode="auto">
                  <a:xfrm>
                    <a:off x="2597762" y="1093022"/>
                    <a:ext cx="225473" cy="239024"/>
                  </a:xfrm>
                  <a:prstGeom prst="triangle">
                    <a:avLst/>
                  </a:prstGeom>
                  <a:gradFill rotWithShape="1">
                    <a:gsLst>
                      <a:gs pos="0">
                        <a:srgbClr val="2D2DB9">
                          <a:tint val="50000"/>
                          <a:satMod val="300000"/>
                        </a:srgbClr>
                      </a:gs>
                      <a:gs pos="35000">
                        <a:srgbClr val="2D2DB9">
                          <a:tint val="37000"/>
                          <a:satMod val="300000"/>
                        </a:srgbClr>
                      </a:gs>
                      <a:gs pos="100000">
                        <a:srgbClr val="2D2DB9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2D2DB9">
                        <a:shade val="95000"/>
                        <a:satMod val="105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  <a:extLst/>
                </p:spPr>
                <p:txBody>
                  <a:bodyPr/>
                  <a:lstStyle/>
                  <a:p>
                    <a:pPr marL="0" marR="0" lvl="0" indent="0" defTabSz="449263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SimSun" charset="0"/>
                      <a:cs typeface="SimSun" charset="0"/>
                    </a:endParaRPr>
                  </a:p>
                </p:txBody>
              </p:sp>
              <p:sp>
                <p:nvSpPr>
                  <p:cNvPr id="226" name="Ellipse 225"/>
                  <p:cNvSpPr/>
                  <p:nvPr/>
                </p:nvSpPr>
                <p:spPr bwMode="auto">
                  <a:xfrm>
                    <a:off x="2660895" y="984375"/>
                    <a:ext cx="99207" cy="11589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2D2DB9">
                          <a:tint val="50000"/>
                          <a:satMod val="300000"/>
                        </a:srgbClr>
                      </a:gs>
                      <a:gs pos="35000">
                        <a:srgbClr val="2D2DB9">
                          <a:tint val="37000"/>
                          <a:satMod val="300000"/>
                        </a:srgbClr>
                      </a:gs>
                      <a:gs pos="100000">
                        <a:srgbClr val="2D2DB9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2D2DB9">
                        <a:shade val="95000"/>
                        <a:satMod val="105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  <a:extLst/>
                </p:spPr>
                <p:txBody>
                  <a:bodyPr/>
                  <a:lstStyle/>
                  <a:p>
                    <a:pPr marL="0" marR="0" lvl="0" indent="0" defTabSz="449263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SimSun" charset="0"/>
                      <a:cs typeface="SimSun" charset="0"/>
                    </a:endParaRPr>
                  </a:p>
                </p:txBody>
              </p:sp>
            </p:grpSp>
            <p:grpSp>
              <p:nvGrpSpPr>
                <p:cNvPr id="213" name="Gruppieren 20"/>
                <p:cNvGrpSpPr>
                  <a:grpSpLocks/>
                </p:cNvGrpSpPr>
                <p:nvPr/>
              </p:nvGrpSpPr>
              <p:grpSpPr bwMode="auto">
                <a:xfrm>
                  <a:off x="6882903" y="1686605"/>
                  <a:ext cx="119086" cy="155598"/>
                  <a:chOff x="2597176" y="983774"/>
                  <a:chExt cx="225472" cy="355217"/>
                </a:xfrm>
              </p:grpSpPr>
              <p:sp>
                <p:nvSpPr>
                  <p:cNvPr id="223" name="Gleichschenkliges Dreieck 222"/>
                  <p:cNvSpPr/>
                  <p:nvPr/>
                </p:nvSpPr>
                <p:spPr bwMode="auto">
                  <a:xfrm>
                    <a:off x="2597875" y="1100315"/>
                    <a:ext cx="225476" cy="239034"/>
                  </a:xfrm>
                  <a:prstGeom prst="triangle">
                    <a:avLst/>
                  </a:prstGeom>
                  <a:gradFill rotWithShape="1">
                    <a:gsLst>
                      <a:gs pos="0">
                        <a:srgbClr val="2D2DB9">
                          <a:tint val="50000"/>
                          <a:satMod val="300000"/>
                        </a:srgbClr>
                      </a:gs>
                      <a:gs pos="35000">
                        <a:srgbClr val="2D2DB9">
                          <a:tint val="37000"/>
                          <a:satMod val="300000"/>
                        </a:srgbClr>
                      </a:gs>
                      <a:gs pos="100000">
                        <a:srgbClr val="2D2DB9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2D2DB9">
                        <a:shade val="95000"/>
                        <a:satMod val="105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  <a:extLst/>
                </p:spPr>
                <p:txBody>
                  <a:bodyPr/>
                  <a:lstStyle/>
                  <a:p>
                    <a:pPr marL="0" marR="0" lvl="0" indent="0" defTabSz="449263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SimSun" charset="0"/>
                      <a:cs typeface="SimSun" charset="0"/>
                    </a:endParaRPr>
                  </a:p>
                </p:txBody>
              </p:sp>
              <p:sp>
                <p:nvSpPr>
                  <p:cNvPr id="224" name="Ellipse 223"/>
                  <p:cNvSpPr/>
                  <p:nvPr/>
                </p:nvSpPr>
                <p:spPr bwMode="auto">
                  <a:xfrm>
                    <a:off x="2661007" y="984420"/>
                    <a:ext cx="99211" cy="11589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2D2DB9">
                          <a:tint val="50000"/>
                          <a:satMod val="300000"/>
                        </a:srgbClr>
                      </a:gs>
                      <a:gs pos="35000">
                        <a:srgbClr val="2D2DB9">
                          <a:tint val="37000"/>
                          <a:satMod val="300000"/>
                        </a:srgbClr>
                      </a:gs>
                      <a:gs pos="100000">
                        <a:srgbClr val="2D2DB9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2D2DB9">
                        <a:shade val="95000"/>
                        <a:satMod val="105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  <a:extLst/>
                </p:spPr>
                <p:txBody>
                  <a:bodyPr/>
                  <a:lstStyle/>
                  <a:p>
                    <a:pPr marL="0" marR="0" lvl="0" indent="0" defTabSz="449263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SimSun" charset="0"/>
                      <a:cs typeface="SimSun" charset="0"/>
                    </a:endParaRPr>
                  </a:p>
                </p:txBody>
              </p:sp>
            </p:grpSp>
            <p:grpSp>
              <p:nvGrpSpPr>
                <p:cNvPr id="214" name="Gruppieren 27"/>
                <p:cNvGrpSpPr>
                  <a:grpSpLocks/>
                </p:cNvGrpSpPr>
                <p:nvPr/>
              </p:nvGrpSpPr>
              <p:grpSpPr bwMode="auto">
                <a:xfrm>
                  <a:off x="6867426" y="1438623"/>
                  <a:ext cx="119062" cy="155575"/>
                  <a:chOff x="1557945" y="1153319"/>
                  <a:chExt cx="225425" cy="355154"/>
                </a:xfrm>
              </p:grpSpPr>
              <p:sp>
                <p:nvSpPr>
                  <p:cNvPr id="221" name="Ellipse 220"/>
                  <p:cNvSpPr/>
                  <p:nvPr/>
                </p:nvSpPr>
                <p:spPr bwMode="auto">
                  <a:xfrm>
                    <a:off x="1627029" y="1155096"/>
                    <a:ext cx="99210" cy="1158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2D2DB9">
                          <a:tint val="50000"/>
                          <a:satMod val="300000"/>
                        </a:srgbClr>
                      </a:gs>
                      <a:gs pos="35000">
                        <a:srgbClr val="2D2DB9">
                          <a:tint val="37000"/>
                          <a:satMod val="300000"/>
                        </a:srgbClr>
                      </a:gs>
                      <a:gs pos="100000">
                        <a:srgbClr val="2D2DB9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2D2DB9">
                        <a:shade val="95000"/>
                        <a:satMod val="105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  <a:extLst/>
                </p:spPr>
                <p:txBody>
                  <a:bodyPr/>
                  <a:lstStyle/>
                  <a:p>
                    <a:pPr marL="0" marR="0" lvl="0" indent="0" defTabSz="449263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SimSun" charset="0"/>
                      <a:cs typeface="SimSun" charset="0"/>
                    </a:endParaRPr>
                  </a:p>
                </p:txBody>
              </p:sp>
              <p:sp>
                <p:nvSpPr>
                  <p:cNvPr id="222" name="Gleichschenkliges Dreieck 221"/>
                  <p:cNvSpPr/>
                  <p:nvPr/>
                </p:nvSpPr>
                <p:spPr bwMode="auto">
                  <a:xfrm>
                    <a:off x="1563897" y="1270988"/>
                    <a:ext cx="225474" cy="239027"/>
                  </a:xfrm>
                  <a:prstGeom prst="triangle">
                    <a:avLst/>
                  </a:prstGeom>
                  <a:gradFill rotWithShape="1">
                    <a:gsLst>
                      <a:gs pos="0">
                        <a:srgbClr val="2D2DB9">
                          <a:tint val="50000"/>
                          <a:satMod val="300000"/>
                        </a:srgbClr>
                      </a:gs>
                      <a:gs pos="35000">
                        <a:srgbClr val="2D2DB9">
                          <a:tint val="37000"/>
                          <a:satMod val="300000"/>
                        </a:srgbClr>
                      </a:gs>
                      <a:gs pos="100000">
                        <a:srgbClr val="2D2DB9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2D2DB9">
                        <a:shade val="95000"/>
                        <a:satMod val="105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  <a:extLst/>
                </p:spPr>
                <p:txBody>
                  <a:bodyPr/>
                  <a:lstStyle/>
                  <a:p>
                    <a:pPr marL="0" marR="0" lvl="0" indent="0" defTabSz="449263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SimSun" charset="0"/>
                      <a:cs typeface="SimSun" charset="0"/>
                    </a:endParaRPr>
                  </a:p>
                </p:txBody>
              </p:sp>
            </p:grpSp>
            <p:grpSp>
              <p:nvGrpSpPr>
                <p:cNvPr id="215" name="Gruppieren 76"/>
                <p:cNvGrpSpPr>
                  <a:grpSpLocks/>
                </p:cNvGrpSpPr>
                <p:nvPr/>
              </p:nvGrpSpPr>
              <p:grpSpPr bwMode="auto">
                <a:xfrm>
                  <a:off x="6842026" y="1459260"/>
                  <a:ext cx="119062" cy="157163"/>
                  <a:chOff x="1557945" y="1153319"/>
                  <a:chExt cx="225425" cy="355154"/>
                </a:xfrm>
              </p:grpSpPr>
              <p:sp>
                <p:nvSpPr>
                  <p:cNvPr id="219" name="Ellipse 218"/>
                  <p:cNvSpPr/>
                  <p:nvPr/>
                </p:nvSpPr>
                <p:spPr bwMode="auto">
                  <a:xfrm>
                    <a:off x="1627018" y="1155049"/>
                    <a:ext cx="99210" cy="1147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2D2DB9">
                          <a:tint val="50000"/>
                          <a:satMod val="300000"/>
                        </a:srgbClr>
                      </a:gs>
                      <a:gs pos="35000">
                        <a:srgbClr val="2D2DB9">
                          <a:tint val="37000"/>
                          <a:satMod val="300000"/>
                        </a:srgbClr>
                      </a:gs>
                      <a:gs pos="100000">
                        <a:srgbClr val="2D2DB9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2D2DB9">
                        <a:shade val="95000"/>
                        <a:satMod val="105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  <a:extLst/>
                </p:spPr>
                <p:txBody>
                  <a:bodyPr/>
                  <a:lstStyle/>
                  <a:p>
                    <a:pPr marL="0" marR="0" lvl="0" indent="0" defTabSz="449263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SimSun" charset="0"/>
                      <a:cs typeface="SimSun" charset="0"/>
                    </a:endParaRPr>
                  </a:p>
                </p:txBody>
              </p:sp>
              <p:sp>
                <p:nvSpPr>
                  <p:cNvPr id="220" name="Gleichschenkliges Dreieck 219"/>
                  <p:cNvSpPr/>
                  <p:nvPr/>
                </p:nvSpPr>
                <p:spPr bwMode="auto">
                  <a:xfrm>
                    <a:off x="1563886" y="1269770"/>
                    <a:ext cx="225474" cy="240196"/>
                  </a:xfrm>
                  <a:prstGeom prst="triangle">
                    <a:avLst/>
                  </a:prstGeom>
                  <a:gradFill rotWithShape="1">
                    <a:gsLst>
                      <a:gs pos="0">
                        <a:srgbClr val="2D2DB9">
                          <a:tint val="50000"/>
                          <a:satMod val="300000"/>
                        </a:srgbClr>
                      </a:gs>
                      <a:gs pos="35000">
                        <a:srgbClr val="2D2DB9">
                          <a:tint val="37000"/>
                          <a:satMod val="300000"/>
                        </a:srgbClr>
                      </a:gs>
                      <a:gs pos="100000">
                        <a:srgbClr val="2D2DB9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2D2DB9">
                        <a:shade val="95000"/>
                        <a:satMod val="105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  <a:extLst/>
                </p:spPr>
                <p:txBody>
                  <a:bodyPr/>
                  <a:lstStyle/>
                  <a:p>
                    <a:pPr marL="0" marR="0" lvl="0" indent="0" defTabSz="449263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SimSun" charset="0"/>
                      <a:cs typeface="SimSun" charset="0"/>
                    </a:endParaRPr>
                  </a:p>
                </p:txBody>
              </p:sp>
            </p:grpSp>
            <p:grpSp>
              <p:nvGrpSpPr>
                <p:cNvPr id="216" name="Gruppieren 76"/>
                <p:cNvGrpSpPr>
                  <a:grpSpLocks/>
                </p:cNvGrpSpPr>
                <p:nvPr/>
              </p:nvGrpSpPr>
              <p:grpSpPr bwMode="auto">
                <a:xfrm>
                  <a:off x="7019826" y="1571973"/>
                  <a:ext cx="119062" cy="155575"/>
                  <a:chOff x="1557945" y="1153319"/>
                  <a:chExt cx="225425" cy="355154"/>
                </a:xfrm>
              </p:grpSpPr>
              <p:sp>
                <p:nvSpPr>
                  <p:cNvPr id="217" name="Ellipse 216"/>
                  <p:cNvSpPr/>
                  <p:nvPr/>
                </p:nvSpPr>
                <p:spPr bwMode="auto">
                  <a:xfrm>
                    <a:off x="1627094" y="1154895"/>
                    <a:ext cx="99210" cy="1158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2D2DB9">
                          <a:tint val="50000"/>
                          <a:satMod val="300000"/>
                        </a:srgbClr>
                      </a:gs>
                      <a:gs pos="35000">
                        <a:srgbClr val="2D2DB9">
                          <a:tint val="37000"/>
                          <a:satMod val="300000"/>
                        </a:srgbClr>
                      </a:gs>
                      <a:gs pos="100000">
                        <a:srgbClr val="2D2DB9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2D2DB9">
                        <a:shade val="95000"/>
                        <a:satMod val="105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  <a:extLst/>
                </p:spPr>
                <p:txBody>
                  <a:bodyPr/>
                  <a:lstStyle/>
                  <a:p>
                    <a:pPr marL="0" marR="0" lvl="0" indent="0" defTabSz="449263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SimSun" charset="0"/>
                      <a:cs typeface="SimSun" charset="0"/>
                    </a:endParaRPr>
                  </a:p>
                </p:txBody>
              </p:sp>
              <p:sp>
                <p:nvSpPr>
                  <p:cNvPr id="218" name="Gleichschenkliges Dreieck 217"/>
                  <p:cNvSpPr/>
                  <p:nvPr/>
                </p:nvSpPr>
                <p:spPr bwMode="auto">
                  <a:xfrm>
                    <a:off x="1563961" y="1270787"/>
                    <a:ext cx="225474" cy="239027"/>
                  </a:xfrm>
                  <a:prstGeom prst="triangle">
                    <a:avLst/>
                  </a:prstGeom>
                  <a:gradFill rotWithShape="1">
                    <a:gsLst>
                      <a:gs pos="0">
                        <a:srgbClr val="2D2DB9">
                          <a:tint val="50000"/>
                          <a:satMod val="300000"/>
                        </a:srgbClr>
                      </a:gs>
                      <a:gs pos="35000">
                        <a:srgbClr val="2D2DB9">
                          <a:tint val="37000"/>
                          <a:satMod val="300000"/>
                        </a:srgbClr>
                      </a:gs>
                      <a:gs pos="100000">
                        <a:srgbClr val="2D2DB9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2D2DB9">
                        <a:shade val="95000"/>
                        <a:satMod val="105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  <a:extLst/>
                </p:spPr>
                <p:txBody>
                  <a:bodyPr/>
                  <a:lstStyle/>
                  <a:p>
                    <a:pPr marL="0" marR="0" lvl="0" indent="0" defTabSz="449263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SimSun" charset="0"/>
                      <a:cs typeface="SimSun" charset="0"/>
                    </a:endParaRPr>
                  </a:p>
                </p:txBody>
              </p:sp>
            </p:grpSp>
          </p:grpSp>
          <p:sp>
            <p:nvSpPr>
              <p:cNvPr id="158" name="Rechteck 157"/>
              <p:cNvSpPr/>
              <p:nvPr/>
            </p:nvSpPr>
            <p:spPr bwMode="auto">
              <a:xfrm>
                <a:off x="5330825" y="1860550"/>
                <a:ext cx="1379538" cy="679450"/>
              </a:xfrm>
              <a:prstGeom prst="rect">
                <a:avLst/>
              </a:prstGeom>
              <a:solidFill>
                <a:srgbClr val="AAE2CA"/>
              </a:solidFill>
              <a:ln w="25400" cap="flat" cmpd="sng" algn="ctr">
                <a:solidFill>
                  <a:srgbClr val="AAE2CA">
                    <a:shade val="5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  <a:extLst/>
            </p:spPr>
            <p:txBody>
              <a:bodyPr anchor="ctr"/>
              <a:lstStyle/>
              <a:p>
                <a:pPr marL="0" marR="0" lvl="0" indent="0" algn="ctr" defTabSz="449263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SimSun" charset="0"/>
                    <a:cs typeface="SimSun" charset="0"/>
                  </a:rPr>
                  <a:t>Secretariat</a:t>
                </a:r>
              </a:p>
            </p:txBody>
          </p:sp>
          <p:sp>
            <p:nvSpPr>
              <p:cNvPr id="159" name="Textfeld 128"/>
              <p:cNvSpPr txBox="1">
                <a:spLocks noChangeArrowheads="1"/>
              </p:cNvSpPr>
              <p:nvPr/>
            </p:nvSpPr>
            <p:spPr bwMode="auto">
              <a:xfrm>
                <a:off x="3706813" y="1374775"/>
                <a:ext cx="3263900" cy="349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449263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r>
                  <a:rPr kumimoji="0" lang="de-DE" altLang="de-DE" sz="1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SimSun" pitchFamily="2" charset="-122"/>
                  </a:rPr>
                  <a:t>SuSana</a:t>
                </a:r>
                <a:r>
                  <a:rPr kumimoji="0" lang="de-DE" altLang="de-DE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SimSun" pitchFamily="2" charset="-122"/>
                  </a:rPr>
                  <a:t> Meetings</a:t>
                </a:r>
              </a:p>
            </p:txBody>
          </p:sp>
          <p:cxnSp>
            <p:nvCxnSpPr>
              <p:cNvPr id="160" name="Gerade Verbindung mit Pfeil 159"/>
              <p:cNvCxnSpPr>
                <a:endCxn id="158" idx="1"/>
              </p:cNvCxnSpPr>
              <p:nvPr/>
            </p:nvCxnSpPr>
            <p:spPr bwMode="auto">
              <a:xfrm flipV="1">
                <a:off x="4114800" y="2200275"/>
                <a:ext cx="1216025" cy="44450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2D2DB9"/>
                </a:solidFill>
                <a:prstDash val="solid"/>
                <a:headEnd type="arrow" w="med" len="me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</p:cxnSp>
          <p:sp>
            <p:nvSpPr>
              <p:cNvPr id="161" name="Textfeld 160"/>
              <p:cNvSpPr txBox="1"/>
              <p:nvPr/>
            </p:nvSpPr>
            <p:spPr bwMode="auto">
              <a:xfrm rot="20405230">
                <a:off x="4176713" y="2216150"/>
                <a:ext cx="977900" cy="24923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ctr" defTabSz="449263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r>
                  <a: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DB9">
                        <a:lumMod val="75000"/>
                      </a:srgbClr>
                    </a:solidFill>
                    <a:effectLst/>
                    <a:uLnTx/>
                    <a:uFillTx/>
                  </a:rPr>
                  <a:t>Input</a:t>
                </a:r>
              </a:p>
            </p:txBody>
          </p:sp>
          <p:sp>
            <p:nvSpPr>
              <p:cNvPr id="162" name="Textfeld 161"/>
              <p:cNvSpPr txBox="1"/>
              <p:nvPr/>
            </p:nvSpPr>
            <p:spPr bwMode="auto">
              <a:xfrm rot="20396906">
                <a:off x="3998913" y="2433638"/>
                <a:ext cx="1447800" cy="2508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ctr" defTabSz="449263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r>
                  <a: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DB9">
                        <a:lumMod val="75000"/>
                      </a:srgbClr>
                    </a:solidFill>
                    <a:effectLst/>
                    <a:uLnTx/>
                    <a:uFillTx/>
                  </a:rPr>
                  <a:t>Support</a:t>
                </a:r>
              </a:p>
            </p:txBody>
          </p:sp>
          <p:cxnSp>
            <p:nvCxnSpPr>
              <p:cNvPr id="163" name="Gerade Verbindung mit Pfeil 162"/>
              <p:cNvCxnSpPr>
                <a:endCxn id="158" idx="1"/>
              </p:cNvCxnSpPr>
              <p:nvPr/>
            </p:nvCxnSpPr>
            <p:spPr bwMode="auto">
              <a:xfrm>
                <a:off x="4119563" y="1828800"/>
                <a:ext cx="1211262" cy="37147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2D2DB9"/>
                </a:solidFill>
                <a:prstDash val="solid"/>
                <a:headEnd type="arrow" w="med" len="me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</p:cxnSp>
          <p:sp>
            <p:nvSpPr>
              <p:cNvPr id="164" name="Textfeld 163"/>
              <p:cNvSpPr txBox="1"/>
              <p:nvPr/>
            </p:nvSpPr>
            <p:spPr bwMode="auto">
              <a:xfrm rot="1051713">
                <a:off x="4071938" y="1771650"/>
                <a:ext cx="1447800" cy="2508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ctr" defTabSz="449263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r>
                  <a:rPr kumimoji="0" lang="de-DE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D2DB9">
                        <a:lumMod val="75000"/>
                      </a:srgbClr>
                    </a:solidFill>
                    <a:effectLst/>
                    <a:uLnTx/>
                    <a:uFillTx/>
                  </a:rPr>
                  <a:t>Steering</a:t>
                </a:r>
                <a:endPara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D2DB9">
                      <a:lumMod val="75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" name="Textfeld 131"/>
              <p:cNvSpPr txBox="1">
                <a:spLocks noChangeArrowheads="1"/>
              </p:cNvSpPr>
              <p:nvPr/>
            </p:nvSpPr>
            <p:spPr bwMode="auto">
              <a:xfrm>
                <a:off x="2379663" y="1528855"/>
                <a:ext cx="1296987" cy="77931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449263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r>
                  <a:rPr kumimoji="0" lang="de-DE" altLang="de-DE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D2DB9"/>
                    </a:solidFill>
                    <a:effectLst/>
                    <a:uLnTx/>
                    <a:uFillTx/>
                  </a:rPr>
                  <a:t>Core Group</a:t>
                </a:r>
              </a:p>
            </p:txBody>
          </p:sp>
          <p:sp>
            <p:nvSpPr>
              <p:cNvPr id="166" name="Textfeld 165"/>
              <p:cNvSpPr txBox="1"/>
              <p:nvPr/>
            </p:nvSpPr>
            <p:spPr bwMode="auto">
              <a:xfrm rot="1037828">
                <a:off x="3871913" y="1971675"/>
                <a:ext cx="1447800" cy="2508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ctr" defTabSz="449263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r>
                  <a: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DB9">
                        <a:lumMod val="75000"/>
                      </a:srgbClr>
                    </a:solidFill>
                    <a:effectLst/>
                    <a:uLnTx/>
                    <a:uFillTx/>
                  </a:rPr>
                  <a:t>Support</a:t>
                </a:r>
              </a:p>
            </p:txBody>
          </p:sp>
          <p:grpSp>
            <p:nvGrpSpPr>
              <p:cNvPr id="167" name="Gruppieren 97"/>
              <p:cNvGrpSpPr>
                <a:grpSpLocks/>
              </p:cNvGrpSpPr>
              <p:nvPr/>
            </p:nvGrpSpPr>
            <p:grpSpPr bwMode="auto">
              <a:xfrm>
                <a:off x="285750" y="4598988"/>
                <a:ext cx="1470025" cy="1206500"/>
                <a:chOff x="154311" y="4686780"/>
                <a:chExt cx="1473475" cy="1200227"/>
              </a:xfrm>
            </p:grpSpPr>
            <p:grpSp>
              <p:nvGrpSpPr>
                <p:cNvPr id="207" name="Gruppieren 49"/>
                <p:cNvGrpSpPr>
                  <a:grpSpLocks/>
                </p:cNvGrpSpPr>
                <p:nvPr/>
              </p:nvGrpSpPr>
              <p:grpSpPr bwMode="auto">
                <a:xfrm rot="-2838240">
                  <a:off x="290935" y="4550156"/>
                  <a:ext cx="1200227" cy="1473475"/>
                  <a:chOff x="2216065" y="1503863"/>
                  <a:chExt cx="515466" cy="729145"/>
                </a:xfrm>
              </p:grpSpPr>
              <p:sp>
                <p:nvSpPr>
                  <p:cNvPr id="209" name="Gleichschenkliges Dreieck 208"/>
                  <p:cNvSpPr/>
                  <p:nvPr/>
                </p:nvSpPr>
                <p:spPr bwMode="auto">
                  <a:xfrm>
                    <a:off x="2268389" y="1909215"/>
                    <a:ext cx="431364" cy="322840"/>
                  </a:xfrm>
                  <a:prstGeom prst="triangle">
                    <a:avLst/>
                  </a:prstGeom>
                  <a:solidFill>
                    <a:srgbClr val="2D2DB9">
                      <a:lumMod val="40000"/>
                      <a:lumOff val="60000"/>
                    </a:srgbClr>
                  </a:solidFill>
                  <a:ln w="22225" cap="flat" cmpd="sng" algn="ctr">
                    <a:solidFill>
                      <a:srgbClr val="2D2DB9">
                        <a:lumMod val="40000"/>
                        <a:lumOff val="60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  <a:extLst/>
                </p:spPr>
                <p:txBody>
                  <a:bodyPr/>
                  <a:lstStyle/>
                  <a:p>
                    <a:pPr marL="0" marR="0" lvl="0" indent="0" defTabSz="449263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SimSun" charset="0"/>
                      <a:cs typeface="SimSun" charset="0"/>
                    </a:endParaRPr>
                  </a:p>
                </p:txBody>
              </p:sp>
              <p:sp>
                <p:nvSpPr>
                  <p:cNvPr id="210" name="Träne 209"/>
                  <p:cNvSpPr/>
                  <p:nvPr/>
                </p:nvSpPr>
                <p:spPr bwMode="auto">
                  <a:xfrm rot="8091038">
                    <a:off x="2183893" y="1531568"/>
                    <a:ext cx="579536" cy="515466"/>
                  </a:xfrm>
                  <a:prstGeom prst="teardrop">
                    <a:avLst/>
                  </a:prstGeom>
                  <a:solidFill>
                    <a:srgbClr val="2D2DB9">
                      <a:lumMod val="40000"/>
                      <a:lumOff val="60000"/>
                    </a:srgbClr>
                  </a:solidFill>
                  <a:ln w="22225" cap="flat" cmpd="sng" algn="ctr">
                    <a:solidFill>
                      <a:srgbClr val="2D2DB9">
                        <a:lumMod val="40000"/>
                        <a:lumOff val="60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  <a:extLst/>
                </p:spPr>
                <p:txBody>
                  <a:bodyPr/>
                  <a:lstStyle/>
                  <a:p>
                    <a:pPr marL="0" marR="0" lvl="0" indent="0" defTabSz="449263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SimSun" charset="0"/>
                      <a:cs typeface="SimSun" charset="0"/>
                    </a:endParaRPr>
                  </a:p>
                </p:txBody>
              </p:sp>
            </p:grpSp>
            <p:sp>
              <p:nvSpPr>
                <p:cNvPr id="208" name="Textfeld 102"/>
                <p:cNvSpPr txBox="1">
                  <a:spLocks noChangeArrowheads="1"/>
                </p:cNvSpPr>
                <p:nvPr/>
              </p:nvSpPr>
              <p:spPr bwMode="auto">
                <a:xfrm rot="-2548136">
                  <a:off x="199596" y="4775693"/>
                  <a:ext cx="1288295" cy="9020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449263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tabLst/>
                    <a:defRPr/>
                  </a:pPr>
                  <a:r>
                    <a:rPr kumimoji="0" lang="de-DE" altLang="de-DE" sz="12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rPr>
                    <a:t>Collaborative efforts: </a:t>
                  </a:r>
                  <a:r>
                    <a:rPr kumimoji="0" lang="de-DE" altLang="de-DE" sz="11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rPr>
                    <a:t>Publications, Fact Sheets, Case Studies</a:t>
                  </a:r>
                </a:p>
              </p:txBody>
            </p:sp>
          </p:grpSp>
          <p:grpSp>
            <p:nvGrpSpPr>
              <p:cNvPr id="168" name="Gruppieren 3"/>
              <p:cNvGrpSpPr>
                <a:grpSpLocks/>
              </p:cNvGrpSpPr>
              <p:nvPr/>
            </p:nvGrpSpPr>
            <p:grpSpPr bwMode="auto">
              <a:xfrm>
                <a:off x="7596336" y="1278732"/>
                <a:ext cx="996950" cy="914308"/>
                <a:chOff x="7905751" y="851637"/>
                <a:chExt cx="996766" cy="1245447"/>
              </a:xfrm>
              <a:solidFill>
                <a:srgbClr val="FFFFFF">
                  <a:lumMod val="75000"/>
                </a:srgbClr>
              </a:solidFill>
            </p:grpSpPr>
            <p:sp>
              <p:nvSpPr>
                <p:cNvPr id="205" name="Abgerundetes Rechteck 204"/>
                <p:cNvSpPr/>
                <p:nvPr/>
              </p:nvSpPr>
              <p:spPr bwMode="auto">
                <a:xfrm rot="16200000">
                  <a:off x="7781410" y="975978"/>
                  <a:ext cx="1245447" cy="996766"/>
                </a:xfrm>
                <a:prstGeom prst="roundRect">
                  <a:avLst/>
                </a:prstGeom>
                <a:grpFill/>
                <a:ln w="9525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  <a:extLst/>
              </p:spPr>
              <p:txBody>
                <a:bodyPr/>
                <a:lstStyle/>
                <a:p>
                  <a:pPr marL="0" marR="0" lvl="0" indent="0" defTabSz="449263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SimSun" charset="0"/>
                    <a:cs typeface="SimSun" charset="0"/>
                  </a:endParaRPr>
                </a:p>
              </p:txBody>
            </p:sp>
            <p:sp>
              <p:nvSpPr>
                <p:cNvPr id="206" name="Textfeld 205"/>
                <p:cNvSpPr txBox="1"/>
                <p:nvPr/>
              </p:nvSpPr>
              <p:spPr>
                <a:xfrm>
                  <a:off x="7907338" y="1230403"/>
                  <a:ext cx="985656" cy="49272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/>
                <a:p>
                  <a:pPr marL="0" marR="0" lvl="0" indent="0" defTabSz="449263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tabLst/>
                    <a:defRPr/>
                  </a:pPr>
                  <a:r>
                    <a:rPr kumimoji="0" lang="de-DE" sz="16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rPr>
                    <a:t>Donors</a:t>
                  </a:r>
                  <a:endParaRPr kumimoji="0" lang="de-DE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  <a:p>
                  <a:pPr marL="0" marR="0" lvl="0" indent="0" defTabSz="449263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tabLst/>
                    <a:defRPr/>
                  </a:pPr>
                  <a:endParaRPr kumimoji="0" lang="de-DE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69" name="Textfeld 168"/>
              <p:cNvSpPr txBox="1"/>
              <p:nvPr/>
            </p:nvSpPr>
            <p:spPr>
              <a:xfrm>
                <a:off x="3252788" y="5951538"/>
                <a:ext cx="2636837" cy="34925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ctr" defTabSz="449263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CC99">
                        <a:lumMod val="50000"/>
                      </a:srgbClr>
                    </a:solidFill>
                    <a:effectLst/>
                    <a:uLnTx/>
                    <a:uFillTx/>
                  </a:rPr>
                  <a:t>Forum</a:t>
                </a:r>
              </a:p>
            </p:txBody>
          </p:sp>
          <p:sp>
            <p:nvSpPr>
              <p:cNvPr id="170" name="Ellipse 169"/>
              <p:cNvSpPr/>
              <p:nvPr/>
            </p:nvSpPr>
            <p:spPr bwMode="auto">
              <a:xfrm>
                <a:off x="2135188" y="4822825"/>
                <a:ext cx="1724025" cy="1430338"/>
              </a:xfrm>
              <a:prstGeom prst="ellipse">
                <a:avLst/>
              </a:prstGeom>
              <a:gradFill rotWithShape="1">
                <a:gsLst>
                  <a:gs pos="0">
                    <a:srgbClr val="AAE2CA">
                      <a:tint val="50000"/>
                      <a:satMod val="300000"/>
                      <a:alpha val="0"/>
                    </a:srgbClr>
                  </a:gs>
                  <a:gs pos="35000">
                    <a:srgbClr val="AAE2CA">
                      <a:tint val="37000"/>
                      <a:satMod val="300000"/>
                    </a:srgbClr>
                  </a:gs>
                  <a:gs pos="100000">
                    <a:srgbClr val="AAE2CA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8100" cap="flat" cmpd="sng" algn="ctr">
                <a:solidFill>
                  <a:srgbClr val="AAE2CA">
                    <a:lumMod val="75000"/>
                  </a:srgbClr>
                </a:solidFill>
                <a:prstDash val="dash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algn="ctr" defTabSz="449263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  <a:defRPr/>
                </a:pPr>
                <a:r>
                  <a:rPr kumimoji="0" lang="de-DE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CC99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SimSun" charset="0"/>
                    <a:cs typeface="SimSun" charset="0"/>
                  </a:rPr>
                  <a:t>Active</a:t>
                </a:r>
                <a:r>
                  <a: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CC99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SimSun" charset="0"/>
                    <a:cs typeface="SimSun" charset="0"/>
                  </a:rPr>
                  <a:t> Members</a:t>
                </a:r>
              </a:p>
            </p:txBody>
          </p:sp>
          <p:sp>
            <p:nvSpPr>
              <p:cNvPr id="171" name="Ellipse 170"/>
              <p:cNvSpPr/>
              <p:nvPr/>
            </p:nvSpPr>
            <p:spPr bwMode="auto">
              <a:xfrm>
                <a:off x="1169988" y="6105525"/>
                <a:ext cx="725487" cy="419100"/>
              </a:xfrm>
              <a:prstGeom prst="ellipse">
                <a:avLst/>
              </a:prstGeom>
              <a:gradFill rotWithShape="1">
                <a:gsLst>
                  <a:gs pos="0">
                    <a:srgbClr val="AAE2CA">
                      <a:tint val="50000"/>
                      <a:satMod val="300000"/>
                      <a:alpha val="0"/>
                    </a:srgbClr>
                  </a:gs>
                  <a:gs pos="35000">
                    <a:srgbClr val="AAE2CA">
                      <a:tint val="37000"/>
                      <a:satMod val="300000"/>
                    </a:srgbClr>
                  </a:gs>
                  <a:gs pos="100000">
                    <a:srgbClr val="AAE2CA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8100" cap="flat" cmpd="sng" algn="ctr">
                <a:solidFill>
                  <a:srgbClr val="AAE2CA">
                    <a:lumMod val="75000"/>
                  </a:srgbClr>
                </a:solidFill>
                <a:prstDash val="dash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algn="ctr" defTabSz="449263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CC99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SimSun" charset="0"/>
                    <a:cs typeface="SimSun" charset="0"/>
                  </a:rPr>
                  <a:t>WG</a:t>
                </a: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CC99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SimSun" charset="0"/>
                  <a:cs typeface="SimSun" charset="0"/>
                </a:endParaRPr>
              </a:p>
            </p:txBody>
          </p:sp>
          <p:sp>
            <p:nvSpPr>
              <p:cNvPr id="172" name="Ellipse 171"/>
              <p:cNvSpPr/>
              <p:nvPr/>
            </p:nvSpPr>
            <p:spPr bwMode="auto">
              <a:xfrm>
                <a:off x="1571625" y="5367338"/>
                <a:ext cx="700088" cy="485775"/>
              </a:xfrm>
              <a:prstGeom prst="ellipse">
                <a:avLst/>
              </a:prstGeom>
              <a:gradFill rotWithShape="1">
                <a:gsLst>
                  <a:gs pos="0">
                    <a:srgbClr val="AAE2CA">
                      <a:tint val="50000"/>
                      <a:satMod val="300000"/>
                      <a:alpha val="0"/>
                    </a:srgbClr>
                  </a:gs>
                  <a:gs pos="35000">
                    <a:srgbClr val="AAE2CA">
                      <a:tint val="37000"/>
                      <a:satMod val="300000"/>
                    </a:srgbClr>
                  </a:gs>
                  <a:gs pos="100000">
                    <a:srgbClr val="AAE2CA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8100" cap="flat" cmpd="sng" algn="ctr">
                <a:solidFill>
                  <a:srgbClr val="AAE2CA">
                    <a:lumMod val="75000"/>
                  </a:srgbClr>
                </a:solidFill>
                <a:prstDash val="dash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algn="ctr" defTabSz="449263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CC99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SimSun" charset="0"/>
                    <a:cs typeface="SimSun" charset="0"/>
                  </a:rPr>
                  <a:t>WG</a:t>
                </a: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CC99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SimSun" charset="0"/>
                  <a:cs typeface="SimSun" charset="0"/>
                </a:endParaRPr>
              </a:p>
            </p:txBody>
          </p:sp>
          <p:grpSp>
            <p:nvGrpSpPr>
              <p:cNvPr id="173" name="Gruppieren 33"/>
              <p:cNvGrpSpPr>
                <a:grpSpLocks/>
              </p:cNvGrpSpPr>
              <p:nvPr/>
            </p:nvGrpSpPr>
            <p:grpSpPr bwMode="auto">
              <a:xfrm>
                <a:off x="2076450" y="5521325"/>
                <a:ext cx="119063" cy="155575"/>
                <a:chOff x="1557945" y="1153319"/>
                <a:chExt cx="225425" cy="355154"/>
              </a:xfrm>
            </p:grpSpPr>
            <p:sp>
              <p:nvSpPr>
                <p:cNvPr id="203" name="Ellipse 202"/>
                <p:cNvSpPr/>
                <p:nvPr/>
              </p:nvSpPr>
              <p:spPr bwMode="auto">
                <a:xfrm>
                  <a:off x="1621065" y="1153319"/>
                  <a:ext cx="99186" cy="11596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D2DB9">
                        <a:tint val="50000"/>
                        <a:satMod val="300000"/>
                      </a:srgbClr>
                    </a:gs>
                    <a:gs pos="35000">
                      <a:srgbClr val="2D2DB9">
                        <a:tint val="37000"/>
                        <a:satMod val="300000"/>
                      </a:srgbClr>
                    </a:gs>
                    <a:gs pos="100000">
                      <a:srgbClr val="2D2DB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2D2DB9">
                      <a:shade val="95000"/>
                      <a:satMod val="10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  <a:extLst/>
              </p:spPr>
              <p:txBody>
                <a:bodyPr/>
                <a:lstStyle/>
                <a:p>
                  <a:pPr marL="0" marR="0" lvl="0" indent="0" defTabSz="449263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SimSun" charset="0"/>
                    <a:cs typeface="SimSun" charset="0"/>
                  </a:endParaRPr>
                </a:p>
              </p:txBody>
            </p:sp>
            <p:sp>
              <p:nvSpPr>
                <p:cNvPr id="204" name="Gleichschenkliges Dreieck 203"/>
                <p:cNvSpPr/>
                <p:nvPr/>
              </p:nvSpPr>
              <p:spPr bwMode="auto">
                <a:xfrm>
                  <a:off x="1557945" y="1269288"/>
                  <a:ext cx="225425" cy="239185"/>
                </a:xfrm>
                <a:prstGeom prst="triangle">
                  <a:avLst/>
                </a:prstGeom>
                <a:gradFill rotWithShape="1">
                  <a:gsLst>
                    <a:gs pos="0">
                      <a:srgbClr val="2D2DB9">
                        <a:tint val="50000"/>
                        <a:satMod val="300000"/>
                      </a:srgbClr>
                    </a:gs>
                    <a:gs pos="35000">
                      <a:srgbClr val="2D2DB9">
                        <a:tint val="37000"/>
                        <a:satMod val="300000"/>
                      </a:srgbClr>
                    </a:gs>
                    <a:gs pos="100000">
                      <a:srgbClr val="2D2DB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2D2DB9">
                      <a:shade val="95000"/>
                      <a:satMod val="10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  <a:extLst/>
              </p:spPr>
              <p:txBody>
                <a:bodyPr/>
                <a:lstStyle/>
                <a:p>
                  <a:pPr marL="0" marR="0" lvl="0" indent="0" defTabSz="449263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SimSun" charset="0"/>
                    <a:cs typeface="SimSun" charset="0"/>
                  </a:endParaRPr>
                </a:p>
              </p:txBody>
            </p:sp>
          </p:grpSp>
          <p:sp>
            <p:nvSpPr>
              <p:cNvPr id="174" name="Ellipse 173"/>
              <p:cNvSpPr/>
              <p:nvPr/>
            </p:nvSpPr>
            <p:spPr bwMode="auto">
              <a:xfrm>
                <a:off x="2484438" y="5649913"/>
                <a:ext cx="600075" cy="444500"/>
              </a:xfrm>
              <a:prstGeom prst="ellipse">
                <a:avLst/>
              </a:prstGeom>
              <a:gradFill rotWithShape="1">
                <a:gsLst>
                  <a:gs pos="0">
                    <a:srgbClr val="AAE2CA">
                      <a:tint val="50000"/>
                      <a:satMod val="300000"/>
                      <a:alpha val="0"/>
                    </a:srgbClr>
                  </a:gs>
                  <a:gs pos="35000">
                    <a:srgbClr val="AAE2CA">
                      <a:tint val="37000"/>
                      <a:satMod val="300000"/>
                    </a:srgbClr>
                  </a:gs>
                  <a:gs pos="100000">
                    <a:srgbClr val="AAE2CA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8100" cap="flat" cmpd="sng" algn="ctr">
                <a:solidFill>
                  <a:srgbClr val="AAE2CA">
                    <a:lumMod val="7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algn="ctr" defTabSz="449263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CC99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SimSun" charset="0"/>
                    <a:cs typeface="SimSun" charset="0"/>
                  </a:rPr>
                  <a:t>TF</a:t>
                </a: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CC99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SimSun" charset="0"/>
                  <a:cs typeface="SimSun" charset="0"/>
                </a:endParaRPr>
              </a:p>
            </p:txBody>
          </p:sp>
          <p:cxnSp>
            <p:nvCxnSpPr>
              <p:cNvPr id="175" name="Gerade Verbindung mit Pfeil 174"/>
              <p:cNvCxnSpPr/>
              <p:nvPr/>
            </p:nvCxnSpPr>
            <p:spPr bwMode="auto">
              <a:xfrm>
                <a:off x="4500563" y="3136900"/>
                <a:ext cx="28575" cy="1343025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2D2DB9"/>
                </a:solidFill>
                <a:prstDash val="solid"/>
                <a:headEnd type="none" w="med" len="me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extLst/>
            </p:spPr>
          </p:cxnSp>
          <p:sp>
            <p:nvSpPr>
              <p:cNvPr id="176" name="Ellipse 175"/>
              <p:cNvSpPr/>
              <p:nvPr/>
            </p:nvSpPr>
            <p:spPr bwMode="auto">
              <a:xfrm>
                <a:off x="2051050" y="6103938"/>
                <a:ext cx="430213" cy="358775"/>
              </a:xfrm>
              <a:prstGeom prst="ellipse">
                <a:avLst/>
              </a:prstGeom>
              <a:gradFill rotWithShape="1">
                <a:gsLst>
                  <a:gs pos="0">
                    <a:srgbClr val="AAE2CA">
                      <a:tint val="50000"/>
                      <a:satMod val="300000"/>
                      <a:alpha val="0"/>
                    </a:srgbClr>
                  </a:gs>
                  <a:gs pos="35000">
                    <a:srgbClr val="AAE2CA">
                      <a:tint val="37000"/>
                      <a:satMod val="300000"/>
                    </a:srgbClr>
                  </a:gs>
                  <a:gs pos="100000">
                    <a:srgbClr val="AAE2CA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8100" cap="flat" cmpd="sng" algn="ctr">
                <a:solidFill>
                  <a:srgbClr val="AAE2CA">
                    <a:lumMod val="75000"/>
                  </a:srgbClr>
                </a:solidFill>
                <a:prstDash val="dash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algn="ctr" defTabSz="449263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CC99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SimSun" charset="0"/>
                  <a:cs typeface="SimSun" charset="0"/>
                </a:endParaRPr>
              </a:p>
            </p:txBody>
          </p:sp>
          <p:sp>
            <p:nvSpPr>
              <p:cNvPr id="177" name="Ellipse 176"/>
              <p:cNvSpPr/>
              <p:nvPr/>
            </p:nvSpPr>
            <p:spPr bwMode="auto">
              <a:xfrm>
                <a:off x="3541713" y="5053013"/>
                <a:ext cx="360362" cy="334962"/>
              </a:xfrm>
              <a:prstGeom prst="ellipse">
                <a:avLst/>
              </a:prstGeom>
              <a:gradFill rotWithShape="1">
                <a:gsLst>
                  <a:gs pos="0">
                    <a:srgbClr val="AAE2CA">
                      <a:tint val="50000"/>
                      <a:satMod val="300000"/>
                      <a:alpha val="0"/>
                    </a:srgbClr>
                  </a:gs>
                  <a:gs pos="35000">
                    <a:srgbClr val="AAE2CA">
                      <a:tint val="37000"/>
                      <a:satMod val="300000"/>
                    </a:srgbClr>
                  </a:gs>
                  <a:gs pos="100000">
                    <a:srgbClr val="AAE2CA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8100" cap="flat" cmpd="sng" algn="ctr">
                <a:solidFill>
                  <a:srgbClr val="AAE2CA">
                    <a:lumMod val="7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algn="ctr" defTabSz="449263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CC99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SimSun" charset="0"/>
                  <a:cs typeface="SimSun" charset="0"/>
                </a:endParaRPr>
              </a:p>
            </p:txBody>
          </p:sp>
          <p:sp>
            <p:nvSpPr>
              <p:cNvPr id="178" name="Ellipse 177"/>
              <p:cNvSpPr/>
              <p:nvPr/>
            </p:nvSpPr>
            <p:spPr bwMode="auto">
              <a:xfrm>
                <a:off x="3278188" y="5722938"/>
                <a:ext cx="241300" cy="266700"/>
              </a:xfrm>
              <a:prstGeom prst="ellipse">
                <a:avLst/>
              </a:prstGeom>
              <a:gradFill rotWithShape="1">
                <a:gsLst>
                  <a:gs pos="0">
                    <a:srgbClr val="AAE2CA">
                      <a:tint val="50000"/>
                      <a:satMod val="300000"/>
                      <a:alpha val="0"/>
                    </a:srgbClr>
                  </a:gs>
                  <a:gs pos="35000">
                    <a:srgbClr val="AAE2CA">
                      <a:tint val="37000"/>
                      <a:satMod val="300000"/>
                    </a:srgbClr>
                  </a:gs>
                  <a:gs pos="100000">
                    <a:srgbClr val="AAE2CA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8100" cap="flat" cmpd="sng" algn="ctr">
                <a:solidFill>
                  <a:srgbClr val="AAE2CA">
                    <a:lumMod val="7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algn="ctr" defTabSz="449263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CC99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SimSun" charset="0"/>
                  <a:cs typeface="SimSun" charset="0"/>
                </a:endParaRPr>
              </a:p>
            </p:txBody>
          </p:sp>
          <p:cxnSp>
            <p:nvCxnSpPr>
              <p:cNvPr id="179" name="Gerade Verbindung mit Pfeil 178"/>
              <p:cNvCxnSpPr/>
              <p:nvPr/>
            </p:nvCxnSpPr>
            <p:spPr bwMode="auto">
              <a:xfrm flipV="1">
                <a:off x="4725988" y="3136900"/>
                <a:ext cx="0" cy="1363663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</p:cxnSp>
          <p:sp>
            <p:nvSpPr>
              <p:cNvPr id="180" name="Textfeld 179"/>
              <p:cNvSpPr txBox="1"/>
              <p:nvPr/>
            </p:nvSpPr>
            <p:spPr>
              <a:xfrm>
                <a:off x="3419475" y="3284538"/>
                <a:ext cx="1120775" cy="5635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r" defTabSz="449263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r>
                  <a:rPr kumimoji="0" lang="de-DE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D2DB9">
                        <a:lumMod val="75000"/>
                      </a:srgbClr>
                    </a:solidFill>
                    <a:effectLst/>
                    <a:uLnTx/>
                    <a:uFillTx/>
                  </a:rPr>
                  <a:t>Steering</a:t>
                </a:r>
                <a:endPara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D2DB9">
                      <a:lumMod val="75000"/>
                    </a:srgbClr>
                  </a:solidFill>
                  <a:effectLst/>
                  <a:uLnTx/>
                  <a:uFillTx/>
                </a:endParaRPr>
              </a:p>
              <a:p>
                <a:pPr marL="0" marR="0" lvl="0" indent="0" algn="r" defTabSz="449263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r>
                  <a: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DB9">
                        <a:lumMod val="75000"/>
                      </a:srgbClr>
                    </a:solidFill>
                    <a:effectLst/>
                    <a:uLnTx/>
                    <a:uFillTx/>
                  </a:rPr>
                  <a:t>Agenda </a:t>
                </a:r>
                <a:r>
                  <a:rPr kumimoji="0" lang="de-DE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D2DB9">
                        <a:lumMod val="75000"/>
                      </a:srgbClr>
                    </a:solidFill>
                    <a:effectLst/>
                    <a:uLnTx/>
                    <a:uFillTx/>
                  </a:rPr>
                  <a:t>setting</a:t>
                </a:r>
                <a:endPara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D2DB9">
                      <a:lumMod val="75000"/>
                    </a:srgbClr>
                  </a:solidFill>
                  <a:effectLst/>
                  <a:uLnTx/>
                  <a:uFillTx/>
                </a:endParaRPr>
              </a:p>
              <a:p>
                <a:pPr marL="0" marR="0" lvl="0" indent="0" algn="r" defTabSz="449263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r>
                  <a: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DB9">
                        <a:lumMod val="75000"/>
                      </a:srgbClr>
                    </a:solidFill>
                    <a:effectLst/>
                    <a:uLnTx/>
                    <a:uFillTx/>
                  </a:rPr>
                  <a:t>Controlling</a:t>
                </a:r>
              </a:p>
            </p:txBody>
          </p:sp>
          <p:grpSp>
            <p:nvGrpSpPr>
              <p:cNvPr id="181" name="Gruppieren 33"/>
              <p:cNvGrpSpPr>
                <a:grpSpLocks/>
              </p:cNvGrpSpPr>
              <p:nvPr/>
            </p:nvGrpSpPr>
            <p:grpSpPr bwMode="auto">
              <a:xfrm>
                <a:off x="2219325" y="6202363"/>
                <a:ext cx="119063" cy="155575"/>
                <a:chOff x="1557945" y="1153319"/>
                <a:chExt cx="225425" cy="355154"/>
              </a:xfrm>
            </p:grpSpPr>
            <p:sp>
              <p:nvSpPr>
                <p:cNvPr id="201" name="Ellipse 200"/>
                <p:cNvSpPr/>
                <p:nvPr/>
              </p:nvSpPr>
              <p:spPr bwMode="auto">
                <a:xfrm>
                  <a:off x="1621065" y="1153319"/>
                  <a:ext cx="99186" cy="11596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D2DB9">
                        <a:tint val="50000"/>
                        <a:satMod val="300000"/>
                      </a:srgbClr>
                    </a:gs>
                    <a:gs pos="35000">
                      <a:srgbClr val="2D2DB9">
                        <a:tint val="37000"/>
                        <a:satMod val="300000"/>
                      </a:srgbClr>
                    </a:gs>
                    <a:gs pos="100000">
                      <a:srgbClr val="2D2DB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2D2DB9">
                      <a:shade val="95000"/>
                      <a:satMod val="10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  <a:extLst/>
              </p:spPr>
              <p:txBody>
                <a:bodyPr/>
                <a:lstStyle/>
                <a:p>
                  <a:pPr marL="0" marR="0" lvl="0" indent="0" defTabSz="449263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SimSun" charset="0"/>
                    <a:cs typeface="SimSun" charset="0"/>
                  </a:endParaRPr>
                </a:p>
              </p:txBody>
            </p:sp>
            <p:sp>
              <p:nvSpPr>
                <p:cNvPr id="202" name="Gleichschenkliges Dreieck 201"/>
                <p:cNvSpPr/>
                <p:nvPr/>
              </p:nvSpPr>
              <p:spPr bwMode="auto">
                <a:xfrm>
                  <a:off x="1557945" y="1269288"/>
                  <a:ext cx="225425" cy="239185"/>
                </a:xfrm>
                <a:prstGeom prst="triangle">
                  <a:avLst/>
                </a:prstGeom>
                <a:gradFill rotWithShape="1">
                  <a:gsLst>
                    <a:gs pos="0">
                      <a:srgbClr val="2D2DB9">
                        <a:tint val="50000"/>
                        <a:satMod val="300000"/>
                      </a:srgbClr>
                    </a:gs>
                    <a:gs pos="35000">
                      <a:srgbClr val="2D2DB9">
                        <a:tint val="37000"/>
                        <a:satMod val="300000"/>
                      </a:srgbClr>
                    </a:gs>
                    <a:gs pos="100000">
                      <a:srgbClr val="2D2DB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2D2DB9">
                      <a:shade val="95000"/>
                      <a:satMod val="10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  <a:extLst/>
              </p:spPr>
              <p:txBody>
                <a:bodyPr/>
                <a:lstStyle/>
                <a:p>
                  <a:pPr marL="0" marR="0" lvl="0" indent="0" defTabSz="449263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SimSun" charset="0"/>
                    <a:cs typeface="SimSun" charset="0"/>
                  </a:endParaRPr>
                </a:p>
              </p:txBody>
            </p:sp>
          </p:grpSp>
          <p:grpSp>
            <p:nvGrpSpPr>
              <p:cNvPr id="182" name="Gruppieren 33"/>
              <p:cNvGrpSpPr>
                <a:grpSpLocks/>
              </p:cNvGrpSpPr>
              <p:nvPr/>
            </p:nvGrpSpPr>
            <p:grpSpPr bwMode="auto">
              <a:xfrm>
                <a:off x="1231900" y="6254750"/>
                <a:ext cx="119063" cy="155575"/>
                <a:chOff x="1557945" y="1153319"/>
                <a:chExt cx="225425" cy="355154"/>
              </a:xfrm>
            </p:grpSpPr>
            <p:sp>
              <p:nvSpPr>
                <p:cNvPr id="199" name="Ellipse 198"/>
                <p:cNvSpPr/>
                <p:nvPr/>
              </p:nvSpPr>
              <p:spPr bwMode="auto">
                <a:xfrm>
                  <a:off x="1621065" y="1153319"/>
                  <a:ext cx="99186" cy="11596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D2DB9">
                        <a:tint val="50000"/>
                        <a:satMod val="300000"/>
                      </a:srgbClr>
                    </a:gs>
                    <a:gs pos="35000">
                      <a:srgbClr val="2D2DB9">
                        <a:tint val="37000"/>
                        <a:satMod val="300000"/>
                      </a:srgbClr>
                    </a:gs>
                    <a:gs pos="100000">
                      <a:srgbClr val="2D2DB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2D2DB9">
                      <a:shade val="95000"/>
                      <a:satMod val="10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  <a:extLst/>
              </p:spPr>
              <p:txBody>
                <a:bodyPr/>
                <a:lstStyle/>
                <a:p>
                  <a:pPr marL="0" marR="0" lvl="0" indent="0" defTabSz="449263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SimSun" charset="0"/>
                    <a:cs typeface="SimSun" charset="0"/>
                  </a:endParaRPr>
                </a:p>
              </p:txBody>
            </p:sp>
            <p:sp>
              <p:nvSpPr>
                <p:cNvPr id="200" name="Gleichschenkliges Dreieck 199"/>
                <p:cNvSpPr/>
                <p:nvPr/>
              </p:nvSpPr>
              <p:spPr bwMode="auto">
                <a:xfrm>
                  <a:off x="1557945" y="1269288"/>
                  <a:ext cx="225425" cy="239185"/>
                </a:xfrm>
                <a:prstGeom prst="triangle">
                  <a:avLst/>
                </a:prstGeom>
                <a:gradFill rotWithShape="1">
                  <a:gsLst>
                    <a:gs pos="0">
                      <a:srgbClr val="2D2DB9">
                        <a:tint val="50000"/>
                        <a:satMod val="300000"/>
                      </a:srgbClr>
                    </a:gs>
                    <a:gs pos="35000">
                      <a:srgbClr val="2D2DB9">
                        <a:tint val="37000"/>
                        <a:satMod val="300000"/>
                      </a:srgbClr>
                    </a:gs>
                    <a:gs pos="100000">
                      <a:srgbClr val="2D2DB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2D2DB9">
                      <a:shade val="95000"/>
                      <a:satMod val="10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  <a:extLst/>
              </p:spPr>
              <p:txBody>
                <a:bodyPr/>
                <a:lstStyle/>
                <a:p>
                  <a:pPr marL="0" marR="0" lvl="0" indent="0" defTabSz="449263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SimSun" charset="0"/>
                    <a:cs typeface="SimSun" charset="0"/>
                  </a:endParaRPr>
                </a:p>
              </p:txBody>
            </p:sp>
          </p:grpSp>
          <p:sp>
            <p:nvSpPr>
              <p:cNvPr id="183" name="Ellipse 182"/>
              <p:cNvSpPr/>
              <p:nvPr/>
            </p:nvSpPr>
            <p:spPr bwMode="auto">
              <a:xfrm>
                <a:off x="5422900" y="5070475"/>
                <a:ext cx="2255838" cy="1422400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38100" cap="flat" cmpd="sng" algn="ctr">
                <a:solidFill>
                  <a:srgbClr val="AAE2CA">
                    <a:lumMod val="75000"/>
                  </a:srgbClr>
                </a:solidFill>
                <a:prstDash val="dash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algn="ctr" defTabSz="449263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  <a:defRPr/>
                </a:pPr>
                <a:r>
                  <a: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SimSun" charset="0"/>
                    <a:cs typeface="SimSun" charset="0"/>
                  </a:rPr>
                  <a:t>Partner </a:t>
                </a:r>
                <a:r>
                  <a:rPr kumimoji="0" lang="de-DE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SimSun" charset="0"/>
                    <a:cs typeface="SimSun" charset="0"/>
                  </a:rPr>
                  <a:t>organisations</a:t>
                </a: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SimSun" charset="0"/>
                  <a:cs typeface="SimSun" charset="0"/>
                </a:endParaRPr>
              </a:p>
            </p:txBody>
          </p:sp>
          <p:cxnSp>
            <p:nvCxnSpPr>
              <p:cNvPr id="184" name="Gerade Verbindung mit Pfeil 183"/>
              <p:cNvCxnSpPr/>
              <p:nvPr/>
            </p:nvCxnSpPr>
            <p:spPr bwMode="auto">
              <a:xfrm>
                <a:off x="8415338" y="2192338"/>
                <a:ext cx="0" cy="129857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CC99"/>
                </a:solidFill>
                <a:prstDash val="solid"/>
                <a:headEnd type="none" w="med" len="me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</p:cxnSp>
          <p:cxnSp>
            <p:nvCxnSpPr>
              <p:cNvPr id="185" name="Gerade Verbindung mit Pfeil 184"/>
              <p:cNvCxnSpPr>
                <a:stCxn id="158" idx="2"/>
              </p:cNvCxnSpPr>
              <p:nvPr/>
            </p:nvCxnSpPr>
            <p:spPr bwMode="auto">
              <a:xfrm flipH="1">
                <a:off x="4795838" y="2540000"/>
                <a:ext cx="1225550" cy="1903413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2D2DB9"/>
                </a:solidFill>
                <a:prstDash val="solid"/>
                <a:headEnd type="none" w="med" len="me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</p:cxnSp>
          <p:cxnSp>
            <p:nvCxnSpPr>
              <p:cNvPr id="186" name="Gerade Verbindung mit Pfeil 185"/>
              <p:cNvCxnSpPr>
                <a:stCxn id="233" idx="5"/>
              </p:cNvCxnSpPr>
              <p:nvPr/>
            </p:nvCxnSpPr>
            <p:spPr bwMode="auto">
              <a:xfrm flipH="1" flipV="1">
                <a:off x="6272213" y="2540000"/>
                <a:ext cx="658812" cy="1414463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CC99"/>
                </a:solidFill>
                <a:prstDash val="solid"/>
                <a:headEnd type="none" w="med" len="me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</p:cxnSp>
          <p:cxnSp>
            <p:nvCxnSpPr>
              <p:cNvPr id="187" name="Gerade Verbindung mit Pfeil 186"/>
              <p:cNvCxnSpPr/>
              <p:nvPr/>
            </p:nvCxnSpPr>
            <p:spPr bwMode="auto">
              <a:xfrm flipV="1">
                <a:off x="7208838" y="5141913"/>
                <a:ext cx="458787" cy="30480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CC99"/>
                </a:solidFill>
                <a:prstDash val="solid"/>
                <a:headEnd type="none" w="med" len="me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</p:cxnSp>
          <p:sp>
            <p:nvSpPr>
              <p:cNvPr id="188" name="Textfeld 187"/>
              <p:cNvSpPr txBox="1"/>
              <p:nvPr/>
            </p:nvSpPr>
            <p:spPr>
              <a:xfrm>
                <a:off x="5499100" y="3271838"/>
                <a:ext cx="1292225" cy="87947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defTabSz="449263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r>
                  <a: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DB9">
                        <a:lumMod val="75000"/>
                      </a:srgbClr>
                    </a:solidFill>
                    <a:effectLst/>
                    <a:uLnTx/>
                    <a:uFillTx/>
                  </a:rPr>
                  <a:t>Daily </a:t>
                </a:r>
                <a:r>
                  <a:rPr kumimoji="0" lang="de-DE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D2DB9">
                        <a:lumMod val="75000"/>
                      </a:srgbClr>
                    </a:solidFill>
                    <a:effectLst/>
                    <a:uLnTx/>
                    <a:uFillTx/>
                  </a:rPr>
                  <a:t>tasks</a:t>
                </a:r>
                <a:r>
                  <a: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DB9">
                        <a:lumMod val="75000"/>
                      </a:srgbClr>
                    </a:solidFill>
                    <a:effectLst/>
                    <a:uLnTx/>
                    <a:uFillTx/>
                  </a:rPr>
                  <a:t>: </a:t>
                </a:r>
              </a:p>
              <a:p>
                <a:pPr marL="171450" marR="0" lvl="0" indent="-171450" defTabSz="449263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Tx/>
                  <a:buChar char="-"/>
                  <a:tabLst/>
                  <a:defRPr/>
                </a:pPr>
                <a:r>
                  <a: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DB9">
                        <a:lumMod val="75000"/>
                      </a:srgbClr>
                    </a:solidFill>
                    <a:effectLst/>
                    <a:uLnTx/>
                    <a:uFillTx/>
                  </a:rPr>
                  <a:t>Mailbox</a:t>
                </a:r>
              </a:p>
              <a:p>
                <a:pPr marL="171450" marR="0" lvl="0" indent="-171450" defTabSz="449263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Tx/>
                  <a:buChar char="-"/>
                  <a:tabLst/>
                  <a:defRPr/>
                </a:pPr>
                <a:r>
                  <a: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DB9">
                        <a:lumMod val="75000"/>
                      </a:srgbClr>
                    </a:solidFill>
                    <a:effectLst/>
                    <a:uLnTx/>
                    <a:uFillTx/>
                  </a:rPr>
                  <a:t>Forum </a:t>
                </a:r>
              </a:p>
              <a:p>
                <a:pPr marL="171450" marR="0" lvl="0" indent="-171450" defTabSz="449263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Tx/>
                  <a:buChar char="-"/>
                  <a:tabLst/>
                  <a:defRPr/>
                </a:pPr>
                <a:r>
                  <a: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DB9">
                        <a:lumMod val="75000"/>
                      </a:srgbClr>
                    </a:solidFill>
                    <a:effectLst/>
                    <a:uLnTx/>
                    <a:uFillTx/>
                  </a:rPr>
                  <a:t>Organisation </a:t>
                </a:r>
              </a:p>
              <a:p>
                <a:pPr marL="171450" marR="0" lvl="0" indent="-171450" defTabSz="449263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Tx/>
                  <a:buChar char="-"/>
                  <a:tabLst/>
                  <a:defRPr/>
                </a:pPr>
                <a:r>
                  <a:rPr kumimoji="0" lang="de-DE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D2DB9">
                        <a:lumMod val="75000"/>
                      </a:srgbClr>
                    </a:solidFill>
                    <a:effectLst/>
                    <a:uLnTx/>
                    <a:uFillTx/>
                  </a:rPr>
                  <a:t>Coordination</a:t>
                </a:r>
                <a:endPara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D2DB9">
                      <a:lumMod val="75000"/>
                    </a:srgbClr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89" name="Gruppieren 30"/>
              <p:cNvGrpSpPr>
                <a:grpSpLocks/>
              </p:cNvGrpSpPr>
              <p:nvPr/>
            </p:nvGrpSpPr>
            <p:grpSpPr bwMode="auto">
              <a:xfrm>
                <a:off x="6970715" y="2348879"/>
                <a:ext cx="1292461" cy="858838"/>
                <a:chOff x="7311966" y="2456675"/>
                <a:chExt cx="1522508" cy="1168373"/>
              </a:xfrm>
              <a:solidFill>
                <a:srgbClr val="FFFFFF">
                  <a:lumMod val="75000"/>
                </a:srgbClr>
              </a:solidFill>
            </p:grpSpPr>
            <p:cxnSp>
              <p:nvCxnSpPr>
                <p:cNvPr id="196" name="Gerade Verbindung mit Pfeil 195"/>
                <p:cNvCxnSpPr/>
                <p:nvPr/>
              </p:nvCxnSpPr>
              <p:spPr bwMode="auto">
                <a:xfrm flipH="1" flipV="1">
                  <a:off x="7444740" y="2635927"/>
                  <a:ext cx="836409" cy="377939"/>
                </a:xfrm>
                <a:prstGeom prst="straightConnector1">
                  <a:avLst/>
                </a:prstGeom>
                <a:grp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  <a:headEnd type="none" w="med" len="med"/>
                  <a:tailEnd type="arrow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  <a:extLst/>
              </p:spPr>
            </p:cxnSp>
            <p:sp>
              <p:nvSpPr>
                <p:cNvPr id="197" name="Abgerundetes Rechteck 196"/>
                <p:cNvSpPr/>
                <p:nvPr/>
              </p:nvSpPr>
              <p:spPr bwMode="auto">
                <a:xfrm rot="16200000">
                  <a:off x="7489033" y="2279608"/>
                  <a:ext cx="1168373" cy="1522508"/>
                </a:xfrm>
                <a:prstGeom prst="roundRect">
                  <a:avLst/>
                </a:prstGeom>
                <a:grpFill/>
                <a:ln w="9525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  <a:extLst/>
              </p:spPr>
              <p:txBody>
                <a:bodyPr/>
                <a:lstStyle/>
                <a:p>
                  <a:pPr marL="0" marR="0" lvl="0" indent="0" defTabSz="449263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SimSun" charset="0"/>
                    <a:cs typeface="SimSun" charset="0"/>
                  </a:endParaRPr>
                </a:p>
              </p:txBody>
            </p:sp>
            <p:sp>
              <p:nvSpPr>
                <p:cNvPr id="198" name="Textfeld 197"/>
                <p:cNvSpPr txBox="1"/>
                <p:nvPr/>
              </p:nvSpPr>
              <p:spPr>
                <a:xfrm>
                  <a:off x="7311966" y="2652597"/>
                  <a:ext cx="1522507" cy="670797"/>
                </a:xfrm>
                <a:prstGeom prst="rect">
                  <a:avLst/>
                </a:prstGeom>
                <a:grpFill/>
                <a:ln>
                  <a:solidFill>
                    <a:srgbClr val="FFFFFF">
                      <a:lumMod val="75000"/>
                    </a:srgbClr>
                  </a:solidFill>
                </a:ln>
              </p:spPr>
              <p:txBody>
                <a:bodyPr>
                  <a:spAutoFit/>
                </a:bodyPr>
                <a:lstStyle/>
                <a:p>
                  <a:pPr marL="0" marR="0" lvl="0" indent="0" defTabSz="449263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tabLst/>
                    <a:defRPr/>
                  </a:pPr>
                  <a:r>
                    <a:rPr kumimoji="0" lang="de-DE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rPr>
                    <a:t>Foundations</a:t>
                  </a:r>
                  <a:r>
                    <a:rPr kumimoji="0" lang="de-DE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rPr>
                    <a:t> &amp; </a:t>
                  </a:r>
                  <a:r>
                    <a:rPr kumimoji="0" lang="de-DE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rPr>
                    <a:t>others</a:t>
                  </a:r>
                  <a:endParaRPr kumimoji="0" lang="de-D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  <p:cxnSp>
            <p:nvCxnSpPr>
              <p:cNvPr id="190" name="Gerade Verbindung mit Pfeil 189"/>
              <p:cNvCxnSpPr>
                <a:stCxn id="197" idx="1"/>
                <a:endCxn id="233" idx="4"/>
              </p:cNvCxnSpPr>
              <p:nvPr/>
            </p:nvCxnSpPr>
            <p:spPr bwMode="auto">
              <a:xfrm>
                <a:off x="7616825" y="3208338"/>
                <a:ext cx="111125" cy="239712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CC99"/>
                </a:solidFill>
                <a:prstDash val="solid"/>
                <a:headEnd type="none" w="med" len="me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</p:cxnSp>
          <p:sp>
            <p:nvSpPr>
              <p:cNvPr id="191" name="Textfeld 190"/>
              <p:cNvSpPr txBox="1"/>
              <p:nvPr/>
            </p:nvSpPr>
            <p:spPr>
              <a:xfrm>
                <a:off x="3252788" y="4637088"/>
                <a:ext cx="2636837" cy="35083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ctr" defTabSz="449263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CC99">
                        <a:lumMod val="50000"/>
                      </a:srgbClr>
                    </a:solidFill>
                    <a:effectLst/>
                    <a:uLnTx/>
                    <a:uFillTx/>
                  </a:rPr>
                  <a:t>SuSanA Network</a:t>
                </a:r>
              </a:p>
            </p:txBody>
          </p:sp>
          <p:cxnSp>
            <p:nvCxnSpPr>
              <p:cNvPr id="192" name="Gerade Verbindung mit Pfeil 191"/>
              <p:cNvCxnSpPr>
                <a:stCxn id="206" idx="1"/>
              </p:cNvCxnSpPr>
              <p:nvPr/>
            </p:nvCxnSpPr>
            <p:spPr bwMode="auto">
              <a:xfrm flipH="1">
                <a:off x="6710363" y="1738313"/>
                <a:ext cx="887412" cy="45402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CC99"/>
                </a:solidFill>
                <a:prstDash val="solid"/>
                <a:headEnd type="none" w="med" len="me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</p:cxnSp>
          <p:sp>
            <p:nvSpPr>
              <p:cNvPr id="193" name="Textfeld 192"/>
              <p:cNvSpPr txBox="1"/>
              <p:nvPr/>
            </p:nvSpPr>
            <p:spPr>
              <a:xfrm rot="19871314">
                <a:off x="6507163" y="1700213"/>
                <a:ext cx="1120775" cy="24923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r" defTabSz="449263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r>
                  <a: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DB9">
                        <a:lumMod val="75000"/>
                      </a:srgbClr>
                    </a:solidFill>
                    <a:effectLst/>
                    <a:uLnTx/>
                    <a:uFillTx/>
                  </a:rPr>
                  <a:t>Base </a:t>
                </a:r>
                <a:r>
                  <a:rPr kumimoji="0" lang="de-DE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D2DB9">
                        <a:lumMod val="75000"/>
                      </a:srgbClr>
                    </a:solidFill>
                    <a:effectLst/>
                    <a:uLnTx/>
                    <a:uFillTx/>
                  </a:rPr>
                  <a:t>funding</a:t>
                </a:r>
                <a:endPara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D2DB9">
                      <a:lumMod val="75000"/>
                    </a:srgbClr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94" name="Gerade Verbindung mit Pfeil 193"/>
              <p:cNvCxnSpPr/>
              <p:nvPr/>
            </p:nvCxnSpPr>
            <p:spPr bwMode="auto">
              <a:xfrm>
                <a:off x="4619625" y="3208338"/>
                <a:ext cx="23813" cy="123507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CC99"/>
                </a:solidFill>
                <a:prstDash val="solid"/>
                <a:headEnd type="none" w="med" len="me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</p:cxnSp>
          <p:sp>
            <p:nvSpPr>
              <p:cNvPr id="195" name="Textfeld 194"/>
              <p:cNvSpPr txBox="1"/>
              <p:nvPr/>
            </p:nvSpPr>
            <p:spPr>
              <a:xfrm>
                <a:off x="2379663" y="2540000"/>
                <a:ext cx="1600199" cy="493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49263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r>
                  <a:rPr kumimoji="0" lang="de-DE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D2DB9">
                        <a:lumMod val="75000"/>
                      </a:srgbClr>
                    </a:solidFill>
                    <a:effectLst/>
                    <a:uLnTx/>
                    <a:uFillTx/>
                  </a:rPr>
                  <a:t>SuSanA Core Group Meetings</a:t>
                </a:r>
              </a:p>
            </p:txBody>
          </p:sp>
        </p:grpSp>
      </p:grpSp>
      <p:sp>
        <p:nvSpPr>
          <p:cNvPr id="2" name="Rechteck 1"/>
          <p:cNvSpPr/>
          <p:nvPr/>
        </p:nvSpPr>
        <p:spPr bwMode="auto">
          <a:xfrm>
            <a:off x="1895474" y="980728"/>
            <a:ext cx="5075239" cy="34567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4" name="Stern mit 5 Zacken 3"/>
          <p:cNvSpPr/>
          <p:nvPr/>
        </p:nvSpPr>
        <p:spPr bwMode="auto">
          <a:xfrm>
            <a:off x="8490362" y="3789523"/>
            <a:ext cx="330110" cy="359557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90" name="Rechteck 89"/>
          <p:cNvSpPr/>
          <p:nvPr/>
        </p:nvSpPr>
        <p:spPr bwMode="auto">
          <a:xfrm>
            <a:off x="6877778" y="907680"/>
            <a:ext cx="2446750" cy="25213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91" name="Rechteck 90"/>
          <p:cNvSpPr/>
          <p:nvPr/>
        </p:nvSpPr>
        <p:spPr bwMode="auto">
          <a:xfrm>
            <a:off x="6660232" y="3406154"/>
            <a:ext cx="2601076" cy="141667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578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0" grpId="0" animBg="1"/>
      <p:bldP spid="9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599384" y="1196752"/>
            <a:ext cx="5544616" cy="3168352"/>
          </a:xfrm>
        </p:spPr>
        <p:txBody>
          <a:bodyPr/>
          <a:lstStyle/>
          <a:p>
            <a:pPr lvl="0"/>
            <a:r>
              <a:rPr lang="de-DE" sz="1800" b="1" dirty="0" smtClean="0"/>
              <a:t>SEI </a:t>
            </a:r>
            <a:r>
              <a:rPr lang="de-DE" sz="1800" b="1" dirty="0"/>
              <a:t>– BMGF </a:t>
            </a:r>
            <a:r>
              <a:rPr lang="de-DE" sz="1800" b="1" dirty="0" err="1"/>
              <a:t>grant</a:t>
            </a:r>
            <a:r>
              <a:rPr lang="de-DE" sz="1800" b="1" dirty="0"/>
              <a:t> Phase III </a:t>
            </a:r>
            <a:r>
              <a:rPr lang="de-DE" sz="1800" b="1" dirty="0" smtClean="0"/>
              <a:t> </a:t>
            </a:r>
            <a:r>
              <a:rPr lang="de-DE" sz="1800" b="1" dirty="0" smtClean="0">
                <a:sym typeface="Wingdings" panose="05000000000000000000" pitchFamily="2" charset="2"/>
              </a:rPr>
              <a:t> KM </a:t>
            </a:r>
            <a:r>
              <a:rPr lang="de-DE" sz="1800" b="1" dirty="0" err="1" smtClean="0">
                <a:sym typeface="Wingdings" panose="05000000000000000000" pitchFamily="2" charset="2"/>
              </a:rPr>
              <a:t>and</a:t>
            </a:r>
            <a:r>
              <a:rPr lang="de-DE" sz="1800" b="1" dirty="0" smtClean="0">
                <a:sym typeface="Wingdings" panose="05000000000000000000" pitchFamily="2" charset="2"/>
              </a:rPr>
              <a:t> </a:t>
            </a:r>
            <a:r>
              <a:rPr lang="de-DE" sz="1800" b="1" dirty="0" err="1" smtClean="0">
                <a:sym typeface="Wingdings" panose="05000000000000000000" pitchFamily="2" charset="2"/>
              </a:rPr>
              <a:t>impact</a:t>
            </a:r>
            <a:r>
              <a:rPr lang="de-DE" sz="1800" b="1" dirty="0" smtClean="0">
                <a:sym typeface="Wingdings" panose="05000000000000000000" pitchFamily="2" charset="2"/>
              </a:rPr>
              <a:t> </a:t>
            </a:r>
            <a:r>
              <a:rPr lang="de-DE" sz="1800" b="1" dirty="0" err="1" smtClean="0">
                <a:sym typeface="Wingdings" panose="05000000000000000000" pitchFamily="2" charset="2"/>
              </a:rPr>
              <a:t>of</a:t>
            </a:r>
            <a:r>
              <a:rPr lang="de-DE" sz="1800" b="1" dirty="0" smtClean="0">
                <a:sym typeface="Wingdings" panose="05000000000000000000" pitchFamily="2" charset="2"/>
              </a:rPr>
              <a:t> SuSanA </a:t>
            </a:r>
            <a:r>
              <a:rPr lang="de-DE" sz="1800" b="1" dirty="0" smtClean="0"/>
              <a:t>(2016-2019</a:t>
            </a:r>
            <a:r>
              <a:rPr lang="de-DE" sz="1800" dirty="0" smtClean="0"/>
              <a:t>)</a:t>
            </a:r>
          </a:p>
          <a:p>
            <a:r>
              <a:rPr lang="de-DE" sz="1800" i="1" dirty="0"/>
              <a:t>SEI –BMGF </a:t>
            </a:r>
            <a:r>
              <a:rPr lang="de-DE" sz="1800" i="1" dirty="0" err="1"/>
              <a:t>grant</a:t>
            </a:r>
            <a:r>
              <a:rPr lang="de-DE" sz="1800" i="1" dirty="0"/>
              <a:t> Phase II </a:t>
            </a:r>
            <a:r>
              <a:rPr lang="de-DE" sz="1800" i="1" dirty="0">
                <a:sym typeface="Wingdings" panose="05000000000000000000" pitchFamily="2" charset="2"/>
              </a:rPr>
              <a:t> Forum </a:t>
            </a:r>
            <a:r>
              <a:rPr lang="de-DE" sz="1800" i="1" dirty="0" smtClean="0"/>
              <a:t>(</a:t>
            </a:r>
            <a:r>
              <a:rPr lang="de-DE" sz="1800" i="1" dirty="0" err="1" smtClean="0"/>
              <a:t>until</a:t>
            </a:r>
            <a:r>
              <a:rPr lang="de-DE" sz="1800" i="1" dirty="0" smtClean="0"/>
              <a:t> </a:t>
            </a:r>
            <a:r>
              <a:rPr lang="de-DE" sz="1800" i="1" dirty="0"/>
              <a:t>June 2016</a:t>
            </a:r>
            <a:r>
              <a:rPr lang="de-DE" sz="1800" i="1" dirty="0" smtClean="0"/>
              <a:t>)</a:t>
            </a:r>
            <a:endParaRPr lang="de-DE" sz="1800" i="1" dirty="0"/>
          </a:p>
          <a:p>
            <a:pPr lvl="0"/>
            <a:r>
              <a:rPr lang="de-DE" sz="1800" dirty="0"/>
              <a:t>GIZ – BMGF </a:t>
            </a:r>
            <a:r>
              <a:rPr lang="de-DE" sz="1800" dirty="0" err="1"/>
              <a:t>grant</a:t>
            </a:r>
            <a:r>
              <a:rPr lang="de-DE" sz="1800" dirty="0"/>
              <a:t> </a:t>
            </a:r>
            <a:r>
              <a:rPr lang="de-DE" sz="1800" dirty="0" smtClean="0"/>
              <a:t>SFD-Phase </a:t>
            </a:r>
            <a:r>
              <a:rPr lang="de-DE" sz="1800" dirty="0"/>
              <a:t>II </a:t>
            </a:r>
            <a:r>
              <a:rPr lang="de-DE" sz="1800" dirty="0" smtClean="0"/>
              <a:t>(2015-2018)</a:t>
            </a:r>
            <a:endParaRPr lang="de-DE" sz="1800" dirty="0"/>
          </a:p>
          <a:p>
            <a:pPr lvl="0"/>
            <a:r>
              <a:rPr lang="de-DE" sz="1800" i="1" dirty="0" err="1"/>
              <a:t>Akvo</a:t>
            </a:r>
            <a:r>
              <a:rPr lang="de-DE" sz="1800" i="1" dirty="0"/>
              <a:t> </a:t>
            </a:r>
            <a:r>
              <a:rPr lang="de-DE" sz="1800" i="1" dirty="0" smtClean="0">
                <a:sym typeface="Wingdings" panose="05000000000000000000" pitchFamily="2" charset="2"/>
              </a:rPr>
              <a:t> </a:t>
            </a:r>
            <a:r>
              <a:rPr lang="de-DE" sz="1800" i="1" dirty="0" smtClean="0"/>
              <a:t>WG Wiki (</a:t>
            </a:r>
            <a:r>
              <a:rPr lang="de-DE" sz="1800" i="1" dirty="0" err="1" smtClean="0"/>
              <a:t>until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mid</a:t>
            </a:r>
            <a:r>
              <a:rPr lang="de-DE" sz="1800" i="1" dirty="0" smtClean="0"/>
              <a:t>- 2017)</a:t>
            </a:r>
          </a:p>
          <a:p>
            <a:r>
              <a:rPr lang="de-DE" sz="1800" dirty="0" smtClean="0"/>
              <a:t>India Sanitation </a:t>
            </a:r>
            <a:r>
              <a:rPr lang="de-DE" sz="1800" dirty="0" err="1" smtClean="0"/>
              <a:t>Coalition</a:t>
            </a:r>
            <a:r>
              <a:rPr lang="de-DE" sz="1800" dirty="0" smtClean="0"/>
              <a:t>/</a:t>
            </a:r>
            <a:r>
              <a:rPr lang="de-DE" sz="1800" dirty="0" err="1" smtClean="0"/>
              <a:t>Arghyam</a:t>
            </a:r>
            <a:r>
              <a:rPr lang="de-DE" sz="1800" dirty="0" smtClean="0">
                <a:sym typeface="Wingdings" panose="05000000000000000000" pitchFamily="2" charset="2"/>
              </a:rPr>
              <a:t> </a:t>
            </a:r>
            <a:r>
              <a:rPr lang="de-DE" sz="1800" dirty="0" smtClean="0"/>
              <a:t>Indian Chapter (2015-2018)</a:t>
            </a:r>
            <a:endParaRPr lang="de-DE" sz="1800" dirty="0"/>
          </a:p>
          <a:p>
            <a:pPr lvl="0"/>
            <a:r>
              <a:rPr lang="en-US" sz="1800" dirty="0" smtClean="0"/>
              <a:t>SDC-cewas </a:t>
            </a:r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en-US" sz="1800" dirty="0" smtClean="0"/>
              <a:t>Regional </a:t>
            </a:r>
            <a:r>
              <a:rPr lang="en-US" sz="1800" dirty="0"/>
              <a:t>Chapter Middle </a:t>
            </a:r>
            <a:r>
              <a:rPr lang="en-US" sz="1800" dirty="0" smtClean="0"/>
              <a:t>East (2016-2019)</a:t>
            </a:r>
            <a:endParaRPr lang="de-DE" sz="1800" dirty="0"/>
          </a:p>
          <a:p>
            <a:pPr lvl="0"/>
            <a:r>
              <a:rPr lang="en-US" sz="1800" dirty="0"/>
              <a:t>Foreign </a:t>
            </a:r>
            <a:r>
              <a:rPr lang="en-US" sz="1800" dirty="0" smtClean="0"/>
              <a:t>Office GER </a:t>
            </a:r>
            <a:r>
              <a:rPr lang="en-US" sz="1800" dirty="0"/>
              <a:t>-</a:t>
            </a:r>
            <a:r>
              <a:rPr lang="en-US" sz="1800" dirty="0" smtClean="0"/>
              <a:t> GTO </a:t>
            </a:r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en-US" sz="1800" dirty="0" smtClean="0"/>
              <a:t>Regional </a:t>
            </a:r>
            <a:r>
              <a:rPr lang="en-US" sz="1800" dirty="0"/>
              <a:t>chapter Middle </a:t>
            </a:r>
            <a:r>
              <a:rPr lang="en-US" sz="1800" dirty="0" smtClean="0"/>
              <a:t>East (2015-2017)</a:t>
            </a:r>
            <a:endParaRPr lang="de-DE" sz="1800" dirty="0"/>
          </a:p>
          <a:p>
            <a:pPr lvl="0"/>
            <a:r>
              <a:rPr lang="de-DE" sz="1800" i="1" dirty="0" err="1" smtClean="0"/>
              <a:t>WaterAID</a:t>
            </a:r>
            <a:r>
              <a:rPr lang="de-DE" sz="1800" i="1" dirty="0" smtClean="0"/>
              <a:t> </a:t>
            </a:r>
            <a:r>
              <a:rPr lang="de-DE" sz="1800" i="1" dirty="0" smtClean="0">
                <a:sym typeface="Wingdings" panose="05000000000000000000" pitchFamily="2" charset="2"/>
              </a:rPr>
              <a:t> </a:t>
            </a:r>
            <a:r>
              <a:rPr lang="de-DE" sz="1800" i="1" dirty="0" err="1" smtClean="0"/>
              <a:t>SanMark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integration</a:t>
            </a:r>
            <a:r>
              <a:rPr lang="de-DE" sz="1800" i="1" dirty="0" smtClean="0"/>
              <a:t> (2016/2017)</a:t>
            </a:r>
            <a:endParaRPr lang="de-DE" sz="1800" i="1" dirty="0"/>
          </a:p>
          <a:p>
            <a:pPr lvl="0"/>
            <a:r>
              <a:rPr lang="de-DE" sz="1800" dirty="0"/>
              <a:t>WSSCC </a:t>
            </a:r>
            <a:r>
              <a:rPr lang="de-DE" sz="1800" dirty="0" smtClean="0">
                <a:sym typeface="Wingdings" panose="05000000000000000000" pitchFamily="2" charset="2"/>
              </a:rPr>
              <a:t> </a:t>
            </a:r>
            <a:r>
              <a:rPr lang="de-DE" sz="1800" dirty="0" err="1" smtClean="0"/>
              <a:t>Sector</a:t>
            </a:r>
            <a:r>
              <a:rPr lang="de-DE" sz="1800" dirty="0" smtClean="0"/>
              <a:t> </a:t>
            </a:r>
            <a:r>
              <a:rPr lang="de-DE" sz="1800" dirty="0"/>
              <a:t>Events </a:t>
            </a:r>
            <a:r>
              <a:rPr lang="de-DE" sz="1800" dirty="0" err="1" smtClean="0"/>
              <a:t>Calendar</a:t>
            </a:r>
            <a:r>
              <a:rPr lang="de-DE" sz="1800" dirty="0" smtClean="0"/>
              <a:t> (2016 - 2017)</a:t>
            </a:r>
            <a:endParaRPr lang="de-DE" sz="1800" dirty="0"/>
          </a:p>
          <a:p>
            <a:pPr lvl="0"/>
            <a:r>
              <a:rPr lang="de-DE" sz="1800" dirty="0" err="1" smtClean="0"/>
              <a:t>Various</a:t>
            </a:r>
            <a:r>
              <a:rPr lang="de-DE" sz="1800" dirty="0" smtClean="0"/>
              <a:t> Partners </a:t>
            </a:r>
            <a:r>
              <a:rPr lang="de-DE" sz="1800" dirty="0" smtClean="0">
                <a:sym typeface="Wingdings" panose="05000000000000000000" pitchFamily="2" charset="2"/>
              </a:rPr>
              <a:t> </a:t>
            </a:r>
            <a:r>
              <a:rPr lang="de-DE" sz="1800" dirty="0" err="1" smtClean="0"/>
              <a:t>Thematic</a:t>
            </a:r>
            <a:r>
              <a:rPr lang="de-DE" sz="1800" dirty="0" smtClean="0"/>
              <a:t> </a:t>
            </a:r>
            <a:r>
              <a:rPr lang="de-DE" sz="1800" dirty="0"/>
              <a:t>Online </a:t>
            </a:r>
            <a:r>
              <a:rPr lang="de-DE" sz="1800" dirty="0" err="1" smtClean="0"/>
              <a:t>Discussions</a:t>
            </a:r>
            <a:endParaRPr lang="de-DE" dirty="0"/>
          </a:p>
        </p:txBody>
      </p:sp>
      <p:sp>
        <p:nvSpPr>
          <p:cNvPr id="4" name="Textplatzhalter 2"/>
          <p:cNvSpPr txBox="1">
            <a:spLocks/>
          </p:cNvSpPr>
          <p:nvPr/>
        </p:nvSpPr>
        <p:spPr bwMode="auto">
          <a:xfrm>
            <a:off x="1187624" y="116632"/>
            <a:ext cx="7632848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None/>
              <a:tabLst/>
              <a:defRPr sz="2800" b="1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1pPr>
            <a:lvl2pPr marL="742950" indent="-28575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folHlink"/>
              </a:buClr>
              <a:buSzPct val="120000"/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2pPr>
            <a:lvl3pPr marL="11430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3pPr>
            <a:lvl4pPr marL="16002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4pPr>
            <a:lvl5pPr marL="20574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9pPr>
          </a:lstStyle>
          <a:p>
            <a:r>
              <a:rPr lang="de-DE" kern="0" dirty="0" smtClean="0"/>
              <a:t> A network with „Cooperation Systems“</a:t>
            </a:r>
            <a:endParaRPr lang="de-DE" kern="0" dirty="0"/>
          </a:p>
        </p:txBody>
      </p:sp>
      <p:pic>
        <p:nvPicPr>
          <p:cNvPr id="9" name="Picture 75" descr="ppt_title2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1556792"/>
            <a:ext cx="2004382" cy="15405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278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403648" y="116632"/>
            <a:ext cx="7632848" cy="576064"/>
          </a:xfrm>
        </p:spPr>
        <p:txBody>
          <a:bodyPr/>
          <a:lstStyle/>
          <a:p>
            <a:pPr algn="ctr"/>
            <a:r>
              <a:rPr lang="en-GB" sz="2400" dirty="0" smtClean="0"/>
              <a:t>SDG 6 through SuSanA Perspectives</a:t>
            </a:r>
            <a:endParaRPr lang="en-GB" sz="2400" dirty="0"/>
          </a:p>
        </p:txBody>
      </p:sp>
      <p:sp>
        <p:nvSpPr>
          <p:cNvPr id="4" name="Textfeld 3"/>
          <p:cNvSpPr txBox="1"/>
          <p:nvPr/>
        </p:nvSpPr>
        <p:spPr bwMode="auto">
          <a:xfrm>
            <a:off x="899592" y="5899338"/>
            <a:ext cx="741682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While</a:t>
            </a:r>
            <a:r>
              <a:rPr kumimoji="0" lang="de-DE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 SuSanA </a:t>
            </a:r>
            <a:r>
              <a:rPr kumimoji="0" lang="de-DE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is</a:t>
            </a:r>
            <a:r>
              <a:rPr kumimoji="0" lang="de-DE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 </a:t>
            </a:r>
            <a:r>
              <a:rPr kumimoji="0" lang="de-DE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growing</a:t>
            </a:r>
            <a:r>
              <a:rPr kumimoji="0" lang="de-DE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,</a:t>
            </a:r>
            <a:r>
              <a:rPr kumimoji="0" lang="de-DE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 </a:t>
            </a:r>
            <a:r>
              <a:rPr kumimoji="0" lang="de-DE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we</a:t>
            </a:r>
            <a:r>
              <a:rPr kumimoji="0" lang="de-DE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 </a:t>
            </a:r>
            <a:r>
              <a:rPr kumimoji="0" lang="de-DE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need</a:t>
            </a:r>
            <a:r>
              <a:rPr kumimoji="0" lang="de-DE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 </a:t>
            </a:r>
            <a:r>
              <a:rPr kumimoji="0" lang="de-DE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to</a:t>
            </a:r>
            <a:r>
              <a:rPr kumimoji="0" lang="de-DE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 </a:t>
            </a:r>
            <a:r>
              <a:rPr kumimoji="0" lang="de-DE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identify</a:t>
            </a:r>
            <a:r>
              <a:rPr kumimoji="0" lang="de-DE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 </a:t>
            </a:r>
            <a:r>
              <a:rPr kumimoji="0" lang="de-DE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what</a:t>
            </a:r>
            <a:r>
              <a:rPr kumimoji="0" lang="de-DE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 </a:t>
            </a:r>
            <a:r>
              <a:rPr kumimoji="0" lang="de-DE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change</a:t>
            </a:r>
            <a:r>
              <a:rPr kumimoji="0" lang="de-DE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 </a:t>
            </a:r>
            <a:r>
              <a:rPr kumimoji="0" lang="de-DE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is</a:t>
            </a:r>
            <a:r>
              <a:rPr kumimoji="0" lang="de-DE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 </a:t>
            </a:r>
            <a:r>
              <a:rPr kumimoji="0" lang="de-DE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required</a:t>
            </a:r>
            <a:r>
              <a:rPr kumimoji="0" lang="de-DE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 </a:t>
            </a:r>
            <a:r>
              <a:rPr kumimoji="0" lang="de-DE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to</a:t>
            </a:r>
            <a:r>
              <a:rPr kumimoji="0" lang="de-DE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 </a:t>
            </a:r>
            <a:r>
              <a:rPr kumimoji="0" lang="de-DE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keep</a:t>
            </a:r>
            <a:r>
              <a:rPr kumimoji="0" lang="de-DE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 </a:t>
            </a:r>
            <a:r>
              <a:rPr kumimoji="0" lang="de-DE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up</a:t>
            </a:r>
            <a:r>
              <a:rPr kumimoji="0" lang="de-DE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 </a:t>
            </a:r>
            <a:r>
              <a:rPr kumimoji="0" lang="de-DE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with</a:t>
            </a:r>
            <a:r>
              <a:rPr kumimoji="0" lang="de-DE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 </a:t>
            </a:r>
            <a:r>
              <a:rPr kumimoji="0" lang="de-DE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the</a:t>
            </a:r>
            <a:r>
              <a:rPr kumimoji="0" lang="de-DE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 </a:t>
            </a:r>
            <a:r>
              <a:rPr kumimoji="0" lang="de-DE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growth</a:t>
            </a:r>
            <a:r>
              <a:rPr kumimoji="0" lang="de-DE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 in </a:t>
            </a:r>
            <a:r>
              <a:rPr kumimoji="0" lang="de-DE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line</a:t>
            </a:r>
            <a:r>
              <a:rPr kumimoji="0" lang="de-DE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 </a:t>
            </a:r>
            <a:r>
              <a:rPr kumimoji="0" lang="de-DE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with</a:t>
            </a:r>
            <a:r>
              <a:rPr kumimoji="0" lang="de-DE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 </a:t>
            </a:r>
            <a:r>
              <a:rPr kumimoji="0" lang="de-DE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the</a:t>
            </a:r>
            <a:r>
              <a:rPr kumimoji="0" lang="de-DE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 SDGs!</a:t>
            </a:r>
            <a:endParaRPr kumimoji="0" lang="de-DE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grpSp>
        <p:nvGrpSpPr>
          <p:cNvPr id="18" name="Gruppieren 17"/>
          <p:cNvGrpSpPr/>
          <p:nvPr/>
        </p:nvGrpSpPr>
        <p:grpSpPr>
          <a:xfrm>
            <a:off x="611560" y="901891"/>
            <a:ext cx="7629413" cy="4826094"/>
            <a:chOff x="1119051" y="877293"/>
            <a:chExt cx="7410706" cy="4631911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051" y="1667648"/>
              <a:ext cx="2140316" cy="1547974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1293" y="877293"/>
              <a:ext cx="2024965" cy="1619982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7664" y="3839207"/>
              <a:ext cx="2061977" cy="1669997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28184" y="1566780"/>
              <a:ext cx="2301573" cy="1648842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24128" y="4057457"/>
              <a:ext cx="1962261" cy="1451747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5484" y="2994988"/>
              <a:ext cx="1631718" cy="1088356"/>
            </a:xfrm>
            <a:prstGeom prst="rect">
              <a:avLst/>
            </a:prstGeom>
          </p:spPr>
        </p:pic>
        <p:sp>
          <p:nvSpPr>
            <p:cNvPr id="13" name="Pfeil nach rechts 12"/>
            <p:cNvSpPr/>
            <p:nvPr/>
          </p:nvSpPr>
          <p:spPr bwMode="auto">
            <a:xfrm rot="16200000">
              <a:off x="4364893" y="2561928"/>
              <a:ext cx="636182" cy="210081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4" name="Pfeil nach rechts 13"/>
            <p:cNvSpPr/>
            <p:nvPr/>
          </p:nvSpPr>
          <p:spPr bwMode="auto">
            <a:xfrm rot="19728043">
              <a:off x="5505914" y="2686094"/>
              <a:ext cx="746962" cy="201592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5" name="Pfeil nach rechts 14"/>
            <p:cNvSpPr/>
            <p:nvPr/>
          </p:nvSpPr>
          <p:spPr bwMode="auto">
            <a:xfrm rot="2597919">
              <a:off x="5466665" y="3931028"/>
              <a:ext cx="709476" cy="175290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6" name="Pfeil nach rechts 15"/>
            <p:cNvSpPr/>
            <p:nvPr/>
          </p:nvSpPr>
          <p:spPr bwMode="auto">
            <a:xfrm rot="9189953">
              <a:off x="3017217" y="3815366"/>
              <a:ext cx="802360" cy="199748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7" name="Pfeil nach rechts 16"/>
            <p:cNvSpPr/>
            <p:nvPr/>
          </p:nvSpPr>
          <p:spPr bwMode="auto">
            <a:xfrm rot="12564387">
              <a:off x="3075052" y="2841809"/>
              <a:ext cx="785543" cy="193421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133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uppieren 7"/>
          <p:cNvGrpSpPr>
            <a:grpSpLocks/>
          </p:cNvGrpSpPr>
          <p:nvPr/>
        </p:nvGrpSpPr>
        <p:grpSpPr bwMode="auto">
          <a:xfrm>
            <a:off x="0" y="2844800"/>
            <a:ext cx="9144000" cy="1657350"/>
            <a:chOff x="0" y="3497626"/>
            <a:chExt cx="9144000" cy="1656184"/>
          </a:xfrm>
        </p:grpSpPr>
        <p:pic>
          <p:nvPicPr>
            <p:cNvPr id="12295" name="Picture 75" descr="ppt_titl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97626"/>
              <a:ext cx="7020272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6" name="Picture 75" descr="ppt_titl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528" y="3497626"/>
              <a:ext cx="4248472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2" name="Nadpis 9"/>
          <p:cNvSpPr>
            <a:spLocks noGrp="1"/>
          </p:cNvSpPr>
          <p:nvPr>
            <p:ph type="title"/>
          </p:nvPr>
        </p:nvSpPr>
        <p:spPr>
          <a:xfrm>
            <a:off x="3000375" y="4572000"/>
            <a:ext cx="5737225" cy="2143125"/>
          </a:xfrm>
        </p:spPr>
        <p:txBody>
          <a:bodyPr/>
          <a:lstStyle/>
          <a:p>
            <a:r>
              <a:rPr lang="en-US" altLang="en-US" dirty="0" smtClean="0"/>
              <a:t>Dr. Arne Panesar</a:t>
            </a:r>
            <a:br>
              <a:rPr lang="en-US" altLang="en-US" dirty="0" smtClean="0"/>
            </a:br>
            <a:r>
              <a:rPr lang="en-US" altLang="en-US" dirty="0" smtClean="0"/>
              <a:t>SuSanA secretariat held by GIZ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12293" name="Zástupný symbol pro obsah 10"/>
          <p:cNvSpPr>
            <a:spLocks noGrp="1"/>
          </p:cNvSpPr>
          <p:nvPr>
            <p:ph sz="quarter" idx="10"/>
          </p:nvPr>
        </p:nvSpPr>
        <p:spPr>
          <a:xfrm>
            <a:off x="2987825" y="3140968"/>
            <a:ext cx="5616623" cy="1080120"/>
          </a:xfrm>
        </p:spPr>
        <p:txBody>
          <a:bodyPr/>
          <a:lstStyle/>
          <a:p>
            <a:pPr marL="0" indent="0" algn="ctr"/>
            <a:r>
              <a:rPr lang="en-US" altLang="en-US" b="1" dirty="0" smtClean="0"/>
              <a:t>Project Advisory Board</a:t>
            </a:r>
          </a:p>
          <a:p>
            <a:pPr marL="0" indent="0" algn="ctr"/>
            <a:r>
              <a:rPr lang="en-US" altLang="en-US" b="1" dirty="0" err="1" smtClean="0"/>
              <a:t>SuSanAs</a:t>
            </a:r>
            <a:r>
              <a:rPr lang="en-US" altLang="en-US" b="1" dirty="0" smtClean="0"/>
              <a:t> “Dynamic </a:t>
            </a:r>
            <a:r>
              <a:rPr lang="en-US" altLang="en-US" b="1" dirty="0" err="1" smtClean="0"/>
              <a:t>Personas”and</a:t>
            </a:r>
            <a:r>
              <a:rPr lang="en-US" altLang="en-US" b="1" dirty="0" smtClean="0"/>
              <a:t> </a:t>
            </a:r>
            <a:br>
              <a:rPr lang="en-US" altLang="en-US" b="1" dirty="0" smtClean="0"/>
            </a:br>
            <a:r>
              <a:rPr lang="en-US" altLang="en-US" b="1" dirty="0" smtClean="0"/>
              <a:t>their potential for </a:t>
            </a:r>
            <a:r>
              <a:rPr lang="en-US" altLang="en-US" b="1" dirty="0" err="1" smtClean="0"/>
              <a:t>SuSanAs</a:t>
            </a:r>
            <a:r>
              <a:rPr lang="en-US" altLang="en-US" b="1" dirty="0" smtClean="0"/>
              <a:t> future</a:t>
            </a:r>
          </a:p>
        </p:txBody>
      </p:sp>
      <p:pic>
        <p:nvPicPr>
          <p:cNvPr id="13" name="Grafik 12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20713"/>
            <a:ext cx="3564396" cy="247600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240504"/>
            <a:ext cx="4453632" cy="250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5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259632" y="116632"/>
            <a:ext cx="7920880" cy="576064"/>
          </a:xfrm>
        </p:spPr>
        <p:txBody>
          <a:bodyPr/>
          <a:lstStyle/>
          <a:p>
            <a:pPr algn="ctr"/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Personas</a:t>
            </a:r>
            <a:endParaRPr lang="de-DE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467544" y="980728"/>
            <a:ext cx="8352928" cy="49685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1pPr>
            <a:lvl2pPr marL="742950" indent="-28575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2pPr>
            <a:lvl3pPr marL="11430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3pPr>
            <a:lvl4pPr marL="16002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4pPr>
            <a:lvl5pPr marL="20574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9pPr>
          </a:lstStyle>
          <a:p>
            <a:r>
              <a:rPr lang="en-GB" sz="1800" dirty="0" smtClean="0"/>
              <a:t>Identification of 9 personas has allowed to understand our users and their sanitation needs </a:t>
            </a:r>
          </a:p>
          <a:p>
            <a:r>
              <a:rPr lang="en-GB" sz="1800" dirty="0" smtClean="0"/>
              <a:t>Information </a:t>
            </a:r>
            <a:r>
              <a:rPr lang="en-GB" sz="1800" dirty="0"/>
              <a:t>on </a:t>
            </a:r>
            <a:r>
              <a:rPr lang="en-GB" sz="1800" dirty="0" smtClean="0"/>
              <a:t>the preferences of each of the personas, e.g. what </a:t>
            </a:r>
            <a:r>
              <a:rPr lang="en-GB" sz="1800" dirty="0"/>
              <a:t>each </a:t>
            </a:r>
            <a:r>
              <a:rPr lang="en-GB" sz="1800" dirty="0" smtClean="0"/>
              <a:t>are their most preferred </a:t>
            </a:r>
            <a:r>
              <a:rPr lang="en-GB" sz="1800" dirty="0" err="1" smtClean="0"/>
              <a:t>SuSanA</a:t>
            </a:r>
            <a:r>
              <a:rPr lang="en-GB" sz="1800" dirty="0" smtClean="0"/>
              <a:t>-tools, was derived </a:t>
            </a:r>
            <a:r>
              <a:rPr lang="en-GB" sz="1800" dirty="0"/>
              <a:t>and adapted from </a:t>
            </a:r>
            <a:r>
              <a:rPr lang="en-GB" sz="1800" dirty="0" smtClean="0"/>
              <a:t>the individual </a:t>
            </a:r>
            <a:r>
              <a:rPr lang="en-GB" sz="1800" dirty="0"/>
              <a:t>responses to </a:t>
            </a:r>
            <a:r>
              <a:rPr lang="en-GB" sz="1800" dirty="0" smtClean="0"/>
              <a:t>the qualitative </a:t>
            </a:r>
            <a:r>
              <a:rPr lang="en-GB" sz="1800" dirty="0"/>
              <a:t>questions of the </a:t>
            </a:r>
            <a:r>
              <a:rPr lang="en-GB" sz="1800" dirty="0" smtClean="0"/>
              <a:t>survey</a:t>
            </a:r>
          </a:p>
          <a:p>
            <a:r>
              <a:rPr lang="en-GB" sz="1800" dirty="0" smtClean="0"/>
              <a:t>The resulting personas have now </a:t>
            </a:r>
            <a:r>
              <a:rPr lang="en-GB" sz="1800" dirty="0"/>
              <a:t>identified ‘average’ profiles of </a:t>
            </a:r>
            <a:r>
              <a:rPr lang="en-GB" sz="1800" dirty="0" smtClean="0"/>
              <a:t>stakeholder groups that </a:t>
            </a:r>
            <a:r>
              <a:rPr lang="en-GB" sz="1800" dirty="0"/>
              <a:t>are (potentially) using or engaging with </a:t>
            </a:r>
            <a:r>
              <a:rPr lang="en-GB" sz="1800" dirty="0" err="1" smtClean="0"/>
              <a:t>SuSanA</a:t>
            </a:r>
            <a:endParaRPr lang="en-GB" sz="1800" dirty="0" smtClean="0"/>
          </a:p>
          <a:p>
            <a:endParaRPr lang="en-GB" sz="1400" dirty="0"/>
          </a:p>
          <a:p>
            <a:pPr marL="0" indent="0">
              <a:buNone/>
            </a:pPr>
            <a:r>
              <a:rPr lang="en-GB" sz="1400" b="1" dirty="0" smtClean="0"/>
              <a:t>         </a:t>
            </a:r>
            <a:r>
              <a:rPr lang="en-GB" sz="1800" b="1" dirty="0" smtClean="0"/>
              <a:t>What potential does a second phase have based on the personas?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755" y="3899248"/>
            <a:ext cx="3985043" cy="233806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5243" y="3872105"/>
            <a:ext cx="3545189" cy="236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5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71600" y="1484784"/>
            <a:ext cx="3672408" cy="3625001"/>
          </a:xfrm>
        </p:spPr>
        <p:txBody>
          <a:bodyPr/>
          <a:lstStyle/>
          <a:p>
            <a:r>
              <a:rPr lang="de-DE" dirty="0" smtClean="0"/>
              <a:t>1. </a:t>
            </a:r>
            <a:r>
              <a:rPr lang="de-DE" dirty="0" err="1" smtClean="0"/>
              <a:t>Students</a:t>
            </a:r>
            <a:r>
              <a:rPr lang="de-DE" dirty="0" smtClean="0"/>
              <a:t>/ </a:t>
            </a:r>
            <a:r>
              <a:rPr lang="de-DE" dirty="0" err="1" smtClean="0"/>
              <a:t>Academia</a:t>
            </a:r>
            <a:endParaRPr lang="de-DE" dirty="0" smtClean="0"/>
          </a:p>
          <a:p>
            <a:r>
              <a:rPr lang="de-DE" dirty="0" smtClean="0"/>
              <a:t>2. </a:t>
            </a:r>
            <a:r>
              <a:rPr lang="de-DE" dirty="0" err="1" smtClean="0"/>
              <a:t>INGO‘s</a:t>
            </a:r>
            <a:endParaRPr lang="de-DE" dirty="0" smtClean="0"/>
          </a:p>
          <a:p>
            <a:r>
              <a:rPr lang="en-US" dirty="0" smtClean="0"/>
              <a:t>3. National/ Local NGO</a:t>
            </a:r>
          </a:p>
          <a:p>
            <a:r>
              <a:rPr lang="en-US" dirty="0" smtClean="0"/>
              <a:t>4. Sanitation Expert</a:t>
            </a:r>
          </a:p>
          <a:p>
            <a:r>
              <a:rPr lang="en-US" dirty="0" smtClean="0"/>
              <a:t>5. Consultant</a:t>
            </a:r>
          </a:p>
          <a:p>
            <a:r>
              <a:rPr lang="en-US" dirty="0" smtClean="0"/>
              <a:t>6. Entrepreneur</a:t>
            </a:r>
          </a:p>
          <a:p>
            <a:r>
              <a:rPr lang="en-US" dirty="0"/>
              <a:t>7</a:t>
            </a:r>
            <a:r>
              <a:rPr lang="en-US" dirty="0" smtClean="0"/>
              <a:t>. Government Official</a:t>
            </a:r>
          </a:p>
          <a:p>
            <a:r>
              <a:rPr lang="en-US" dirty="0"/>
              <a:t>8</a:t>
            </a:r>
            <a:r>
              <a:rPr lang="en-US" dirty="0" smtClean="0"/>
              <a:t>. Donor</a:t>
            </a:r>
          </a:p>
          <a:p>
            <a:r>
              <a:rPr lang="en-US" dirty="0"/>
              <a:t>9</a:t>
            </a:r>
            <a:r>
              <a:rPr lang="en-US" dirty="0" smtClean="0"/>
              <a:t>. CBO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259632" y="188640"/>
            <a:ext cx="7632848" cy="576064"/>
          </a:xfrm>
        </p:spPr>
        <p:txBody>
          <a:bodyPr/>
          <a:lstStyle/>
          <a:p>
            <a:r>
              <a:rPr lang="de-DE" dirty="0" err="1" smtClean="0"/>
              <a:t>Personas</a:t>
            </a:r>
            <a:r>
              <a:rPr lang="de-DE" dirty="0" smtClean="0"/>
              <a:t> </a:t>
            </a:r>
            <a:r>
              <a:rPr lang="de-DE" dirty="0" err="1" smtClean="0"/>
              <a:t>identified</a:t>
            </a:r>
            <a:endParaRPr lang="de-DE" dirty="0"/>
          </a:p>
        </p:txBody>
      </p:sp>
      <p:pic>
        <p:nvPicPr>
          <p:cNvPr id="5" name="Inhaltsplatzhalter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20804" y="1153910"/>
            <a:ext cx="4673527" cy="196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8666" y="2412786"/>
            <a:ext cx="4513626" cy="142679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4365" y="3548442"/>
            <a:ext cx="4369610" cy="1654730"/>
          </a:xfrm>
          <a:prstGeom prst="rect">
            <a:avLst/>
          </a:prstGeom>
        </p:spPr>
      </p:pic>
      <p:sp>
        <p:nvSpPr>
          <p:cNvPr id="4" name="Pfeil nach rechts 3"/>
          <p:cNvSpPr/>
          <p:nvPr/>
        </p:nvSpPr>
        <p:spPr bwMode="auto">
          <a:xfrm>
            <a:off x="395536" y="2276872"/>
            <a:ext cx="432048" cy="2880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Pfeil nach rechts 7"/>
          <p:cNvSpPr/>
          <p:nvPr/>
        </p:nvSpPr>
        <p:spPr bwMode="auto">
          <a:xfrm>
            <a:off x="424523" y="3765597"/>
            <a:ext cx="432048" cy="2880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732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259632" y="116632"/>
            <a:ext cx="7920880" cy="576064"/>
          </a:xfrm>
        </p:spPr>
        <p:txBody>
          <a:bodyPr/>
          <a:lstStyle/>
          <a:p>
            <a:pPr algn="ctr"/>
            <a:r>
              <a:rPr lang="de-DE" dirty="0" smtClean="0"/>
              <a:t>SuSanA </a:t>
            </a:r>
            <a:r>
              <a:rPr lang="de-DE" dirty="0" err="1" smtClean="0"/>
              <a:t>is</a:t>
            </a:r>
            <a:r>
              <a:rPr lang="de-DE" dirty="0" smtClean="0"/>
              <a:t> 10! </a:t>
            </a:r>
            <a:r>
              <a:rPr lang="de-DE" dirty="0" err="1" smtClean="0"/>
              <a:t>Looking</a:t>
            </a:r>
            <a:r>
              <a:rPr lang="de-DE" dirty="0" smtClean="0"/>
              <a:t> back, </a:t>
            </a:r>
            <a:r>
              <a:rPr lang="de-DE" dirty="0" err="1" smtClean="0"/>
              <a:t>looking</a:t>
            </a:r>
            <a:r>
              <a:rPr lang="de-DE" dirty="0" smtClean="0"/>
              <a:t> </a:t>
            </a:r>
            <a:r>
              <a:rPr lang="de-DE" dirty="0" err="1" smtClean="0"/>
              <a:t>forward</a:t>
            </a:r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107504" y="908720"/>
            <a:ext cx="8936528" cy="4201538"/>
            <a:chOff x="107504" y="1772815"/>
            <a:chExt cx="8936528" cy="4201538"/>
          </a:xfrm>
        </p:grpSpPr>
        <p:pic>
          <p:nvPicPr>
            <p:cNvPr id="2050" name="Picture 2" descr="C:\Users\panesa_arn\Pictures\2017-01-17SuSanA_livedrawing2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772816"/>
              <a:ext cx="8936528" cy="420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htwinkliges Dreieck 3"/>
            <p:cNvSpPr/>
            <p:nvPr/>
          </p:nvSpPr>
          <p:spPr bwMode="auto">
            <a:xfrm rot="10800000">
              <a:off x="5652120" y="1772815"/>
              <a:ext cx="3391912" cy="144016"/>
            </a:xfrm>
            <a:prstGeom prst="rtTriangle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" name="Rechtwinkliges Dreieck 6"/>
            <p:cNvSpPr/>
            <p:nvPr/>
          </p:nvSpPr>
          <p:spPr bwMode="auto">
            <a:xfrm rot="5400000" flipV="1">
              <a:off x="8546856" y="2291287"/>
              <a:ext cx="864097" cy="115187"/>
            </a:xfrm>
            <a:prstGeom prst="rtTriangle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949122" y="5301208"/>
            <a:ext cx="7956501" cy="12710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1pPr>
            <a:lvl2pPr marL="742950" indent="-28575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2pPr>
            <a:lvl3pPr marL="11430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3pPr>
            <a:lvl4pPr marL="16002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4pPr>
            <a:lvl5pPr marL="20574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9pPr>
          </a:lstStyle>
          <a:p>
            <a:pPr marL="182563" indent="-182563">
              <a:spcAft>
                <a:spcPts val="0"/>
              </a:spcAft>
            </a:pPr>
            <a:r>
              <a:rPr lang="en-US" altLang="de-DE" sz="1400" kern="0" dirty="0" smtClean="0"/>
              <a:t>SuSanA is an open network that supports achieving the SDGs particularly on Sanitation</a:t>
            </a:r>
          </a:p>
          <a:p>
            <a:pPr marL="182563" indent="-182563">
              <a:spcAft>
                <a:spcPts val="0"/>
              </a:spcAft>
            </a:pPr>
            <a:r>
              <a:rPr lang="en-US" altLang="de-DE" sz="1400" kern="0" dirty="0" smtClean="0"/>
              <a:t>Links on the ground experiences with an engaged community</a:t>
            </a:r>
          </a:p>
          <a:p>
            <a:pPr marL="182563" indent="-182563">
              <a:spcAft>
                <a:spcPts val="0"/>
              </a:spcAft>
            </a:pPr>
            <a:r>
              <a:rPr lang="en-US" altLang="de-DE" sz="1400" kern="0" dirty="0"/>
              <a:t>Aims at promoting innovation and best practices </a:t>
            </a:r>
          </a:p>
          <a:p>
            <a:pPr marL="182563" indent="-182563">
              <a:spcAft>
                <a:spcPts val="1500"/>
              </a:spcAft>
            </a:pPr>
            <a:r>
              <a:rPr lang="en-US" altLang="de-DE" sz="1400" kern="0" dirty="0"/>
              <a:t>SuSanA currently has </a:t>
            </a:r>
            <a:r>
              <a:rPr lang="en-US" altLang="de-DE" sz="1400" kern="0" dirty="0" smtClean="0"/>
              <a:t>nearly 9000 </a:t>
            </a:r>
            <a:r>
              <a:rPr lang="en-US" altLang="de-DE" sz="1400" kern="0" dirty="0"/>
              <a:t>individual </a:t>
            </a:r>
            <a:r>
              <a:rPr lang="en-US" altLang="de-DE" sz="1400" kern="0" dirty="0" smtClean="0"/>
              <a:t>members &amp; 310 </a:t>
            </a:r>
            <a:r>
              <a:rPr lang="en-US" altLang="de-DE" sz="1400" kern="0" dirty="0"/>
              <a:t>partner </a:t>
            </a:r>
            <a:r>
              <a:rPr lang="en-US" altLang="de-DE" sz="1400" kern="0" dirty="0" err="1" smtClean="0"/>
              <a:t>organisations</a:t>
            </a:r>
            <a:endParaRPr lang="en-US" altLang="de-DE" sz="1400" kern="0" dirty="0"/>
          </a:p>
        </p:txBody>
      </p:sp>
    </p:spTree>
    <p:extLst>
      <p:ext uri="{BB962C8B-B14F-4D97-AF65-F5344CB8AC3E}">
        <p14:creationId xmlns:p14="http://schemas.microsoft.com/office/powerpoint/2010/main" val="60702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4379" y="828299"/>
            <a:ext cx="4285049" cy="955673"/>
          </a:xfrm>
          <a:solidFill>
            <a:schemeClr val="bg1">
              <a:alpha val="60000"/>
            </a:schemeClr>
          </a:solidFill>
          <a:ln w="28575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en-GB" sz="2585" dirty="0" smtClean="0"/>
              <a:t>National </a:t>
            </a:r>
            <a:r>
              <a:rPr lang="en-GB" sz="2585" dirty="0"/>
              <a:t>NGO: </a:t>
            </a:r>
            <a:r>
              <a:rPr lang="en-GB" sz="2585" dirty="0" err="1"/>
              <a:t>Priya</a:t>
            </a:r>
            <a:r>
              <a:rPr lang="en-GB" sz="2585" dirty="0"/>
              <a:t>* (45) from Pune, India</a:t>
            </a:r>
            <a:br>
              <a:rPr lang="en-GB" sz="2585" dirty="0"/>
            </a:br>
            <a:r>
              <a:rPr lang="en-GB" sz="1108" dirty="0"/>
              <a:t>*It is assumed that max. 20% NGO workers are actually women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7955" y="3227293"/>
            <a:ext cx="4281473" cy="1305047"/>
          </a:xfrm>
          <a:solidFill>
            <a:schemeClr val="bg1">
              <a:alpha val="60000"/>
            </a:schemeClr>
          </a:solidFill>
          <a:ln w="28575"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369"/>
              </a:spcBef>
              <a:buNone/>
            </a:pPr>
            <a:r>
              <a:rPr lang="en-GB" sz="1477" dirty="0"/>
              <a:t>WASH INTERESTS</a:t>
            </a:r>
          </a:p>
          <a:p>
            <a:pPr>
              <a:spcBef>
                <a:spcPts val="369"/>
              </a:spcBef>
            </a:pPr>
            <a:r>
              <a:rPr lang="en-GB" sz="1292" dirty="0"/>
              <a:t>Training, community health promotion (39%)</a:t>
            </a:r>
          </a:p>
          <a:p>
            <a:pPr>
              <a:spcBef>
                <a:spcPts val="369"/>
              </a:spcBef>
            </a:pPr>
            <a:r>
              <a:rPr lang="is-IS" sz="1292" dirty="0"/>
              <a:t>Design and construction</a:t>
            </a:r>
            <a:r>
              <a:rPr lang="is-IS" sz="1292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s-IS" sz="1292" dirty="0"/>
              <a:t>(23%)</a:t>
            </a:r>
          </a:p>
          <a:p>
            <a:pPr>
              <a:spcBef>
                <a:spcPts val="369"/>
              </a:spcBef>
            </a:pPr>
            <a:r>
              <a:rPr lang="en-GB" sz="1292" dirty="0"/>
              <a:t>Research, knowledge management (11%)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204379" y="1854379"/>
            <a:ext cx="4285050" cy="1320227"/>
          </a:xfrm>
          <a:prstGeom prst="rect">
            <a:avLst/>
          </a:prstGeom>
          <a:solidFill>
            <a:schemeClr val="bg1">
              <a:alpha val="60000"/>
            </a:schemeClr>
          </a:solidFill>
          <a:ln w="28575">
            <a:solidFill>
              <a:srgbClr val="7030A0"/>
            </a:solidFill>
          </a:ln>
        </p:spPr>
        <p:txBody>
          <a:bodyPr vert="horz" lIns="84406" tIns="42203" rIns="84406" bIns="4220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9"/>
              </a:spcBef>
              <a:buNone/>
            </a:pPr>
            <a:r>
              <a:rPr lang="en-GB" sz="1662" i="1" dirty="0"/>
              <a:t>Project manager for an ODF campaign of an NGO, that focusses on </a:t>
            </a:r>
            <a:r>
              <a:rPr lang="en-GB" sz="1662" u="sng" dirty="0"/>
              <a:t>awareness raising (25%)</a:t>
            </a:r>
            <a:r>
              <a:rPr lang="en-GB" sz="1662" dirty="0"/>
              <a:t> </a:t>
            </a:r>
            <a:r>
              <a:rPr lang="en-GB" sz="1662" i="1" dirty="0"/>
              <a:t>and</a:t>
            </a:r>
            <a:r>
              <a:rPr lang="en-GB" sz="1662" dirty="0"/>
              <a:t> </a:t>
            </a:r>
            <a:r>
              <a:rPr lang="en-GB" sz="1662" u="sng" dirty="0"/>
              <a:t>development of sanitation facilities (29%)</a:t>
            </a:r>
            <a:r>
              <a:rPr lang="en-GB" sz="1662" dirty="0"/>
              <a:t> </a:t>
            </a:r>
            <a:r>
              <a:rPr lang="en-GB" sz="1662" i="1" dirty="0"/>
              <a:t>in rural areas of Maharashtra.</a:t>
            </a:r>
            <a:r>
              <a:rPr lang="en-GB" sz="1662" dirty="0"/>
              <a:t> 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2" y="828298"/>
            <a:ext cx="4392486" cy="3704042"/>
          </a:xfrm>
          <a:prstGeom prst="rect">
            <a:avLst/>
          </a:prstGeom>
          <a:solidFill>
            <a:schemeClr val="bg1">
              <a:alpha val="60000"/>
            </a:schemeClr>
          </a:solidFill>
          <a:ln w="28575">
            <a:solidFill>
              <a:srgbClr val="7030A0"/>
            </a:solidFill>
          </a:ln>
        </p:spPr>
        <p:txBody>
          <a:bodyPr vert="horz" lIns="84406" tIns="42203" rIns="84406" bIns="4220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9"/>
              </a:spcBef>
              <a:buNone/>
            </a:pPr>
            <a:r>
              <a:rPr lang="en-GB" sz="1477" dirty="0"/>
              <a:t>RECEIVING KNOWLEDGE</a:t>
            </a:r>
          </a:p>
          <a:p>
            <a:pPr marL="0" indent="0">
              <a:spcBef>
                <a:spcPts val="369"/>
              </a:spcBef>
              <a:buNone/>
            </a:pPr>
            <a:r>
              <a:rPr lang="en-GB" sz="1108" dirty="0"/>
              <a:t>Likes to learn through: </a:t>
            </a:r>
          </a:p>
          <a:p>
            <a:pPr marL="231537" indent="-231537">
              <a:spcBef>
                <a:spcPts val="369"/>
              </a:spcBef>
              <a:buFont typeface="Arial" charset="0"/>
              <a:buChar char="•"/>
            </a:pPr>
            <a:r>
              <a:rPr lang="en-GB" sz="1108" dirty="0"/>
              <a:t>#1: Workshops and conferences</a:t>
            </a:r>
            <a:r>
              <a:rPr lang="en-GB" sz="1108" i="1" dirty="0"/>
              <a:t>, mostly in Pune</a:t>
            </a:r>
            <a:endParaRPr lang="en-GB" sz="1108" dirty="0"/>
          </a:p>
          <a:p>
            <a:pPr marL="231537" indent="-231537">
              <a:spcBef>
                <a:spcPts val="369"/>
              </a:spcBef>
              <a:buFont typeface="Arial" charset="0"/>
              <a:buChar char="•"/>
            </a:pPr>
            <a:r>
              <a:rPr lang="en-GB" sz="1108" dirty="0"/>
              <a:t>#2: </a:t>
            </a:r>
            <a:r>
              <a:rPr lang="en-GB" sz="1108" i="1" dirty="0"/>
              <a:t>Her projects </a:t>
            </a:r>
            <a:r>
              <a:rPr lang="en-GB" sz="1108" dirty="0"/>
              <a:t>(On the job)</a:t>
            </a:r>
          </a:p>
          <a:p>
            <a:pPr marL="231537" indent="-231537">
              <a:spcBef>
                <a:spcPts val="369"/>
              </a:spcBef>
              <a:buFont typeface="Arial" charset="0"/>
              <a:buChar char="•"/>
            </a:pPr>
            <a:r>
              <a:rPr lang="en-GB" sz="1108" dirty="0"/>
              <a:t>#3: Person-to-person with colleagues from the NGO community in Maharashtra</a:t>
            </a:r>
            <a:endParaRPr lang="en-GB" sz="1108" i="1" dirty="0"/>
          </a:p>
          <a:p>
            <a:pPr marL="231537" indent="-231537">
              <a:spcBef>
                <a:spcPts val="369"/>
              </a:spcBef>
              <a:buFont typeface="Arial" charset="0"/>
              <a:buChar char="•"/>
            </a:pPr>
            <a:r>
              <a:rPr lang="en-GB" sz="1108" dirty="0"/>
              <a:t>#4: Reading (e.g. text books, papers, websites)</a:t>
            </a:r>
          </a:p>
          <a:p>
            <a:pPr marL="0" indent="0">
              <a:spcBef>
                <a:spcPts val="369"/>
              </a:spcBef>
              <a:buNone/>
            </a:pPr>
            <a:r>
              <a:rPr lang="en-GB" sz="1108" dirty="0"/>
              <a:t>Looks for information in/on:</a:t>
            </a:r>
          </a:p>
          <a:p>
            <a:pPr marL="231537" indent="-231537">
              <a:spcBef>
                <a:spcPts val="369"/>
              </a:spcBef>
              <a:buFont typeface="Arial" charset="0"/>
              <a:buChar char="•"/>
            </a:pPr>
            <a:r>
              <a:rPr lang="en-GB" sz="1108" dirty="0"/>
              <a:t>#1: Websites of key sector organizations </a:t>
            </a:r>
          </a:p>
          <a:p>
            <a:pPr marL="231537" indent="-231537">
              <a:spcBef>
                <a:spcPts val="369"/>
              </a:spcBef>
              <a:buFont typeface="Arial" charset="0"/>
              <a:buChar char="•"/>
            </a:pPr>
            <a:r>
              <a:rPr lang="en-GB" sz="1108" dirty="0"/>
              <a:t>#2: Comprehensive project reports </a:t>
            </a:r>
            <a:r>
              <a:rPr lang="en-GB" sz="1108" i="1" dirty="0"/>
              <a:t>from own NGO, district government and other NGOs </a:t>
            </a:r>
          </a:p>
          <a:p>
            <a:pPr marL="231537" indent="-231537">
              <a:spcBef>
                <a:spcPts val="369"/>
              </a:spcBef>
              <a:buFont typeface="Arial" charset="0"/>
              <a:buChar char="•"/>
            </a:pPr>
            <a:r>
              <a:rPr lang="en-GB" sz="1108" dirty="0"/>
              <a:t>#3: Case studies; </a:t>
            </a:r>
            <a:r>
              <a:rPr lang="en-GB" sz="1108" i="1" dirty="0"/>
              <a:t>particular interest in soft interventions</a:t>
            </a:r>
          </a:p>
          <a:p>
            <a:pPr marL="0" indent="0">
              <a:spcBef>
                <a:spcPts val="369"/>
              </a:spcBef>
              <a:buNone/>
            </a:pPr>
            <a:r>
              <a:rPr lang="en-GB" sz="1108" dirty="0"/>
              <a:t>Stays up-to-date through:</a:t>
            </a:r>
          </a:p>
          <a:p>
            <a:pPr marL="231537" indent="-231537">
              <a:spcBef>
                <a:spcPts val="369"/>
              </a:spcBef>
              <a:buFont typeface="Arial" charset="0"/>
              <a:buChar char="•"/>
            </a:pPr>
            <a:r>
              <a:rPr lang="en-GB" sz="1108" dirty="0"/>
              <a:t>#1: Newsletters, </a:t>
            </a:r>
            <a:r>
              <a:rPr lang="en-GB" sz="1108" i="1" dirty="0"/>
              <a:t>possibly including </a:t>
            </a:r>
            <a:r>
              <a:rPr lang="en-GB" sz="1108" i="1" dirty="0" err="1"/>
              <a:t>SuSanA’s</a:t>
            </a:r>
            <a:r>
              <a:rPr lang="en-GB" sz="1108" dirty="0"/>
              <a:t> </a:t>
            </a:r>
          </a:p>
          <a:p>
            <a:pPr marL="231537" indent="-231537">
              <a:spcBef>
                <a:spcPts val="369"/>
              </a:spcBef>
              <a:buFont typeface="Arial" charset="0"/>
              <a:buChar char="•"/>
            </a:pPr>
            <a:r>
              <a:rPr lang="en-GB" sz="1108" dirty="0"/>
              <a:t>#2: Colleagues and friends</a:t>
            </a:r>
          </a:p>
          <a:p>
            <a:pPr marL="231537" indent="-231537">
              <a:spcBef>
                <a:spcPts val="369"/>
              </a:spcBef>
              <a:buFont typeface="Arial" charset="0"/>
              <a:buChar char="•"/>
            </a:pPr>
            <a:r>
              <a:rPr lang="en-GB" sz="1108" dirty="0"/>
              <a:t>#3: Attend sector meetings</a:t>
            </a:r>
          </a:p>
          <a:p>
            <a:pPr marL="231537" indent="-231537">
              <a:spcBef>
                <a:spcPts val="369"/>
              </a:spcBef>
              <a:buFont typeface="Arial" charset="0"/>
              <a:buChar char="•"/>
            </a:pPr>
            <a:r>
              <a:rPr lang="en-GB" sz="1108" dirty="0"/>
              <a:t>#4: Websites he </a:t>
            </a:r>
            <a:r>
              <a:rPr lang="en-GB" sz="1108" dirty="0" smtClean="0"/>
              <a:t>follow</a:t>
            </a:r>
          </a:p>
          <a:p>
            <a:pPr marL="231537" indent="-231537">
              <a:spcBef>
                <a:spcPts val="369"/>
              </a:spcBef>
              <a:buFont typeface="Arial" charset="0"/>
              <a:buChar char="•"/>
            </a:pPr>
            <a:r>
              <a:rPr lang="en-GB" sz="1108" dirty="0"/>
              <a:t>Facebook is most important social media channel (75%) </a:t>
            </a:r>
          </a:p>
          <a:p>
            <a:pPr marL="231537" indent="-231537">
              <a:spcBef>
                <a:spcPts val="369"/>
              </a:spcBef>
              <a:buFont typeface="Arial" charset="0"/>
              <a:buChar char="•"/>
            </a:pPr>
            <a:endParaRPr lang="en-GB" sz="1108" dirty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4572001" y="4532340"/>
            <a:ext cx="4392487" cy="1965128"/>
          </a:xfrm>
          <a:prstGeom prst="rect">
            <a:avLst/>
          </a:prstGeom>
          <a:solidFill>
            <a:schemeClr val="bg1">
              <a:alpha val="60000"/>
            </a:schemeClr>
          </a:solidFill>
          <a:ln w="28575">
            <a:solidFill>
              <a:srgbClr val="7030A0"/>
            </a:solidFill>
          </a:ln>
        </p:spPr>
        <p:txBody>
          <a:bodyPr vert="horz" lIns="84406" tIns="42203" rIns="84406" bIns="4220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21278">
              <a:spcBef>
                <a:spcPts val="369"/>
              </a:spcBef>
              <a:buNone/>
            </a:pPr>
            <a:r>
              <a:rPr lang="en-GB" sz="1477" dirty="0"/>
              <a:t>SHARING KNOWLEDGE ONLINE</a:t>
            </a:r>
          </a:p>
          <a:p>
            <a:pPr>
              <a:spcBef>
                <a:spcPts val="369"/>
              </a:spcBef>
            </a:pPr>
            <a:r>
              <a:rPr lang="is-IS" sz="1108" dirty="0"/>
              <a:t>Post/share on social media (48%)</a:t>
            </a:r>
          </a:p>
          <a:p>
            <a:pPr>
              <a:spcBef>
                <a:spcPts val="369"/>
              </a:spcBef>
            </a:pPr>
            <a:r>
              <a:rPr lang="is-IS" sz="1108" dirty="0"/>
              <a:t>Post in a forum (31%) or blog (18%), </a:t>
            </a:r>
            <a:r>
              <a:rPr lang="is-IS" sz="1108" i="1" dirty="0"/>
              <a:t>has contributed to a few entries in the Hindi Water Portal</a:t>
            </a:r>
          </a:p>
          <a:p>
            <a:pPr>
              <a:spcBef>
                <a:spcPts val="369"/>
              </a:spcBef>
            </a:pPr>
            <a:r>
              <a:rPr lang="is-IS" sz="1108" dirty="0"/>
              <a:t>Upload to an online library or website (26</a:t>
            </a:r>
            <a:r>
              <a:rPr lang="is-IS" sz="1108" dirty="0" smtClean="0"/>
              <a:t>%)</a:t>
            </a:r>
          </a:p>
          <a:p>
            <a:pPr>
              <a:spcBef>
                <a:spcPts val="369"/>
              </a:spcBef>
            </a:pPr>
            <a:r>
              <a:rPr lang="is-IS" sz="1108" dirty="0" smtClean="0"/>
              <a:t> </a:t>
            </a:r>
            <a:r>
              <a:rPr lang="en-GB" sz="1108" dirty="0" smtClean="0"/>
              <a:t>What</a:t>
            </a:r>
            <a:r>
              <a:rPr lang="en-GB" sz="1108" dirty="0"/>
              <a:t>:</a:t>
            </a:r>
          </a:p>
          <a:p>
            <a:pPr>
              <a:spcBef>
                <a:spcPts val="369"/>
              </a:spcBef>
            </a:pPr>
            <a:r>
              <a:rPr lang="en-GB" sz="1108" dirty="0"/>
              <a:t>Project information (74%) or case studies (68%)</a:t>
            </a:r>
          </a:p>
          <a:p>
            <a:pPr>
              <a:spcBef>
                <a:spcPts val="369"/>
              </a:spcBef>
            </a:pPr>
            <a:r>
              <a:rPr lang="en-GB" sz="1108" dirty="0"/>
              <a:t>Personal knowledge and experiences (78%) </a:t>
            </a:r>
          </a:p>
          <a:p>
            <a:pPr>
              <a:spcBef>
                <a:spcPts val="369"/>
              </a:spcBef>
            </a:pPr>
            <a:r>
              <a:rPr lang="en-GB" sz="1108" dirty="0"/>
              <a:t>Links to interesting articles (55%) or materials (53%)</a:t>
            </a:r>
          </a:p>
          <a:p>
            <a:pPr>
              <a:spcBef>
                <a:spcPts val="369"/>
              </a:spcBef>
            </a:pPr>
            <a:endParaRPr lang="en-GB" sz="1108" dirty="0"/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204379" y="4594332"/>
            <a:ext cx="4285050" cy="1785637"/>
          </a:xfrm>
          <a:prstGeom prst="rect">
            <a:avLst/>
          </a:prstGeom>
          <a:solidFill>
            <a:schemeClr val="bg1">
              <a:alpha val="60000"/>
            </a:schemeClr>
          </a:solidFill>
          <a:ln w="28575">
            <a:solidFill>
              <a:srgbClr val="7030A0"/>
            </a:solidFill>
          </a:ln>
        </p:spPr>
        <p:txBody>
          <a:bodyPr vert="horz" lIns="84406" tIns="42203" rIns="84406" bIns="4220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9"/>
              </a:spcBef>
              <a:buNone/>
            </a:pPr>
            <a:r>
              <a:rPr lang="en-GB" sz="1292" dirty="0"/>
              <a:t>INTERACTION WITH SUSANA</a:t>
            </a:r>
          </a:p>
          <a:p>
            <a:pPr>
              <a:spcBef>
                <a:spcPts val="369"/>
              </a:spcBef>
            </a:pPr>
            <a:r>
              <a:rPr lang="en-GB" sz="1108" dirty="0"/>
              <a:t>Visited the </a:t>
            </a:r>
            <a:r>
              <a:rPr lang="en-GB" sz="1108" dirty="0" err="1"/>
              <a:t>SuSanA</a:t>
            </a:r>
            <a:r>
              <a:rPr lang="en-GB" sz="1108" dirty="0"/>
              <a:t> website (75%), more particularly the section dedicated to the India chapter</a:t>
            </a:r>
            <a:endParaRPr lang="en-GB" sz="1108" i="1" dirty="0"/>
          </a:p>
          <a:p>
            <a:pPr>
              <a:spcBef>
                <a:spcPts val="369"/>
              </a:spcBef>
            </a:pPr>
            <a:r>
              <a:rPr lang="en-GB" sz="1108" dirty="0"/>
              <a:t>Read the discussion forum </a:t>
            </a:r>
            <a:r>
              <a:rPr lang="en-GB" sz="1108" i="1" dirty="0"/>
              <a:t>(54%); when is looking for specific information and she tends to read what people she knows write</a:t>
            </a:r>
          </a:p>
          <a:p>
            <a:pPr>
              <a:spcBef>
                <a:spcPts val="369"/>
              </a:spcBef>
            </a:pPr>
            <a:r>
              <a:rPr lang="en-GB" sz="1108" dirty="0"/>
              <a:t>Participated in a Thematic Discussion Series (20%) on </a:t>
            </a:r>
            <a:r>
              <a:rPr lang="en-GB" sz="1108" i="1" dirty="0"/>
              <a:t>the </a:t>
            </a:r>
            <a:r>
              <a:rPr lang="en-GB" sz="1108" i="1" dirty="0" err="1"/>
              <a:t>Swachh</a:t>
            </a:r>
            <a:r>
              <a:rPr lang="en-GB" sz="1108" i="1" dirty="0"/>
              <a:t> Bharat Mission (</a:t>
            </a:r>
            <a:r>
              <a:rPr lang="en-GB" sz="1108" i="1" dirty="0" err="1"/>
              <a:t>Gramin</a:t>
            </a:r>
            <a:r>
              <a:rPr lang="en-GB" sz="1108" i="1" dirty="0"/>
              <a:t> - rural). </a:t>
            </a:r>
          </a:p>
        </p:txBody>
      </p:sp>
      <p:sp>
        <p:nvSpPr>
          <p:cNvPr id="4" name="Textfeld 3"/>
          <p:cNvSpPr txBox="1"/>
          <p:nvPr/>
        </p:nvSpPr>
        <p:spPr bwMode="auto">
          <a:xfrm>
            <a:off x="1475656" y="249987"/>
            <a:ext cx="6696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400" b="1" kern="0" dirty="0" smtClean="0">
                <a:latin typeface="+mj-lt"/>
                <a:ea typeface="MS PGothic" pitchFamily="34" charset="-128"/>
                <a:cs typeface="+mj-cs"/>
              </a:rPr>
              <a:t>National NGO: </a:t>
            </a:r>
            <a:r>
              <a:rPr lang="en-GB" sz="2400" b="1" dirty="0" err="1"/>
              <a:t>Priya</a:t>
            </a:r>
            <a:r>
              <a:rPr lang="en-GB" sz="2400" b="1" dirty="0"/>
              <a:t> (45) from Pune, India</a:t>
            </a:r>
            <a:r>
              <a:rPr lang="de-DE" sz="2400" b="1" kern="0" dirty="0" smtClean="0">
                <a:latin typeface="+mj-lt"/>
                <a:ea typeface="MS PGothic" pitchFamily="34" charset="-128"/>
                <a:cs typeface="+mj-cs"/>
              </a:rPr>
              <a:t> </a:t>
            </a:r>
            <a:endParaRPr kumimoji="0" lang="de-DE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3808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4378" y="3022048"/>
            <a:ext cx="4281473" cy="1415138"/>
          </a:xfrm>
          <a:solidFill>
            <a:schemeClr val="bg1">
              <a:alpha val="60000"/>
            </a:schemeClr>
          </a:solidFill>
          <a:ln w="28575"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369"/>
              </a:spcBef>
              <a:buNone/>
            </a:pPr>
            <a:r>
              <a:rPr lang="en-GB" sz="1477" dirty="0"/>
              <a:t>LIKES ABOUT SUSANA</a:t>
            </a:r>
          </a:p>
          <a:p>
            <a:pPr indent="-254000">
              <a:spcBef>
                <a:spcPts val="369"/>
              </a:spcBef>
              <a:buFont typeface="Arial" charset="0"/>
              <a:buChar char="•"/>
            </a:pPr>
            <a:r>
              <a:rPr lang="en-GB" sz="1108" dirty="0"/>
              <a:t>The </a:t>
            </a:r>
            <a:r>
              <a:rPr lang="en-GB" sz="1108" dirty="0" err="1"/>
              <a:t>SuSanA</a:t>
            </a:r>
            <a:r>
              <a:rPr lang="en-GB" sz="1108" dirty="0"/>
              <a:t> India section</a:t>
            </a:r>
          </a:p>
          <a:p>
            <a:pPr indent="-254000">
              <a:spcBef>
                <a:spcPts val="369"/>
              </a:spcBef>
              <a:buFont typeface="Arial" charset="0"/>
              <a:buChar char="•"/>
            </a:pPr>
            <a:r>
              <a:rPr lang="en-GB" sz="1108" dirty="0"/>
              <a:t>That there are many members from Indian organisations she works with</a:t>
            </a:r>
          </a:p>
          <a:p>
            <a:pPr indent="-254000">
              <a:spcBef>
                <a:spcPts val="369"/>
              </a:spcBef>
              <a:buFont typeface="Arial" charset="0"/>
              <a:buChar char="•"/>
            </a:pPr>
            <a:r>
              <a:rPr lang="en-GB" sz="1108" dirty="0"/>
              <a:t>The Thematic Discussion Series of the India chapter</a:t>
            </a:r>
          </a:p>
          <a:p>
            <a:pPr indent="-254000">
              <a:spcBef>
                <a:spcPts val="369"/>
              </a:spcBef>
              <a:buFont typeface="Arial" charset="0"/>
              <a:buChar char="•"/>
            </a:pPr>
            <a:r>
              <a:rPr lang="en-GB" sz="1108" dirty="0"/>
              <a:t>Has found interesting publications in the library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572000" y="2865086"/>
            <a:ext cx="4396431" cy="1572100"/>
          </a:xfrm>
          <a:prstGeom prst="rect">
            <a:avLst/>
          </a:prstGeom>
          <a:solidFill>
            <a:schemeClr val="bg1">
              <a:alpha val="60000"/>
            </a:schemeClr>
          </a:solidFill>
          <a:ln w="28575">
            <a:solidFill>
              <a:srgbClr val="7030A0"/>
            </a:solidFill>
          </a:ln>
        </p:spPr>
        <p:txBody>
          <a:bodyPr vert="horz" lIns="84406" tIns="42203" rIns="84406" bIns="4220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9"/>
              </a:spcBef>
              <a:buNone/>
            </a:pPr>
            <a:r>
              <a:rPr lang="en-GB" sz="1477" dirty="0"/>
              <a:t>DISLIKES ABOUT SUSANA</a:t>
            </a:r>
          </a:p>
          <a:p>
            <a:pPr>
              <a:spcBef>
                <a:spcPts val="369"/>
              </a:spcBef>
              <a:buFont typeface="Arial" charset="0"/>
              <a:buChar char="•"/>
            </a:pPr>
            <a:r>
              <a:rPr lang="en-GB" sz="1108" dirty="0"/>
              <a:t>Abstract discussions/concepts cannot be applied on the ground</a:t>
            </a:r>
          </a:p>
          <a:p>
            <a:pPr>
              <a:spcBef>
                <a:spcPts val="369"/>
              </a:spcBef>
              <a:buFont typeface="Arial" charset="0"/>
              <a:buChar char="•"/>
            </a:pPr>
            <a:r>
              <a:rPr lang="en-GB" sz="1108" dirty="0"/>
              <a:t>In India old-school face-to-face engagement is needed to make a difference. </a:t>
            </a:r>
            <a:r>
              <a:rPr lang="en-GB" sz="1108" dirty="0" err="1"/>
              <a:t>SuSanA</a:t>
            </a:r>
            <a:r>
              <a:rPr lang="en-GB" sz="1108" dirty="0"/>
              <a:t> does not reach those on the ground.</a:t>
            </a:r>
          </a:p>
          <a:p>
            <a:pPr>
              <a:spcBef>
                <a:spcPts val="369"/>
              </a:spcBef>
              <a:buFont typeface="Arial" charset="0"/>
              <a:buChar char="•"/>
            </a:pPr>
            <a:r>
              <a:rPr lang="en-GB" sz="1108" dirty="0"/>
              <a:t>The forum is not very accessible: discussions are long and not organized in a ways that she finds what she is looking for.</a:t>
            </a:r>
          </a:p>
          <a:p>
            <a:pPr>
              <a:spcBef>
                <a:spcPts val="369"/>
              </a:spcBef>
              <a:buFont typeface="Arial" charset="0"/>
              <a:buChar char="•"/>
            </a:pPr>
            <a:r>
              <a:rPr lang="en-GB" sz="1108" dirty="0"/>
              <a:t>Not clear how she could benefit from engaging with </a:t>
            </a:r>
            <a:r>
              <a:rPr lang="en-GB" sz="1108" dirty="0" err="1"/>
              <a:t>SuSanA</a:t>
            </a:r>
            <a:r>
              <a:rPr lang="en-GB" sz="1108" dirty="0"/>
              <a:t> and the India chapter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207955" y="4522879"/>
            <a:ext cx="8777020" cy="908742"/>
          </a:xfrm>
          <a:prstGeom prst="rect">
            <a:avLst/>
          </a:prstGeom>
          <a:solidFill>
            <a:schemeClr val="bg1">
              <a:alpha val="60000"/>
            </a:schemeClr>
          </a:solidFill>
          <a:ln w="28575">
            <a:solidFill>
              <a:srgbClr val="7030A0"/>
            </a:solidFill>
          </a:ln>
        </p:spPr>
        <p:txBody>
          <a:bodyPr vert="horz" lIns="84406" tIns="42203" rIns="84406" bIns="4220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9"/>
              </a:spcBef>
              <a:buNone/>
            </a:pPr>
            <a:r>
              <a:rPr lang="en-GB" sz="1477" dirty="0"/>
              <a:t>TARGETS:</a:t>
            </a:r>
          </a:p>
          <a:p>
            <a:pPr>
              <a:spcBef>
                <a:spcPts val="369"/>
              </a:spcBef>
              <a:buFont typeface="Wingdings" charset="2"/>
              <a:buChar char="v"/>
            </a:pPr>
            <a:r>
              <a:rPr lang="en-GB" sz="1292" dirty="0" err="1"/>
              <a:t>Priya</a:t>
            </a:r>
            <a:r>
              <a:rPr lang="en-GB" sz="1292" dirty="0"/>
              <a:t> tells </a:t>
            </a:r>
            <a:r>
              <a:rPr lang="en-GB" sz="1292" dirty="0" err="1"/>
              <a:t>SuSanA</a:t>
            </a:r>
            <a:r>
              <a:rPr lang="en-GB" sz="1292" dirty="0"/>
              <a:t> what knowledge / information she needs </a:t>
            </a:r>
          </a:p>
          <a:p>
            <a:pPr>
              <a:spcBef>
                <a:spcPts val="369"/>
              </a:spcBef>
              <a:buFont typeface="Wingdings" charset="2"/>
              <a:buChar char="v"/>
            </a:pPr>
            <a:r>
              <a:rPr lang="is-IS" sz="1292" dirty="0"/>
              <a:t>Priya provides feedback on the usability of tools/concepts/technologies that are shared on the SuSanA platform</a:t>
            </a:r>
          </a:p>
          <a:p>
            <a:pPr>
              <a:spcBef>
                <a:spcPts val="369"/>
              </a:spcBef>
              <a:buFont typeface="Wingdings" charset="2"/>
              <a:buChar char="v"/>
            </a:pPr>
            <a:r>
              <a:rPr lang="is-IS" sz="1292" dirty="0"/>
              <a:t>Priya shares her experiences on promoting sustainable sanitation through her projects</a:t>
            </a:r>
            <a:endParaRPr lang="en-GB" sz="1292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207955" y="5517314"/>
            <a:ext cx="8777020" cy="916351"/>
          </a:xfrm>
          <a:prstGeom prst="rect">
            <a:avLst/>
          </a:prstGeom>
          <a:solidFill>
            <a:schemeClr val="bg1">
              <a:alpha val="60000"/>
            </a:schemeClr>
          </a:solidFill>
          <a:ln w="38100">
            <a:solidFill>
              <a:srgbClr val="0070C0"/>
            </a:solidFill>
          </a:ln>
        </p:spPr>
        <p:txBody>
          <a:bodyPr vert="horz" lIns="84406" tIns="42203" rIns="84406" bIns="4220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9"/>
              </a:spcBef>
              <a:buNone/>
            </a:pPr>
            <a:r>
              <a:rPr lang="en-GB" sz="1477" dirty="0"/>
              <a:t>MESSAGE:</a:t>
            </a:r>
          </a:p>
          <a:p>
            <a:pPr marL="0" indent="0" algn="ctr">
              <a:spcBef>
                <a:spcPts val="369"/>
              </a:spcBef>
              <a:buNone/>
            </a:pPr>
            <a:r>
              <a:rPr lang="is-IS" sz="1292" dirty="0"/>
              <a:t>Connect and make you work known across the sanitation community</a:t>
            </a:r>
          </a:p>
          <a:p>
            <a:pPr marL="0" indent="0" algn="ctr">
              <a:spcBef>
                <a:spcPts val="369"/>
              </a:spcBef>
              <a:buNone/>
            </a:pPr>
            <a:r>
              <a:rPr lang="is-IS" sz="1292" dirty="0"/>
              <a:t>Access global knowledge for more successful local sanitation projects</a:t>
            </a:r>
          </a:p>
          <a:p>
            <a:pPr marL="0" indent="0" algn="ctr">
              <a:spcBef>
                <a:spcPts val="369"/>
              </a:spcBef>
              <a:buNone/>
            </a:pPr>
            <a:r>
              <a:rPr lang="is-IS" sz="1292" dirty="0"/>
              <a:t>Share with others </a:t>
            </a:r>
            <a:r>
              <a:rPr lang="de-DE" sz="1292" dirty="0" err="1"/>
              <a:t>what</a:t>
            </a:r>
            <a:r>
              <a:rPr lang="de-DE" sz="1292" dirty="0"/>
              <a:t> </a:t>
            </a:r>
            <a:r>
              <a:rPr lang="de-DE" sz="1292" dirty="0" err="1"/>
              <a:t>works</a:t>
            </a:r>
            <a:r>
              <a:rPr lang="de-DE" sz="1292" dirty="0"/>
              <a:t> </a:t>
            </a:r>
            <a:r>
              <a:rPr lang="de-DE" sz="1292" dirty="0" err="1"/>
              <a:t>and</a:t>
            </a:r>
            <a:r>
              <a:rPr lang="de-DE" sz="1292" dirty="0"/>
              <a:t> </a:t>
            </a:r>
            <a:r>
              <a:rPr lang="de-DE" sz="1292" dirty="0" err="1"/>
              <a:t>what</a:t>
            </a:r>
            <a:r>
              <a:rPr lang="de-DE" sz="1292" dirty="0"/>
              <a:t> </a:t>
            </a:r>
            <a:r>
              <a:rPr lang="de-DE" sz="1292" dirty="0" err="1"/>
              <a:t>doesn't</a:t>
            </a:r>
            <a:r>
              <a:rPr lang="de-DE" sz="1292" dirty="0"/>
              <a:t> in </a:t>
            </a:r>
            <a:r>
              <a:rPr lang="de-DE" sz="1292" dirty="0" err="1"/>
              <a:t>your</a:t>
            </a:r>
            <a:r>
              <a:rPr lang="de-DE" sz="1292" dirty="0"/>
              <a:t> </a:t>
            </a:r>
            <a:r>
              <a:rPr lang="de-DE" sz="1292" dirty="0" err="1"/>
              <a:t>context</a:t>
            </a:r>
            <a:endParaRPr lang="de-DE" sz="1292" dirty="0"/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204378" y="871887"/>
            <a:ext cx="4281473" cy="2064468"/>
          </a:xfrm>
          <a:prstGeom prst="rect">
            <a:avLst/>
          </a:prstGeom>
          <a:solidFill>
            <a:schemeClr val="bg1">
              <a:alpha val="60000"/>
            </a:schemeClr>
          </a:solidFill>
          <a:ln w="28575">
            <a:solidFill>
              <a:srgbClr val="7030A0"/>
            </a:solidFill>
          </a:ln>
        </p:spPr>
        <p:txBody>
          <a:bodyPr vert="horz" lIns="84406" tIns="42203" rIns="84406" bIns="4220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21278">
              <a:spcBef>
                <a:spcPts val="369"/>
              </a:spcBef>
              <a:buNone/>
            </a:pPr>
            <a:r>
              <a:rPr lang="en-GB" sz="1477" dirty="0"/>
              <a:t>NEEDS</a:t>
            </a:r>
          </a:p>
          <a:p>
            <a:pPr>
              <a:spcBef>
                <a:spcPts val="369"/>
              </a:spcBef>
            </a:pPr>
            <a:r>
              <a:rPr lang="en-GB" sz="1108" i="1" dirty="0"/>
              <a:t>Information on project financing and project tenders and to a lesser degree on technical specifications.</a:t>
            </a:r>
          </a:p>
          <a:p>
            <a:pPr>
              <a:spcBef>
                <a:spcPts val="369"/>
              </a:spcBef>
            </a:pPr>
            <a:endParaRPr lang="en-GB" sz="1108" i="1" dirty="0"/>
          </a:p>
          <a:p>
            <a:pPr marL="0" indent="0">
              <a:spcBef>
                <a:spcPts val="369"/>
              </a:spcBef>
              <a:buNone/>
            </a:pPr>
            <a:r>
              <a:rPr lang="en-GB" sz="1108" dirty="0"/>
              <a:t>Website that provides: </a:t>
            </a:r>
          </a:p>
          <a:p>
            <a:pPr>
              <a:spcBef>
                <a:spcPts val="369"/>
              </a:spcBef>
            </a:pPr>
            <a:r>
              <a:rPr lang="en-GB" sz="1108" dirty="0"/>
              <a:t>#1: Information that is relevant to her</a:t>
            </a:r>
          </a:p>
          <a:p>
            <a:pPr>
              <a:spcBef>
                <a:spcPts val="369"/>
              </a:spcBef>
            </a:pPr>
            <a:r>
              <a:rPr lang="en-GB" sz="1108" dirty="0"/>
              <a:t>#2: Project information and case studies</a:t>
            </a:r>
          </a:p>
          <a:p>
            <a:pPr>
              <a:spcBef>
                <a:spcPts val="369"/>
              </a:spcBef>
            </a:pPr>
            <a:r>
              <a:rPr lang="en-GB" sz="1108" dirty="0"/>
              <a:t>#3: Information that has been reviewed, is accurate</a:t>
            </a:r>
          </a:p>
          <a:p>
            <a:pPr>
              <a:spcBef>
                <a:spcPts val="369"/>
              </a:spcBef>
            </a:pPr>
            <a:r>
              <a:rPr lang="en-GB" sz="1108" i="1" dirty="0"/>
              <a:t>#4: </a:t>
            </a:r>
            <a:r>
              <a:rPr lang="en-GB" sz="1108" dirty="0"/>
              <a:t>Information that is easy to understand</a:t>
            </a:r>
          </a:p>
        </p:txBody>
      </p:sp>
      <p:sp>
        <p:nvSpPr>
          <p:cNvPr id="14" name="Inhaltsplatzhalter 2"/>
          <p:cNvSpPr txBox="1">
            <a:spLocks/>
          </p:cNvSpPr>
          <p:nvPr/>
        </p:nvSpPr>
        <p:spPr>
          <a:xfrm>
            <a:off x="4572000" y="871887"/>
            <a:ext cx="4396431" cy="1921284"/>
          </a:xfrm>
          <a:prstGeom prst="rect">
            <a:avLst/>
          </a:prstGeom>
          <a:solidFill>
            <a:schemeClr val="bg1">
              <a:alpha val="60000"/>
            </a:schemeClr>
          </a:solidFill>
          <a:ln w="28575">
            <a:solidFill>
              <a:srgbClr val="7030A0"/>
            </a:solidFill>
          </a:ln>
        </p:spPr>
        <p:txBody>
          <a:bodyPr vert="horz" lIns="84406" tIns="42203" rIns="84406" bIns="4220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9"/>
              </a:spcBef>
              <a:buNone/>
            </a:pPr>
            <a:r>
              <a:rPr lang="en-GB" sz="1477" dirty="0"/>
              <a:t>CHALLENGES</a:t>
            </a:r>
          </a:p>
          <a:p>
            <a:pPr marL="0" indent="0">
              <a:spcBef>
                <a:spcPts val="369"/>
              </a:spcBef>
              <a:buNone/>
            </a:pPr>
            <a:r>
              <a:rPr lang="en-GB" sz="1108" dirty="0"/>
              <a:t>Finding information on the following topics:</a:t>
            </a:r>
          </a:p>
          <a:p>
            <a:pPr>
              <a:spcBef>
                <a:spcPts val="369"/>
              </a:spcBef>
            </a:pPr>
            <a:r>
              <a:rPr lang="en-GB" sz="1108" dirty="0"/>
              <a:t>Financing (60%)</a:t>
            </a:r>
          </a:p>
          <a:p>
            <a:pPr>
              <a:spcBef>
                <a:spcPts val="369"/>
              </a:spcBef>
            </a:pPr>
            <a:r>
              <a:rPr lang="en-GB" sz="1108" dirty="0"/>
              <a:t>Technical (47%) and links to other sectors (45%) </a:t>
            </a:r>
          </a:p>
          <a:p>
            <a:pPr>
              <a:spcBef>
                <a:spcPts val="369"/>
              </a:spcBef>
            </a:pPr>
            <a:r>
              <a:rPr lang="en-GB" sz="1108" dirty="0"/>
              <a:t>Behaviour change (41%) and community mobilization (41%)</a:t>
            </a:r>
          </a:p>
          <a:p>
            <a:pPr marL="0" indent="0">
              <a:spcBef>
                <a:spcPts val="369"/>
              </a:spcBef>
              <a:buNone/>
            </a:pPr>
            <a:r>
              <a:rPr lang="en-GB" sz="1108" dirty="0"/>
              <a:t>What prevents him from finding sanitation information:</a:t>
            </a:r>
          </a:p>
          <a:p>
            <a:pPr>
              <a:spcBef>
                <a:spcPts val="369"/>
              </a:spcBef>
            </a:pPr>
            <a:r>
              <a:rPr lang="en-GB" sz="1108" dirty="0"/>
              <a:t>#1: Cost of accessing materials</a:t>
            </a:r>
          </a:p>
          <a:p>
            <a:pPr>
              <a:spcBef>
                <a:spcPts val="369"/>
              </a:spcBef>
            </a:pPr>
            <a:r>
              <a:rPr lang="en-GB" sz="1108" dirty="0"/>
              <a:t>#2: Too much information to sort through</a:t>
            </a:r>
          </a:p>
          <a:p>
            <a:pPr>
              <a:spcBef>
                <a:spcPts val="369"/>
              </a:spcBef>
            </a:pPr>
            <a:r>
              <a:rPr lang="en-GB" sz="1108" dirty="0"/>
              <a:t>#3: Poor internet connection</a:t>
            </a:r>
          </a:p>
        </p:txBody>
      </p:sp>
      <p:sp>
        <p:nvSpPr>
          <p:cNvPr id="15" name="Textfeld 14"/>
          <p:cNvSpPr txBox="1"/>
          <p:nvPr/>
        </p:nvSpPr>
        <p:spPr bwMode="auto">
          <a:xfrm>
            <a:off x="1475656" y="249987"/>
            <a:ext cx="76683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2400" b="1" kern="0">
                <a:latin typeface="+mj-lt"/>
                <a:ea typeface="MS PGothic" pitchFamily="34" charset="-128"/>
                <a:cs typeface="+mj-cs"/>
              </a:defRPr>
            </a:lvl1pPr>
          </a:lstStyle>
          <a:p>
            <a:r>
              <a:rPr lang="de-DE" dirty="0"/>
              <a:t>National NGO: </a:t>
            </a:r>
            <a:r>
              <a:rPr lang="en-GB" dirty="0" err="1"/>
              <a:t>Priya</a:t>
            </a:r>
            <a:r>
              <a:rPr lang="en-GB" dirty="0"/>
              <a:t> (45) from Pune, India (cont.)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421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7955" y="353192"/>
            <a:ext cx="4281473" cy="1439193"/>
          </a:xfrm>
          <a:solidFill>
            <a:schemeClr val="bg1">
              <a:alpha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GB" sz="1662" dirty="0" err="1"/>
              <a:t>SuSanA</a:t>
            </a:r>
            <a:r>
              <a:rPr lang="en-GB" sz="1662" dirty="0"/>
              <a:t> Persona 6 </a:t>
            </a:r>
            <a:r>
              <a:rPr lang="en-GB" sz="2585" dirty="0"/>
              <a:t/>
            </a:r>
            <a:br>
              <a:rPr lang="en-GB" sz="2585" dirty="0"/>
            </a:br>
            <a:r>
              <a:rPr lang="en-GB" sz="2585" dirty="0"/>
              <a:t>gov. official: Joseph (45) from Nairobi, Kenya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7955" y="3398549"/>
            <a:ext cx="4281473" cy="1305047"/>
          </a:xfrm>
          <a:solidFill>
            <a:schemeClr val="bg1">
              <a:alpha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369"/>
              </a:spcBef>
              <a:buNone/>
            </a:pPr>
            <a:r>
              <a:rPr lang="en-GB" sz="1477" dirty="0"/>
              <a:t>WASH INTERESTS</a:t>
            </a:r>
          </a:p>
          <a:p>
            <a:pPr>
              <a:spcBef>
                <a:spcPts val="369"/>
              </a:spcBef>
            </a:pPr>
            <a:r>
              <a:rPr lang="en-GB" sz="1292" dirty="0"/>
              <a:t>Training, community health promotion (29%)</a:t>
            </a:r>
          </a:p>
          <a:p>
            <a:pPr>
              <a:spcBef>
                <a:spcPts val="369"/>
              </a:spcBef>
            </a:pPr>
            <a:r>
              <a:rPr lang="is-IS" sz="1292" dirty="0"/>
              <a:t>Design and construction</a:t>
            </a:r>
            <a:r>
              <a:rPr lang="is-IS" sz="1292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s-IS" sz="1292" dirty="0"/>
              <a:t>(27%)</a:t>
            </a:r>
          </a:p>
          <a:p>
            <a:pPr>
              <a:spcBef>
                <a:spcPts val="369"/>
              </a:spcBef>
            </a:pPr>
            <a:r>
              <a:rPr lang="de-DE" sz="1292" dirty="0"/>
              <a:t>Research, </a:t>
            </a:r>
            <a:r>
              <a:rPr lang="de-DE" sz="1292" dirty="0" err="1"/>
              <a:t>knowledge</a:t>
            </a:r>
            <a:r>
              <a:rPr lang="de-DE" sz="1292" dirty="0"/>
              <a:t> </a:t>
            </a:r>
            <a:r>
              <a:rPr lang="de-DE" sz="1292" dirty="0" err="1"/>
              <a:t>management</a:t>
            </a:r>
            <a:r>
              <a:rPr lang="de-DE" sz="1292" dirty="0"/>
              <a:t> </a:t>
            </a:r>
            <a:r>
              <a:rPr lang="de-DE" sz="1292" dirty="0" err="1"/>
              <a:t>and</a:t>
            </a:r>
            <a:r>
              <a:rPr lang="de-DE" sz="1292" dirty="0"/>
              <a:t> </a:t>
            </a:r>
            <a:r>
              <a:rPr lang="en-GB" sz="1292" dirty="0"/>
              <a:t>management (e.g. organizational strategy, administration) ( both around 11%)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204379" y="1854378"/>
            <a:ext cx="4285050" cy="1482552"/>
          </a:xfrm>
          <a:prstGeom prst="rect">
            <a:avLst/>
          </a:prstGeom>
          <a:solidFill>
            <a:schemeClr val="bg1">
              <a:alpha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vert="horz" lIns="84406" tIns="42203" rIns="84406" bIns="4220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9"/>
              </a:spcBef>
              <a:buNone/>
            </a:pPr>
            <a:r>
              <a:rPr lang="en-GB" sz="1662" i="1" dirty="0"/>
              <a:t>Senior officer in the department for rural health services at the Ministry of Health </a:t>
            </a:r>
            <a:r>
              <a:rPr lang="en-GB" sz="1662" dirty="0"/>
              <a:t>(</a:t>
            </a:r>
            <a:r>
              <a:rPr lang="en-GB" sz="1662" u="sng" dirty="0"/>
              <a:t>43% national public sector; 11% engaged in policy</a:t>
            </a:r>
            <a:r>
              <a:rPr lang="en-GB" sz="1662" dirty="0"/>
              <a:t>). </a:t>
            </a:r>
            <a:r>
              <a:rPr lang="en-GB" sz="1662" i="1" dirty="0"/>
              <a:t>Coordinates projects in </a:t>
            </a:r>
            <a:r>
              <a:rPr lang="en-GB" sz="1662" i="1" dirty="0" err="1"/>
              <a:t>Naivasha</a:t>
            </a:r>
            <a:r>
              <a:rPr lang="en-GB" sz="1662" i="1" dirty="0"/>
              <a:t> county and develops the new county health policies.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1" y="353192"/>
            <a:ext cx="4397495" cy="3588966"/>
          </a:xfrm>
          <a:prstGeom prst="rect">
            <a:avLst/>
          </a:prstGeom>
          <a:solidFill>
            <a:schemeClr val="bg1">
              <a:alpha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vert="horz" lIns="84406" tIns="42203" rIns="84406" bIns="4220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9"/>
              </a:spcBef>
              <a:buNone/>
            </a:pPr>
            <a:r>
              <a:rPr lang="en-GB" sz="1477" dirty="0"/>
              <a:t>RECEIVING KNOWLEDGE</a:t>
            </a:r>
          </a:p>
          <a:p>
            <a:pPr marL="0" indent="0">
              <a:spcBef>
                <a:spcPts val="369"/>
              </a:spcBef>
              <a:buNone/>
            </a:pPr>
            <a:r>
              <a:rPr lang="en-GB" sz="1108" dirty="0"/>
              <a:t>Likes to learn through: </a:t>
            </a:r>
          </a:p>
          <a:p>
            <a:pPr marL="231537" indent="-231537">
              <a:spcBef>
                <a:spcPts val="369"/>
              </a:spcBef>
              <a:buFont typeface="Arial" charset="0"/>
              <a:buChar char="•"/>
            </a:pPr>
            <a:r>
              <a:rPr lang="en-GB" sz="1108" dirty="0"/>
              <a:t>#1: Workshops and conferences</a:t>
            </a:r>
            <a:r>
              <a:rPr lang="en-GB" sz="1108" i="1" dirty="0"/>
              <a:t>, at the ministry and workshops with development organizations (preferably outside of Nairobi)</a:t>
            </a:r>
          </a:p>
          <a:p>
            <a:pPr marL="231537" indent="-231537">
              <a:spcBef>
                <a:spcPts val="369"/>
              </a:spcBef>
              <a:buFont typeface="Arial" charset="0"/>
              <a:buChar char="•"/>
            </a:pPr>
            <a:r>
              <a:rPr lang="en-GB" sz="1108" dirty="0"/>
              <a:t>#2: On the job</a:t>
            </a:r>
          </a:p>
          <a:p>
            <a:pPr marL="231537" indent="-231537">
              <a:spcBef>
                <a:spcPts val="369"/>
              </a:spcBef>
              <a:buFont typeface="Arial" charset="0"/>
              <a:buChar char="•"/>
            </a:pPr>
            <a:r>
              <a:rPr lang="en-GB" sz="1108" dirty="0"/>
              <a:t>#3: Reading (e.g. text books, papers, websites)</a:t>
            </a:r>
          </a:p>
          <a:p>
            <a:pPr marL="0" indent="0">
              <a:spcBef>
                <a:spcPts val="369"/>
              </a:spcBef>
              <a:buNone/>
            </a:pPr>
            <a:r>
              <a:rPr lang="en-GB" sz="1108" dirty="0"/>
              <a:t>Looks for information in/on:</a:t>
            </a:r>
          </a:p>
          <a:p>
            <a:pPr marL="231537" indent="-231537">
              <a:spcBef>
                <a:spcPts val="369"/>
              </a:spcBef>
              <a:buFont typeface="Arial" charset="0"/>
              <a:buChar char="•"/>
            </a:pPr>
            <a:r>
              <a:rPr lang="en-GB" sz="1108" dirty="0"/>
              <a:t>#1: Websites of key sector organizations </a:t>
            </a:r>
          </a:p>
          <a:p>
            <a:pPr marL="231537" indent="-231537">
              <a:spcBef>
                <a:spcPts val="369"/>
              </a:spcBef>
              <a:buFont typeface="Arial" charset="0"/>
              <a:buChar char="•"/>
            </a:pPr>
            <a:r>
              <a:rPr lang="en-GB" sz="1108" dirty="0"/>
              <a:t>#2: Comprehensive project reports </a:t>
            </a:r>
          </a:p>
          <a:p>
            <a:pPr marL="231537" indent="-231537">
              <a:spcBef>
                <a:spcPts val="369"/>
              </a:spcBef>
              <a:buFont typeface="Arial" charset="0"/>
              <a:buChar char="•"/>
            </a:pPr>
            <a:r>
              <a:rPr lang="en-GB" sz="1108" dirty="0"/>
              <a:t>#3: Case studies </a:t>
            </a:r>
            <a:r>
              <a:rPr lang="en-GB" sz="1108" i="1" dirty="0"/>
              <a:t>(submitted for the joint sector review) </a:t>
            </a:r>
            <a:endParaRPr lang="en-GB" sz="1108" dirty="0"/>
          </a:p>
          <a:p>
            <a:pPr marL="0" indent="0">
              <a:spcBef>
                <a:spcPts val="369"/>
              </a:spcBef>
              <a:buNone/>
            </a:pPr>
            <a:r>
              <a:rPr lang="en-GB" sz="1108" dirty="0"/>
              <a:t>Stays up-to-date through:</a:t>
            </a:r>
          </a:p>
          <a:p>
            <a:pPr marL="231537" indent="-231537">
              <a:spcBef>
                <a:spcPts val="369"/>
              </a:spcBef>
              <a:buFont typeface="Arial" charset="0"/>
              <a:buChar char="•"/>
            </a:pPr>
            <a:r>
              <a:rPr lang="en-GB" sz="1108" dirty="0"/>
              <a:t>#1: Newsletters</a:t>
            </a:r>
          </a:p>
          <a:p>
            <a:pPr marL="231537" indent="-231537">
              <a:spcBef>
                <a:spcPts val="369"/>
              </a:spcBef>
              <a:buFont typeface="Arial" charset="0"/>
              <a:buChar char="•"/>
            </a:pPr>
            <a:r>
              <a:rPr lang="en-GB" sz="1108" dirty="0"/>
              <a:t>#2: Colleagues and friends</a:t>
            </a:r>
          </a:p>
          <a:p>
            <a:pPr marL="231537" indent="-231537">
              <a:spcBef>
                <a:spcPts val="369"/>
              </a:spcBef>
              <a:buFont typeface="Arial" charset="0"/>
              <a:buChar char="•"/>
            </a:pPr>
            <a:r>
              <a:rPr lang="en-GB" sz="1108" dirty="0"/>
              <a:t>#3: Websites he follows </a:t>
            </a:r>
          </a:p>
          <a:p>
            <a:pPr marL="231537" indent="-231537">
              <a:spcBef>
                <a:spcPts val="369"/>
              </a:spcBef>
              <a:buFont typeface="Arial" charset="0"/>
              <a:buChar char="•"/>
            </a:pPr>
            <a:r>
              <a:rPr lang="en-GB" sz="1108" dirty="0"/>
              <a:t>#4: Attend sector meetings</a:t>
            </a:r>
          </a:p>
          <a:p>
            <a:pPr marL="0" indent="0">
              <a:spcBef>
                <a:spcPts val="369"/>
              </a:spcBef>
              <a:buNone/>
            </a:pPr>
            <a:r>
              <a:rPr lang="en-GB" sz="1108" dirty="0"/>
              <a:t>Facebook is most important social media channel (59%) 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4572000" y="4031580"/>
            <a:ext cx="4397495" cy="2348388"/>
          </a:xfrm>
          <a:prstGeom prst="rect">
            <a:avLst/>
          </a:prstGeom>
          <a:solidFill>
            <a:schemeClr val="bg1">
              <a:alpha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vert="horz" lIns="84406" tIns="42203" rIns="84406" bIns="4220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21278">
              <a:spcBef>
                <a:spcPts val="369"/>
              </a:spcBef>
              <a:buNone/>
            </a:pPr>
            <a:r>
              <a:rPr lang="en-GB" sz="1477" dirty="0"/>
              <a:t>SHARING KNOWLEDGE ONLINE</a:t>
            </a:r>
          </a:p>
          <a:p>
            <a:pPr>
              <a:spcBef>
                <a:spcPts val="369"/>
              </a:spcBef>
            </a:pPr>
            <a:r>
              <a:rPr lang="is-IS" sz="1108" dirty="0"/>
              <a:t>Post/share on social media (38%)</a:t>
            </a:r>
          </a:p>
          <a:p>
            <a:pPr>
              <a:spcBef>
                <a:spcPts val="369"/>
              </a:spcBef>
            </a:pPr>
            <a:r>
              <a:rPr lang="is-IS" sz="1108" dirty="0"/>
              <a:t>Post in a forum (38%) or blog (12%)</a:t>
            </a:r>
          </a:p>
          <a:p>
            <a:pPr>
              <a:spcBef>
                <a:spcPts val="369"/>
              </a:spcBef>
            </a:pPr>
            <a:r>
              <a:rPr lang="is-IS" sz="1108" dirty="0"/>
              <a:t>Upload to an online library or website (30%)</a:t>
            </a:r>
            <a:r>
              <a:rPr lang="is-IS" sz="1108" i="1" dirty="0"/>
              <a:t> </a:t>
            </a:r>
          </a:p>
          <a:p>
            <a:pPr marL="0" indent="0">
              <a:spcBef>
                <a:spcPts val="369"/>
              </a:spcBef>
              <a:buNone/>
            </a:pPr>
            <a:r>
              <a:rPr lang="en-GB" sz="1108" dirty="0"/>
              <a:t>What:</a:t>
            </a:r>
          </a:p>
          <a:p>
            <a:pPr>
              <a:spcBef>
                <a:spcPts val="369"/>
              </a:spcBef>
            </a:pPr>
            <a:r>
              <a:rPr lang="en-GB" sz="1108" dirty="0"/>
              <a:t>Personal knowledge and experiences (66%) </a:t>
            </a:r>
          </a:p>
          <a:p>
            <a:pPr>
              <a:spcBef>
                <a:spcPts val="369"/>
              </a:spcBef>
            </a:pPr>
            <a:r>
              <a:rPr lang="en-GB" sz="1108" dirty="0"/>
              <a:t>Project information (62%) or Case studies (61%)</a:t>
            </a:r>
          </a:p>
          <a:p>
            <a:pPr>
              <a:spcBef>
                <a:spcPts val="369"/>
              </a:spcBef>
            </a:pPr>
            <a:r>
              <a:rPr lang="en-GB" sz="1108" dirty="0"/>
              <a:t>Materials (59%)</a:t>
            </a:r>
          </a:p>
          <a:p>
            <a:pPr>
              <a:spcBef>
                <a:spcPts val="369"/>
              </a:spcBef>
            </a:pPr>
            <a:endParaRPr lang="en-GB" sz="1108" dirty="0"/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204379" y="4765214"/>
            <a:ext cx="4285050" cy="1614754"/>
          </a:xfrm>
          <a:prstGeom prst="rect">
            <a:avLst/>
          </a:prstGeom>
          <a:solidFill>
            <a:schemeClr val="bg1">
              <a:alpha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vert="horz" lIns="84406" tIns="42203" rIns="84406" bIns="4220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9"/>
              </a:spcBef>
              <a:buNone/>
            </a:pPr>
            <a:r>
              <a:rPr lang="en-GB" sz="1292" dirty="0"/>
              <a:t>INTERACTION WITH SUSANA</a:t>
            </a:r>
          </a:p>
          <a:p>
            <a:pPr>
              <a:spcBef>
                <a:spcPts val="369"/>
              </a:spcBef>
            </a:pPr>
            <a:r>
              <a:rPr lang="en-GB" sz="1108" dirty="0"/>
              <a:t>Visited the </a:t>
            </a:r>
            <a:r>
              <a:rPr lang="en-GB" sz="1108" dirty="0" err="1"/>
              <a:t>SuSanA</a:t>
            </a:r>
            <a:r>
              <a:rPr lang="en-GB" sz="1108" dirty="0"/>
              <a:t> website (68%) </a:t>
            </a:r>
            <a:r>
              <a:rPr lang="en-GB" sz="1108" i="1" dirty="0"/>
              <a:t>a few times and read WG 1’s fact sheet. He liked the key messages and read a few more as inspiration for the new county policy</a:t>
            </a:r>
          </a:p>
          <a:p>
            <a:pPr>
              <a:spcBef>
                <a:spcPts val="369"/>
              </a:spcBef>
            </a:pPr>
            <a:r>
              <a:rPr lang="en-GB" sz="1108" dirty="0"/>
              <a:t>A few of his colleagues read the discussion forum (57%) but he thought the threads were too long</a:t>
            </a:r>
            <a:endParaRPr lang="en-GB" sz="1108" i="1" dirty="0"/>
          </a:p>
        </p:txBody>
      </p:sp>
    </p:spTree>
    <p:extLst>
      <p:ext uri="{BB962C8B-B14F-4D97-AF65-F5344CB8AC3E}">
        <p14:creationId xmlns:p14="http://schemas.microsoft.com/office/powerpoint/2010/main" val="280302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4378" y="3165230"/>
            <a:ext cx="4281473" cy="1421496"/>
          </a:xfrm>
          <a:solidFill>
            <a:schemeClr val="bg1">
              <a:alpha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369"/>
              </a:spcBef>
              <a:buNone/>
            </a:pPr>
            <a:r>
              <a:rPr lang="en-GB" sz="1477" dirty="0"/>
              <a:t>LIKES ABOUT SUSANA</a:t>
            </a:r>
          </a:p>
          <a:p>
            <a:pPr>
              <a:spcBef>
                <a:spcPts val="369"/>
              </a:spcBef>
              <a:buFont typeface="Arial" charset="0"/>
              <a:buChar char="•"/>
            </a:pPr>
            <a:r>
              <a:rPr lang="en-GB" sz="1108" dirty="0"/>
              <a:t>Some of the guidelines are very helpful</a:t>
            </a:r>
          </a:p>
          <a:p>
            <a:pPr>
              <a:spcBef>
                <a:spcPts val="369"/>
              </a:spcBef>
              <a:buFont typeface="Arial" charset="0"/>
              <a:buChar char="•"/>
            </a:pPr>
            <a:r>
              <a:rPr lang="en-GB" sz="1108" dirty="0"/>
              <a:t>Likes easy to understand key messages, strategies and instruments of the WG fact sheets</a:t>
            </a:r>
          </a:p>
          <a:p>
            <a:pPr>
              <a:spcBef>
                <a:spcPts val="369"/>
              </a:spcBef>
              <a:buFont typeface="Arial" charset="0"/>
              <a:buChar char="•"/>
            </a:pPr>
            <a:r>
              <a:rPr lang="en-GB" sz="1108" dirty="0"/>
              <a:t>That it is fee of charge</a:t>
            </a:r>
          </a:p>
          <a:p>
            <a:pPr>
              <a:spcBef>
                <a:spcPts val="369"/>
              </a:spcBef>
              <a:buFont typeface="Arial" charset="0"/>
              <a:buChar char="•"/>
            </a:pPr>
            <a:r>
              <a:rPr lang="en-GB" sz="1108" dirty="0"/>
              <a:t>Strong focus on Africa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572000" y="2865085"/>
            <a:ext cx="4396431" cy="1721641"/>
          </a:xfrm>
          <a:prstGeom prst="rect">
            <a:avLst/>
          </a:prstGeom>
          <a:solidFill>
            <a:schemeClr val="bg1">
              <a:alpha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vert="horz" lIns="84406" tIns="42203" rIns="84406" bIns="4220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9"/>
              </a:spcBef>
              <a:buNone/>
            </a:pPr>
            <a:r>
              <a:rPr lang="en-GB" sz="1477" dirty="0"/>
              <a:t>DISLIKES ABOUT SUSANA</a:t>
            </a:r>
          </a:p>
          <a:p>
            <a:pPr>
              <a:spcBef>
                <a:spcPts val="369"/>
              </a:spcBef>
              <a:buFont typeface="Arial" charset="0"/>
              <a:buChar char="•"/>
            </a:pPr>
            <a:r>
              <a:rPr lang="en-GB" sz="1108" dirty="0"/>
              <a:t>Besides knowledge dissemination should also provide financial support on a limited basis on topics relevant for sustainable  sanitation </a:t>
            </a:r>
          </a:p>
          <a:p>
            <a:pPr>
              <a:spcBef>
                <a:spcPts val="369"/>
              </a:spcBef>
              <a:buFont typeface="Arial" charset="0"/>
              <a:buChar char="•"/>
            </a:pPr>
            <a:r>
              <a:rPr lang="en-GB" sz="1108" dirty="0"/>
              <a:t>Should find a more suitable format to interact with officials from government and public authorities</a:t>
            </a:r>
          </a:p>
          <a:p>
            <a:pPr>
              <a:spcBef>
                <a:spcPts val="369"/>
              </a:spcBef>
              <a:buFont typeface="Arial" charset="0"/>
              <a:buChar char="•"/>
            </a:pPr>
            <a:r>
              <a:rPr lang="en-GB" sz="1108" dirty="0"/>
              <a:t>The focus on mall scale interventions and academic research is not so relevant</a:t>
            </a:r>
          </a:p>
          <a:p>
            <a:pPr>
              <a:spcBef>
                <a:spcPts val="369"/>
              </a:spcBef>
              <a:buFont typeface="Arial" charset="0"/>
              <a:buChar char="•"/>
            </a:pPr>
            <a:r>
              <a:rPr lang="en-GB" sz="1108" dirty="0"/>
              <a:t>Should do more than ‘talk’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207955" y="4640110"/>
            <a:ext cx="8777020" cy="908742"/>
          </a:xfrm>
          <a:prstGeom prst="rect">
            <a:avLst/>
          </a:prstGeom>
          <a:solidFill>
            <a:schemeClr val="bg1">
              <a:alpha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vert="horz" lIns="84406" tIns="42203" rIns="84406" bIns="4220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9"/>
              </a:spcBef>
              <a:buNone/>
            </a:pPr>
            <a:r>
              <a:rPr lang="en-GB" sz="1477" dirty="0"/>
              <a:t>TARGETS:</a:t>
            </a:r>
          </a:p>
          <a:p>
            <a:pPr>
              <a:spcBef>
                <a:spcPts val="369"/>
              </a:spcBef>
              <a:buFont typeface="Wingdings" charset="2"/>
              <a:buChar char="v"/>
            </a:pPr>
            <a:r>
              <a:rPr lang="en-GB" sz="1292" dirty="0"/>
              <a:t>Joseph refers to </a:t>
            </a:r>
            <a:r>
              <a:rPr lang="en-GB" sz="1292" dirty="0" err="1"/>
              <a:t>SuSanA</a:t>
            </a:r>
            <a:r>
              <a:rPr lang="en-GB" sz="1292" dirty="0"/>
              <a:t> as the go-to-platform for innovative sanitation solutions</a:t>
            </a:r>
          </a:p>
          <a:p>
            <a:pPr>
              <a:spcBef>
                <a:spcPts val="369"/>
              </a:spcBef>
              <a:buFont typeface="Wingdings" charset="2"/>
              <a:buChar char="v"/>
            </a:pPr>
            <a:r>
              <a:rPr lang="en-GB" sz="1292" dirty="0"/>
              <a:t>Joseph tells </a:t>
            </a:r>
            <a:r>
              <a:rPr lang="en-GB" sz="1292" dirty="0" err="1"/>
              <a:t>SuSanA</a:t>
            </a:r>
            <a:r>
              <a:rPr lang="en-GB" sz="1292" dirty="0"/>
              <a:t> (members) what type of information he needs</a:t>
            </a:r>
          </a:p>
          <a:p>
            <a:pPr>
              <a:spcBef>
                <a:spcPts val="369"/>
              </a:spcBef>
              <a:buFont typeface="Wingdings" charset="2"/>
              <a:buChar char="v"/>
            </a:pPr>
            <a:r>
              <a:rPr lang="en-GB" sz="1292" dirty="0"/>
              <a:t>Joseph provides feedback how the concept of sustainable sanitation could be supported by public actors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207955" y="5601609"/>
            <a:ext cx="8777020" cy="804330"/>
          </a:xfrm>
          <a:prstGeom prst="rect">
            <a:avLst/>
          </a:prstGeom>
          <a:solidFill>
            <a:schemeClr val="bg1">
              <a:alpha val="60000"/>
            </a:schemeClr>
          </a:solidFill>
          <a:ln w="38100">
            <a:solidFill>
              <a:srgbClr val="0070C0"/>
            </a:solidFill>
          </a:ln>
        </p:spPr>
        <p:txBody>
          <a:bodyPr vert="horz" lIns="84406" tIns="42203" rIns="84406" bIns="4220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9"/>
              </a:spcBef>
              <a:buNone/>
            </a:pPr>
            <a:r>
              <a:rPr lang="en-GB" sz="1477" dirty="0"/>
              <a:t>MESSAGE:		        Use </a:t>
            </a:r>
            <a:r>
              <a:rPr lang="en-GB" sz="1477" dirty="0" err="1"/>
              <a:t>SuSanA.org</a:t>
            </a:r>
            <a:r>
              <a:rPr lang="en-GB" sz="1477" dirty="0"/>
              <a:t>. Get you sanitation projects to work!</a:t>
            </a:r>
          </a:p>
          <a:p>
            <a:pPr marL="0" indent="0" algn="ctr">
              <a:spcBef>
                <a:spcPts val="369"/>
              </a:spcBef>
              <a:buNone/>
            </a:pPr>
            <a:r>
              <a:rPr lang="is-IS" sz="1477" dirty="0"/>
              <a:t>Engage with the SuSanA community to shape tomorrow’s sanitation policy </a:t>
            </a:r>
          </a:p>
          <a:p>
            <a:pPr marL="0" indent="0" algn="ctr">
              <a:spcBef>
                <a:spcPts val="369"/>
              </a:spcBef>
              <a:buNone/>
            </a:pPr>
            <a:r>
              <a:rPr lang="is-IS" sz="1477" dirty="0"/>
              <a:t>Tap international expertise for better local sanitation policy</a:t>
            </a:r>
            <a:endParaRPr lang="en-GB" sz="1477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7955" y="353192"/>
            <a:ext cx="8777020" cy="446780"/>
          </a:xfrm>
          <a:solidFill>
            <a:schemeClr val="bg1">
              <a:alpha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GB" sz="1662" dirty="0" err="1"/>
              <a:t>SuSanA</a:t>
            </a:r>
            <a:r>
              <a:rPr lang="en-GB" sz="1662" dirty="0"/>
              <a:t> Persona 6 (cont.) - gov. official: Joseph (45) from </a:t>
            </a:r>
            <a:r>
              <a:rPr lang="en-GB" sz="1662" dirty="0" err="1"/>
              <a:t>Naivasha</a:t>
            </a:r>
            <a:r>
              <a:rPr lang="en-GB" sz="1662" dirty="0"/>
              <a:t>, Kenya</a:t>
            </a:r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204378" y="871887"/>
            <a:ext cx="4281473" cy="2239959"/>
          </a:xfrm>
          <a:prstGeom prst="rect">
            <a:avLst/>
          </a:prstGeom>
          <a:solidFill>
            <a:schemeClr val="bg1">
              <a:alpha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vert="horz" lIns="84406" tIns="42203" rIns="84406" bIns="4220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21278">
              <a:spcBef>
                <a:spcPts val="369"/>
              </a:spcBef>
              <a:buNone/>
            </a:pPr>
            <a:r>
              <a:rPr lang="en-GB" sz="1477" dirty="0"/>
              <a:t>NEEDS</a:t>
            </a:r>
          </a:p>
          <a:p>
            <a:pPr>
              <a:spcBef>
                <a:spcPts val="369"/>
              </a:spcBef>
            </a:pPr>
            <a:r>
              <a:rPr lang="en-GB" sz="1108" i="1" dirty="0"/>
              <a:t>A safe space to ask questions without being subject to public or NGO scrutiny that could jeopardize his career</a:t>
            </a:r>
          </a:p>
          <a:p>
            <a:pPr>
              <a:spcBef>
                <a:spcPts val="369"/>
              </a:spcBef>
            </a:pPr>
            <a:r>
              <a:rPr lang="en-GB" sz="1108" i="1" dirty="0"/>
              <a:t>Specific information related to sanitation policies and governance</a:t>
            </a:r>
          </a:p>
          <a:p>
            <a:pPr>
              <a:spcBef>
                <a:spcPts val="369"/>
              </a:spcBef>
            </a:pPr>
            <a:r>
              <a:rPr lang="en-GB" sz="1108" i="1" dirty="0"/>
              <a:t>Guidance to find the rights standards and specifications to be able to engage better with the projects he coordinates</a:t>
            </a:r>
          </a:p>
          <a:p>
            <a:pPr marL="0" indent="0">
              <a:spcBef>
                <a:spcPts val="369"/>
              </a:spcBef>
              <a:buNone/>
            </a:pPr>
            <a:r>
              <a:rPr lang="en-GB" sz="1108" dirty="0"/>
              <a:t>Website that provides: </a:t>
            </a:r>
          </a:p>
          <a:p>
            <a:pPr>
              <a:spcBef>
                <a:spcPts val="369"/>
              </a:spcBef>
            </a:pPr>
            <a:r>
              <a:rPr lang="en-GB" sz="1108" dirty="0"/>
              <a:t>#1: Information that is relevant</a:t>
            </a:r>
          </a:p>
          <a:p>
            <a:pPr>
              <a:spcBef>
                <a:spcPts val="369"/>
              </a:spcBef>
            </a:pPr>
            <a:r>
              <a:rPr lang="en-GB" sz="1108" dirty="0"/>
              <a:t>#2: Information that is easy to understand</a:t>
            </a:r>
          </a:p>
          <a:p>
            <a:pPr>
              <a:spcBef>
                <a:spcPts val="369"/>
              </a:spcBef>
            </a:pPr>
            <a:r>
              <a:rPr lang="en-GB" sz="1108" dirty="0"/>
              <a:t>#3: Information that has been reviewed, is accurate</a:t>
            </a:r>
            <a:endParaRPr lang="en-GB" sz="1108" i="1" dirty="0"/>
          </a:p>
        </p:txBody>
      </p:sp>
      <p:sp>
        <p:nvSpPr>
          <p:cNvPr id="14" name="Inhaltsplatzhalter 2"/>
          <p:cNvSpPr txBox="1">
            <a:spLocks/>
          </p:cNvSpPr>
          <p:nvPr/>
        </p:nvSpPr>
        <p:spPr>
          <a:xfrm>
            <a:off x="4572000" y="871887"/>
            <a:ext cx="4396431" cy="1921284"/>
          </a:xfrm>
          <a:prstGeom prst="rect">
            <a:avLst/>
          </a:prstGeom>
          <a:solidFill>
            <a:schemeClr val="bg1">
              <a:alpha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vert="horz" lIns="84406" tIns="42203" rIns="84406" bIns="4220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9"/>
              </a:spcBef>
              <a:buNone/>
            </a:pPr>
            <a:r>
              <a:rPr lang="en-GB" sz="1477" dirty="0"/>
              <a:t>CHALLENGES</a:t>
            </a:r>
          </a:p>
          <a:p>
            <a:pPr marL="0" indent="0">
              <a:spcBef>
                <a:spcPts val="369"/>
              </a:spcBef>
              <a:buNone/>
            </a:pPr>
            <a:r>
              <a:rPr lang="en-GB" sz="1108" dirty="0"/>
              <a:t>Finding information on the following topics:</a:t>
            </a:r>
          </a:p>
          <a:p>
            <a:pPr>
              <a:spcBef>
                <a:spcPts val="369"/>
              </a:spcBef>
            </a:pPr>
            <a:r>
              <a:rPr lang="en-GB" sz="1108" dirty="0"/>
              <a:t>Financing (53%)</a:t>
            </a:r>
          </a:p>
          <a:p>
            <a:pPr>
              <a:spcBef>
                <a:spcPts val="369"/>
              </a:spcBef>
            </a:pPr>
            <a:r>
              <a:rPr lang="en-GB" sz="1108" dirty="0"/>
              <a:t>Policy and regulation (49%)</a:t>
            </a:r>
          </a:p>
          <a:p>
            <a:pPr>
              <a:spcBef>
                <a:spcPts val="369"/>
              </a:spcBef>
            </a:pPr>
            <a:r>
              <a:rPr lang="en-GB" sz="1108" dirty="0"/>
              <a:t>Technical (44%) and links to other sectors (42%)</a:t>
            </a:r>
          </a:p>
          <a:p>
            <a:pPr marL="0" indent="0">
              <a:spcBef>
                <a:spcPts val="369"/>
              </a:spcBef>
              <a:buNone/>
            </a:pPr>
            <a:r>
              <a:rPr lang="en-GB" sz="1108" dirty="0"/>
              <a:t>What prevents him from finding sanitation information:</a:t>
            </a:r>
          </a:p>
          <a:p>
            <a:pPr>
              <a:spcBef>
                <a:spcPts val="369"/>
              </a:spcBef>
            </a:pPr>
            <a:r>
              <a:rPr lang="en-GB" sz="1108" dirty="0"/>
              <a:t>#1: Cost of accessing materials</a:t>
            </a:r>
          </a:p>
          <a:p>
            <a:pPr>
              <a:spcBef>
                <a:spcPts val="369"/>
              </a:spcBef>
            </a:pPr>
            <a:r>
              <a:rPr lang="en-GB" sz="1108" dirty="0"/>
              <a:t>#2: Poor internet connection</a:t>
            </a:r>
          </a:p>
          <a:p>
            <a:pPr>
              <a:spcBef>
                <a:spcPts val="369"/>
              </a:spcBef>
            </a:pPr>
            <a:r>
              <a:rPr lang="en-GB" sz="1108" dirty="0"/>
              <a:t>#3: Too much information to sort through</a:t>
            </a:r>
          </a:p>
        </p:txBody>
      </p:sp>
    </p:spTree>
    <p:extLst>
      <p:ext uri="{BB962C8B-B14F-4D97-AF65-F5344CB8AC3E}">
        <p14:creationId xmlns:p14="http://schemas.microsoft.com/office/powerpoint/2010/main" val="94181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632700" cy="576263"/>
          </a:xfrm>
        </p:spPr>
        <p:txBody>
          <a:bodyPr/>
          <a:lstStyle/>
          <a:p>
            <a:r>
              <a:rPr lang="de-DE" dirty="0" err="1" smtClean="0"/>
              <a:t>SuSanAs</a:t>
            </a:r>
            <a:r>
              <a:rPr lang="de-DE" dirty="0" smtClean="0"/>
              <a:t> „</a:t>
            </a:r>
            <a:r>
              <a:rPr lang="de-DE" dirty="0" err="1"/>
              <a:t>E</a:t>
            </a:r>
            <a:r>
              <a:rPr lang="de-DE" dirty="0" err="1" smtClean="0"/>
              <a:t>volving</a:t>
            </a:r>
            <a:r>
              <a:rPr lang="de-DE" dirty="0" smtClean="0"/>
              <a:t> </a:t>
            </a:r>
            <a:r>
              <a:rPr lang="de-DE" dirty="0" err="1"/>
              <a:t>P</a:t>
            </a:r>
            <a:r>
              <a:rPr lang="de-DE" dirty="0" err="1" smtClean="0"/>
              <a:t>ersonas</a:t>
            </a:r>
            <a:r>
              <a:rPr lang="de-DE" dirty="0" smtClean="0"/>
              <a:t>“ </a:t>
            </a:r>
            <a:r>
              <a:rPr lang="de-DE" dirty="0"/>
              <a:t>A</a:t>
            </a:r>
            <a:r>
              <a:rPr lang="de-DE" dirty="0" smtClean="0"/>
              <a:t>pproach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908720"/>
            <a:ext cx="8424936" cy="5563344"/>
          </a:xfrm>
        </p:spPr>
        <p:txBody>
          <a:bodyPr/>
          <a:lstStyle/>
          <a:p>
            <a:r>
              <a:rPr lang="en-US" dirty="0" smtClean="0"/>
              <a:t>The personas could allow us make the step from a supply driven to a participatory and demand driven curation and KM</a:t>
            </a:r>
          </a:p>
          <a:p>
            <a:r>
              <a:rPr lang="en-US" dirty="0" smtClean="0"/>
              <a:t>Ask the persona-user-group about their top 10 regarding, best learning tools, news-channels, cops, etc. </a:t>
            </a:r>
          </a:p>
          <a:p>
            <a:r>
              <a:rPr lang="en-US" dirty="0" smtClean="0"/>
              <a:t>Thereby developing the personas into actively evolving working environments for the related user groups</a:t>
            </a:r>
          </a:p>
          <a:p>
            <a:r>
              <a:rPr lang="en-US" dirty="0"/>
              <a:t>Transform the personas into web-spaces with feel and </a:t>
            </a:r>
            <a:r>
              <a:rPr lang="en-US" dirty="0" smtClean="0"/>
              <a:t>touch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4920" y="4358614"/>
            <a:ext cx="2888407" cy="1987721"/>
          </a:xfrm>
          <a:prstGeom prst="rect">
            <a:avLst/>
          </a:prstGeom>
        </p:spPr>
      </p:pic>
      <p:pic>
        <p:nvPicPr>
          <p:cNvPr id="5" name="Picture 2" descr="C:\Users\panesa_arn\Pictures\2017-01-17SuSanA_livedrawing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2862" y="3789040"/>
            <a:ext cx="559670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28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5" y="71786"/>
            <a:ext cx="5621963" cy="6786214"/>
          </a:xfrm>
        </p:spPr>
      </p:pic>
      <p:sp>
        <p:nvSpPr>
          <p:cNvPr id="5" name="Rechteck 4"/>
          <p:cNvSpPr/>
          <p:nvPr/>
        </p:nvSpPr>
        <p:spPr bwMode="auto">
          <a:xfrm>
            <a:off x="1763688" y="2852936"/>
            <a:ext cx="5760640" cy="19442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1763688" y="4797152"/>
            <a:ext cx="5760640" cy="22132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763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Potential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personas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The „</a:t>
            </a:r>
            <a:r>
              <a:rPr lang="de-DE" dirty="0" err="1" smtClean="0"/>
              <a:t>evolving</a:t>
            </a:r>
            <a:r>
              <a:rPr lang="de-DE" dirty="0" smtClean="0"/>
              <a:t> </a:t>
            </a:r>
            <a:r>
              <a:rPr lang="de-DE" dirty="0" err="1" smtClean="0"/>
              <a:t>personas</a:t>
            </a:r>
            <a:r>
              <a:rPr lang="de-DE" dirty="0" smtClean="0"/>
              <a:t> </a:t>
            </a:r>
            <a:r>
              <a:rPr lang="de-DE" dirty="0" err="1" smtClean="0"/>
              <a:t>approach</a:t>
            </a:r>
            <a:r>
              <a:rPr lang="de-DE" dirty="0" smtClean="0"/>
              <a:t>“ </a:t>
            </a:r>
            <a:r>
              <a:rPr lang="de-DE" dirty="0" err="1"/>
              <a:t>cater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aims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SuSanA</a:t>
            </a:r>
            <a:r>
              <a:rPr lang="de-DE" dirty="0" smtClean="0"/>
              <a:t> in KM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beyond</a:t>
            </a:r>
            <a:r>
              <a:rPr lang="de-DE" dirty="0" smtClean="0"/>
              <a:t>. The e.g. </a:t>
            </a:r>
            <a:r>
              <a:rPr lang="de-DE" dirty="0" err="1" smtClean="0"/>
              <a:t>allow</a:t>
            </a:r>
            <a:r>
              <a:rPr lang="de-DE" dirty="0" smtClean="0"/>
              <a:t>: </a:t>
            </a:r>
            <a:endParaRPr lang="de-DE" dirty="0"/>
          </a:p>
          <a:p>
            <a:r>
              <a:rPr lang="de-DE" dirty="0" err="1"/>
              <a:t>To</a:t>
            </a:r>
            <a:r>
              <a:rPr lang="de-DE" dirty="0"/>
              <a:t> do </a:t>
            </a:r>
            <a:r>
              <a:rPr lang="de-DE" dirty="0" err="1"/>
              <a:t>curation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 smtClean="0"/>
              <a:t>selected</a:t>
            </a:r>
            <a:r>
              <a:rPr lang="de-DE" dirty="0" smtClean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target</a:t>
            </a:r>
            <a:r>
              <a:rPr lang="de-DE" dirty="0"/>
              <a:t> </a:t>
            </a:r>
            <a:r>
              <a:rPr lang="de-DE" dirty="0" err="1"/>
              <a:t>groups</a:t>
            </a:r>
            <a:endParaRPr lang="de-DE" dirty="0"/>
          </a:p>
          <a:p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 smtClean="0"/>
              <a:t>allow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/>
              <a:t>a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centered</a:t>
            </a:r>
            <a:r>
              <a:rPr lang="de-DE" dirty="0"/>
              <a:t> design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smtClean="0"/>
              <a:t>sub-websites, etc.</a:t>
            </a:r>
            <a:endParaRPr lang="de-DE" dirty="0"/>
          </a:p>
          <a:p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overcome</a:t>
            </a:r>
            <a:r>
              <a:rPr lang="de-DE" dirty="0"/>
              <a:t> a </a:t>
            </a:r>
            <a:r>
              <a:rPr lang="de-DE" dirty="0" err="1"/>
              <a:t>purely</a:t>
            </a:r>
            <a:r>
              <a:rPr lang="de-DE" dirty="0"/>
              <a:t> </a:t>
            </a:r>
            <a:r>
              <a:rPr lang="de-DE" dirty="0" err="1"/>
              <a:t>supply-driven</a:t>
            </a:r>
            <a:r>
              <a:rPr lang="de-DE" dirty="0"/>
              <a:t> </a:t>
            </a:r>
            <a:r>
              <a:rPr lang="de-DE" dirty="0" err="1" smtClean="0"/>
              <a:t>driven</a:t>
            </a:r>
            <a:r>
              <a:rPr lang="de-DE" dirty="0" smtClean="0"/>
              <a:t> </a:t>
            </a:r>
            <a:r>
              <a:rPr lang="de-DE" dirty="0" err="1"/>
              <a:t>approach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knowledge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 smtClean="0"/>
              <a:t>curation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</a:p>
          <a:p>
            <a:r>
              <a:rPr lang="de-DE" dirty="0" err="1"/>
              <a:t>T</a:t>
            </a:r>
            <a:r>
              <a:rPr lang="de-DE" dirty="0" err="1" smtClean="0"/>
              <a:t>o</a:t>
            </a:r>
            <a:r>
              <a:rPr lang="de-DE" dirty="0" smtClean="0"/>
              <a:t> </a:t>
            </a:r>
            <a:r>
              <a:rPr lang="de-DE" dirty="0" err="1" smtClean="0"/>
              <a:t>systematically</a:t>
            </a:r>
            <a:r>
              <a:rPr lang="de-DE" dirty="0" smtClean="0"/>
              <a:t> </a:t>
            </a:r>
            <a:r>
              <a:rPr lang="de-DE" dirty="0" err="1" smtClean="0"/>
              <a:t>allow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demand</a:t>
            </a:r>
            <a:r>
              <a:rPr lang="de-DE" dirty="0" smtClean="0"/>
              <a:t> </a:t>
            </a:r>
            <a:r>
              <a:rPr lang="de-DE" dirty="0" err="1" smtClean="0"/>
              <a:t>orientation</a:t>
            </a:r>
            <a:r>
              <a:rPr lang="de-DE" dirty="0" smtClean="0"/>
              <a:t>, e.g.</a:t>
            </a:r>
          </a:p>
          <a:p>
            <a:pPr lvl="1"/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actively</a:t>
            </a:r>
            <a:r>
              <a:rPr lang="de-DE" dirty="0" smtClean="0"/>
              <a:t> </a:t>
            </a:r>
            <a:r>
              <a:rPr lang="de-DE" dirty="0" err="1" smtClean="0"/>
              <a:t>inviting</a:t>
            </a:r>
            <a:r>
              <a:rPr lang="de-DE" dirty="0" smtClean="0"/>
              <a:t> </a:t>
            </a:r>
            <a:r>
              <a:rPr lang="de-DE" dirty="0" err="1" smtClean="0"/>
              <a:t>users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improve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persona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adding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„</a:t>
            </a:r>
            <a:r>
              <a:rPr lang="de-DE" dirty="0" err="1" smtClean="0"/>
              <a:t>thumps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“, </a:t>
            </a:r>
            <a:r>
              <a:rPr lang="de-DE" dirty="0" err="1" smtClean="0"/>
              <a:t>best</a:t>
            </a:r>
            <a:r>
              <a:rPr lang="de-DE" dirty="0" smtClean="0"/>
              <a:t> </a:t>
            </a:r>
            <a:r>
              <a:rPr lang="de-DE" dirty="0" err="1" smtClean="0"/>
              <a:t>reading</a:t>
            </a:r>
            <a:r>
              <a:rPr lang="de-DE" dirty="0" smtClean="0"/>
              <a:t>, </a:t>
            </a:r>
            <a:r>
              <a:rPr lang="de-DE" dirty="0" err="1" smtClean="0"/>
              <a:t>best</a:t>
            </a:r>
            <a:r>
              <a:rPr lang="de-DE" dirty="0" smtClean="0"/>
              <a:t> </a:t>
            </a:r>
            <a:r>
              <a:rPr lang="de-DE" dirty="0" err="1" smtClean="0"/>
              <a:t>learning</a:t>
            </a:r>
            <a:r>
              <a:rPr lang="de-DE" dirty="0" smtClean="0"/>
              <a:t> etc.</a:t>
            </a:r>
          </a:p>
          <a:p>
            <a:pPr lvl="1"/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taking</a:t>
            </a:r>
            <a:r>
              <a:rPr lang="de-DE" dirty="0"/>
              <a:t> a „</a:t>
            </a:r>
            <a:r>
              <a:rPr lang="de-DE" dirty="0" err="1"/>
              <a:t>fingerprint</a:t>
            </a:r>
            <a:r>
              <a:rPr lang="de-DE" dirty="0"/>
              <a:t>“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behaviour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learn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(„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downloaded</a:t>
            </a:r>
            <a:r>
              <a:rPr lang="de-DE" dirty="0" smtClean="0"/>
              <a:t> x also </a:t>
            </a:r>
            <a:r>
              <a:rPr lang="de-DE" dirty="0" err="1" smtClean="0"/>
              <a:t>liked</a:t>
            </a:r>
            <a:r>
              <a:rPr lang="de-DE" dirty="0" smtClean="0"/>
              <a:t> y)“</a:t>
            </a:r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368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do not </a:t>
            </a:r>
            <a:r>
              <a:rPr lang="de-DE" dirty="0" err="1" smtClean="0"/>
              <a:t>know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personas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31913" y="1571079"/>
            <a:ext cx="7632700" cy="4594225"/>
          </a:xfrm>
        </p:spPr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much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cost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create</a:t>
            </a:r>
            <a:r>
              <a:rPr lang="de-DE" dirty="0" smtClean="0"/>
              <a:t> a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„</a:t>
            </a:r>
            <a:r>
              <a:rPr lang="de-DE" dirty="0" err="1" smtClean="0"/>
              <a:t>evolving</a:t>
            </a:r>
            <a:r>
              <a:rPr lang="de-DE" dirty="0" smtClean="0"/>
              <a:t> </a:t>
            </a:r>
            <a:r>
              <a:rPr lang="de-DE" dirty="0" err="1" smtClean="0"/>
              <a:t>Personas</a:t>
            </a:r>
            <a:r>
              <a:rPr lang="de-DE" dirty="0" smtClean="0"/>
              <a:t>“</a:t>
            </a:r>
          </a:p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best</a:t>
            </a:r>
            <a:r>
              <a:rPr lang="de-DE" dirty="0" smtClean="0"/>
              <a:t> </a:t>
            </a:r>
            <a:r>
              <a:rPr lang="de-DE" dirty="0" err="1" smtClean="0"/>
              <a:t>integrate</a:t>
            </a:r>
            <a:r>
              <a:rPr lang="de-DE" dirty="0" smtClean="0"/>
              <a:t> </a:t>
            </a:r>
            <a:r>
              <a:rPr lang="de-DE" dirty="0" err="1" smtClean="0"/>
              <a:t>them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SuSanA</a:t>
            </a:r>
            <a:r>
              <a:rPr lang="de-DE" dirty="0" smtClean="0"/>
              <a:t> Portal </a:t>
            </a:r>
          </a:p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best</a:t>
            </a:r>
            <a:r>
              <a:rPr lang="de-DE" dirty="0" smtClean="0"/>
              <a:t> </a:t>
            </a:r>
            <a:r>
              <a:rPr lang="de-DE" dirty="0" err="1" smtClean="0"/>
              <a:t>let</a:t>
            </a:r>
            <a:r>
              <a:rPr lang="de-DE" dirty="0" smtClean="0"/>
              <a:t> </a:t>
            </a:r>
            <a:r>
              <a:rPr lang="de-DE" dirty="0" err="1" smtClean="0"/>
              <a:t>them</a:t>
            </a:r>
            <a:r>
              <a:rPr lang="de-DE" dirty="0" smtClean="0"/>
              <a:t> </a:t>
            </a:r>
            <a:r>
              <a:rPr lang="de-DE" dirty="0" err="1" smtClean="0"/>
              <a:t>impact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think</a:t>
            </a:r>
            <a:r>
              <a:rPr lang="de-DE" dirty="0" smtClean="0"/>
              <a:t>-tank </a:t>
            </a:r>
            <a:r>
              <a:rPr lang="de-DE" dirty="0" err="1" smtClean="0"/>
              <a:t>function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„</a:t>
            </a:r>
            <a:r>
              <a:rPr lang="de-DE" dirty="0" err="1" smtClean="0"/>
              <a:t>five</a:t>
            </a:r>
            <a:r>
              <a:rPr lang="de-DE" dirty="0" smtClean="0"/>
              <a:t> </a:t>
            </a:r>
            <a:r>
              <a:rPr lang="de-DE" dirty="0" err="1" smtClean="0"/>
              <a:t>perspectives</a:t>
            </a:r>
            <a:r>
              <a:rPr lang="de-DE" dirty="0" smtClean="0"/>
              <a:t>“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SuSanA</a:t>
            </a:r>
            <a:endParaRPr lang="de-DE" dirty="0" smtClean="0"/>
          </a:p>
          <a:p>
            <a:r>
              <a:rPr lang="de-DE" dirty="0" err="1" smtClean="0"/>
              <a:t>How</a:t>
            </a:r>
            <a:r>
              <a:rPr lang="de-DE" dirty="0" smtClean="0"/>
              <a:t> time-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cost</a:t>
            </a:r>
            <a:r>
              <a:rPr lang="de-DE" dirty="0" smtClean="0"/>
              <a:t> intensive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engage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„</a:t>
            </a:r>
            <a:r>
              <a:rPr lang="de-DE" dirty="0" err="1" smtClean="0"/>
              <a:t>evolving</a:t>
            </a:r>
            <a:r>
              <a:rPr lang="de-DE" dirty="0" smtClean="0"/>
              <a:t> </a:t>
            </a:r>
            <a:r>
              <a:rPr lang="de-DE" dirty="0" err="1" smtClean="0"/>
              <a:t>Personas</a:t>
            </a:r>
            <a:r>
              <a:rPr lang="de-DE" dirty="0" smtClean="0"/>
              <a:t>“.</a:t>
            </a:r>
          </a:p>
          <a:p>
            <a:pPr marL="0" indent="0">
              <a:buNone/>
            </a:pPr>
            <a:r>
              <a:rPr lang="de-DE" sz="2800" b="1" dirty="0">
                <a:solidFill>
                  <a:srgbClr val="0070C0"/>
                </a:solidFill>
                <a:latin typeface="+mj-lt"/>
              </a:rPr>
              <a:t>… </a:t>
            </a:r>
            <a:r>
              <a:rPr lang="de-DE" sz="2800" b="1" dirty="0" err="1">
                <a:solidFill>
                  <a:srgbClr val="0070C0"/>
                </a:solidFill>
                <a:latin typeface="+mj-lt"/>
              </a:rPr>
              <a:t>we</a:t>
            </a:r>
            <a:r>
              <a:rPr lang="de-DE" sz="2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de-DE" sz="2800" b="1" dirty="0" err="1">
                <a:solidFill>
                  <a:srgbClr val="0070C0"/>
                </a:solidFill>
                <a:latin typeface="+mj-lt"/>
              </a:rPr>
              <a:t>might</a:t>
            </a:r>
            <a:r>
              <a:rPr lang="de-DE" sz="2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de-DE" sz="2800" b="1" dirty="0" err="1">
                <a:solidFill>
                  <a:srgbClr val="0070C0"/>
                </a:solidFill>
                <a:latin typeface="+mj-lt"/>
              </a:rPr>
              <a:t>be</a:t>
            </a:r>
            <a:r>
              <a:rPr lang="de-DE" sz="2800" b="1" dirty="0">
                <a:solidFill>
                  <a:srgbClr val="0070C0"/>
                </a:solidFill>
                <a:latin typeface="+mj-lt"/>
              </a:rPr>
              <a:t> naive, </a:t>
            </a:r>
            <a:r>
              <a:rPr lang="de-DE" sz="2800" b="1" dirty="0" smtClean="0">
                <a:solidFill>
                  <a:srgbClr val="0070C0"/>
                </a:solidFill>
                <a:latin typeface="+mj-lt"/>
              </a:rPr>
              <a:t>e.g. not </a:t>
            </a:r>
            <a:r>
              <a:rPr lang="de-DE" sz="2800" b="1" dirty="0" err="1">
                <a:solidFill>
                  <a:srgbClr val="0070C0"/>
                </a:solidFill>
                <a:latin typeface="+mj-lt"/>
              </a:rPr>
              <a:t>knowing</a:t>
            </a:r>
            <a:r>
              <a:rPr lang="de-DE" sz="2800" b="1" dirty="0">
                <a:solidFill>
                  <a:srgbClr val="0070C0"/>
                </a:solidFill>
                <a:latin typeface="+mj-lt"/>
              </a:rPr>
              <a:t>:</a:t>
            </a:r>
          </a:p>
          <a:p>
            <a:r>
              <a:rPr lang="de-DE" dirty="0" err="1" smtClean="0"/>
              <a:t>What</a:t>
            </a:r>
            <a:r>
              <a:rPr lang="de-DE" dirty="0" smtClean="0"/>
              <a:t> potential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„</a:t>
            </a:r>
            <a:r>
              <a:rPr lang="de-DE" dirty="0" err="1" smtClean="0"/>
              <a:t>evolving</a:t>
            </a:r>
            <a:r>
              <a:rPr lang="de-DE" dirty="0" smtClean="0"/>
              <a:t> </a:t>
            </a:r>
            <a:r>
              <a:rPr lang="de-DE" dirty="0" err="1" smtClean="0"/>
              <a:t>personas</a:t>
            </a:r>
            <a:r>
              <a:rPr lang="de-DE" dirty="0" smtClean="0"/>
              <a:t>“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beyond</a:t>
            </a:r>
            <a:r>
              <a:rPr lang="de-DE" dirty="0" smtClean="0"/>
              <a:t>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imagine</a:t>
            </a:r>
            <a:r>
              <a:rPr lang="de-DE" dirty="0" smtClean="0"/>
              <a:t> </a:t>
            </a:r>
            <a:r>
              <a:rPr lang="de-DE" dirty="0" err="1" smtClean="0"/>
              <a:t>today</a:t>
            </a:r>
            <a:endParaRPr lang="de-DE" dirty="0" smtClean="0"/>
          </a:p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allow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, </a:t>
            </a: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potentail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computers</a:t>
            </a:r>
            <a:r>
              <a:rPr lang="de-DE" dirty="0" smtClean="0"/>
              <a:t> </a:t>
            </a:r>
            <a:r>
              <a:rPr lang="de-DE" dirty="0" err="1" smtClean="0"/>
              <a:t>technology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big-data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126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71786"/>
            <a:ext cx="5621963" cy="6786214"/>
          </a:xfrm>
        </p:spPr>
      </p:pic>
      <p:sp>
        <p:nvSpPr>
          <p:cNvPr id="2" name="Textfeld 1"/>
          <p:cNvSpPr txBox="1"/>
          <p:nvPr/>
        </p:nvSpPr>
        <p:spPr bwMode="auto">
          <a:xfrm>
            <a:off x="8028384" y="5229200"/>
            <a:ext cx="101822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Thank</a:t>
            </a:r>
            <a:endParaRPr kumimoji="0" lang="de-DE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200" b="1" kern="0" dirty="0" err="1">
                <a:latin typeface="+mj-lt"/>
                <a:ea typeface="MS PGothic" pitchFamily="34" charset="-128"/>
                <a:cs typeface="+mj-cs"/>
              </a:rPr>
              <a:t>y</a:t>
            </a:r>
            <a:r>
              <a:rPr lang="de-DE" sz="2200" b="1" kern="0" dirty="0" err="1" smtClean="0">
                <a:latin typeface="+mj-lt"/>
                <a:ea typeface="MS PGothic" pitchFamily="34" charset="-128"/>
                <a:cs typeface="+mj-cs"/>
              </a:rPr>
              <a:t>ou</a:t>
            </a:r>
            <a:r>
              <a:rPr lang="de-DE" sz="2200" b="1" kern="0" dirty="0" smtClean="0">
                <a:latin typeface="+mj-lt"/>
                <a:ea typeface="MS PGothic" pitchFamily="34" charset="-128"/>
                <a:cs typeface="+mj-cs"/>
              </a:rPr>
              <a:t>!</a:t>
            </a:r>
            <a:endParaRPr kumimoji="0" lang="de-DE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1606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19416" y="116632"/>
            <a:ext cx="7632700" cy="576263"/>
          </a:xfrm>
        </p:spPr>
        <p:txBody>
          <a:bodyPr/>
          <a:lstStyle/>
          <a:p>
            <a:r>
              <a:rPr lang="de-DE" dirty="0" smtClean="0"/>
              <a:t>Other „</a:t>
            </a:r>
            <a:r>
              <a:rPr lang="de-DE" dirty="0" err="1" smtClean="0"/>
              <a:t>aspects</a:t>
            </a:r>
            <a:r>
              <a:rPr lang="de-DE" dirty="0" smtClean="0"/>
              <a:t>“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exiting</a:t>
            </a:r>
            <a:r>
              <a:rPr lang="de-DE" dirty="0" smtClean="0"/>
              <a:t> </a:t>
            </a:r>
            <a:r>
              <a:rPr lang="de-DE" dirty="0" err="1" smtClean="0"/>
              <a:t>idea</a:t>
            </a:r>
            <a:r>
              <a:rPr lang="de-DE" dirty="0" smtClean="0"/>
              <a:t>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908720"/>
            <a:ext cx="5472608" cy="5472608"/>
          </a:xfrm>
        </p:spPr>
        <p:txBody>
          <a:bodyPr/>
          <a:lstStyle/>
          <a:p>
            <a:r>
              <a:rPr lang="en-US" dirty="0" smtClean="0"/>
              <a:t>Critical amount of funding is required to program </a:t>
            </a:r>
            <a:r>
              <a:rPr lang="en-US" dirty="0"/>
              <a:t>the personas </a:t>
            </a:r>
            <a:r>
              <a:rPr lang="en-US" dirty="0" smtClean="0"/>
              <a:t>and related processes </a:t>
            </a:r>
            <a:r>
              <a:rPr lang="en-US" dirty="0"/>
              <a:t>to make them self-learning </a:t>
            </a:r>
            <a:r>
              <a:rPr lang="en-US" dirty="0" smtClean="0"/>
              <a:t>“creatures”. </a:t>
            </a:r>
          </a:p>
          <a:p>
            <a:r>
              <a:rPr lang="en-US" dirty="0" smtClean="0"/>
              <a:t>A need to </a:t>
            </a:r>
            <a:r>
              <a:rPr lang="en-US" dirty="0"/>
              <a:t>revisit the </a:t>
            </a:r>
            <a:r>
              <a:rPr lang="en-US" dirty="0" smtClean="0"/>
              <a:t>budget </a:t>
            </a:r>
            <a:r>
              <a:rPr lang="en-US" dirty="0"/>
              <a:t>lines and </a:t>
            </a:r>
            <a:r>
              <a:rPr lang="en-US" dirty="0" smtClean="0"/>
              <a:t>need for new partners will occur.</a:t>
            </a:r>
          </a:p>
          <a:p>
            <a:r>
              <a:rPr lang="en-US" dirty="0"/>
              <a:t>C</a:t>
            </a:r>
            <a:r>
              <a:rPr lang="en-US" dirty="0" smtClean="0"/>
              <a:t>ommunication </a:t>
            </a:r>
            <a:r>
              <a:rPr lang="en-US" dirty="0"/>
              <a:t>strategy </a:t>
            </a:r>
            <a:r>
              <a:rPr lang="en-US" dirty="0" smtClean="0"/>
              <a:t>to be </a:t>
            </a:r>
            <a:r>
              <a:rPr lang="en-US" dirty="0"/>
              <a:t>built around this starting </a:t>
            </a:r>
            <a:r>
              <a:rPr lang="en-US" dirty="0" smtClean="0"/>
              <a:t>point. </a:t>
            </a:r>
          </a:p>
          <a:p>
            <a:r>
              <a:rPr lang="en-US" dirty="0" smtClean="0"/>
              <a:t>We are aware that this is mainly, but not only referring to the KM dimension of SuSanA </a:t>
            </a:r>
          </a:p>
          <a:p>
            <a:r>
              <a:rPr lang="en-US" dirty="0" smtClean="0"/>
              <a:t>Think tank needs separate attention -  but plays a role to develop a good environment for the personas and their evolution.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397" y="1196752"/>
            <a:ext cx="3801107" cy="2448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4417334"/>
            <a:ext cx="3588028" cy="167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60" y="4365104"/>
            <a:ext cx="1446189" cy="17281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8" name="Picture 4" descr="http://www.susana.org/_resources/images/720/3-454-21-141337836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4426" y="4365104"/>
            <a:ext cx="1399048" cy="16543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1223" y="980728"/>
            <a:ext cx="5760640" cy="1656184"/>
          </a:xfrm>
        </p:spPr>
        <p:txBody>
          <a:bodyPr/>
          <a:lstStyle/>
          <a:p>
            <a:r>
              <a:rPr lang="en-US" dirty="0"/>
              <a:t>13 Working </a:t>
            </a:r>
            <a:r>
              <a:rPr lang="en-US" dirty="0" smtClean="0"/>
              <a:t>groups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factsheets </a:t>
            </a:r>
            <a:r>
              <a:rPr lang="en-US" dirty="0"/>
              <a:t>(14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Case studies (94) </a:t>
            </a:r>
          </a:p>
          <a:p>
            <a:r>
              <a:rPr lang="en-US" dirty="0" smtClean="0"/>
              <a:t>Library (2354), project DB (375), </a:t>
            </a:r>
          </a:p>
          <a:p>
            <a:r>
              <a:rPr lang="en-US" dirty="0" smtClean="0"/>
              <a:t>Videos (418), photo database (&lt; 12 000)</a:t>
            </a:r>
          </a:p>
          <a:p>
            <a:r>
              <a:rPr lang="en-US" dirty="0" smtClean="0"/>
              <a:t>Thematic Online Discussions</a:t>
            </a:r>
          </a:p>
          <a:p>
            <a:r>
              <a:rPr lang="en-US" dirty="0" smtClean="0"/>
              <a:t>Webinars</a:t>
            </a:r>
            <a:endParaRPr lang="en-US" dirty="0"/>
          </a:p>
          <a:p>
            <a:r>
              <a:rPr lang="en-US" dirty="0" smtClean="0"/>
              <a:t>Key publications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12" name="Textplatzhalter 7"/>
          <p:cNvSpPr txBox="1">
            <a:spLocks/>
          </p:cNvSpPr>
          <p:nvPr/>
        </p:nvSpPr>
        <p:spPr>
          <a:xfrm>
            <a:off x="1258888" y="115888"/>
            <a:ext cx="7632700" cy="5762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1pPr>
            <a:lvl2pPr marL="742950" indent="-28575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2pPr>
            <a:lvl3pPr marL="11430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3pPr>
            <a:lvl4pPr marL="16002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4pPr>
            <a:lvl5pPr marL="20574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de-DE" altLang="de-DE" sz="2800" b="1" kern="0" dirty="0" err="1" smtClean="0"/>
              <a:t>Current</a:t>
            </a:r>
            <a:r>
              <a:rPr lang="de-DE" altLang="de-DE" sz="2800" b="1" kern="0" dirty="0" smtClean="0"/>
              <a:t> SuSanA Products </a:t>
            </a:r>
            <a:r>
              <a:rPr lang="de-DE" altLang="de-DE" sz="2800" b="1" kern="0" dirty="0" err="1" smtClean="0"/>
              <a:t>and</a:t>
            </a:r>
            <a:r>
              <a:rPr lang="de-DE" altLang="de-DE" sz="2800" b="1" kern="0" dirty="0" smtClean="0"/>
              <a:t> Outputs</a:t>
            </a:r>
            <a:endParaRPr lang="de-DE" altLang="de-DE" sz="2800" b="1" kern="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4365104"/>
            <a:ext cx="1325673" cy="15841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8953" y="4365104"/>
            <a:ext cx="1258061" cy="15121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4365104"/>
            <a:ext cx="1205158" cy="14401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4382075"/>
            <a:ext cx="1157685" cy="13681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4348133"/>
            <a:ext cx="914102" cy="13131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8693" y="4365104"/>
            <a:ext cx="926404" cy="13276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Inhaltsplatzhalter 1"/>
          <p:cNvSpPr txBox="1">
            <a:spLocks/>
          </p:cNvSpPr>
          <p:nvPr/>
        </p:nvSpPr>
        <p:spPr bwMode="auto">
          <a:xfrm>
            <a:off x="5534619" y="1185601"/>
            <a:ext cx="288032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0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1pPr>
            <a:lvl2pPr marL="742950" indent="-28575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80000"/>
              <a:buFont typeface="Wingdings" pitchFamily="2" charset="2"/>
              <a:buChar char="Ø"/>
              <a:defRPr sz="1800" b="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2pPr>
            <a:lvl3pPr marL="11430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600" b="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3pPr>
            <a:lvl4pPr marL="16002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400" b="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4pPr>
            <a:lvl5pPr marL="20574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200" b="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 smtClean="0"/>
              <a:t>SuSanA website</a:t>
            </a:r>
          </a:p>
          <a:p>
            <a:pPr lvl="1"/>
            <a:r>
              <a:rPr lang="en-US" sz="1600" kern="0" dirty="0" smtClean="0"/>
              <a:t>Partner profiles</a:t>
            </a:r>
          </a:p>
          <a:p>
            <a:pPr lvl="1"/>
            <a:r>
              <a:rPr lang="en-US" sz="1600" kern="0" dirty="0" smtClean="0"/>
              <a:t>Events calendar</a:t>
            </a:r>
          </a:p>
          <a:p>
            <a:r>
              <a:rPr lang="en-US" kern="0" dirty="0" smtClean="0"/>
              <a:t>SuSanA Forum </a:t>
            </a:r>
          </a:p>
          <a:p>
            <a:r>
              <a:rPr lang="en-US" kern="0" dirty="0" smtClean="0"/>
              <a:t>SFD-Portal</a:t>
            </a:r>
          </a:p>
          <a:p>
            <a:r>
              <a:rPr lang="en-US" kern="0" dirty="0" smtClean="0"/>
              <a:t>FSM4-digital home</a:t>
            </a:r>
          </a:p>
          <a:p>
            <a:endParaRPr lang="en-US" kern="0" dirty="0" smtClean="0"/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83427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0668" y="188640"/>
            <a:ext cx="7632700" cy="576263"/>
          </a:xfrm>
        </p:spPr>
        <p:txBody>
          <a:bodyPr/>
          <a:lstStyle/>
          <a:p>
            <a:r>
              <a:rPr lang="de-DE" dirty="0" err="1" smtClean="0"/>
              <a:t>Personas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r>
              <a:rPr lang="de-DE" dirty="0" smtClean="0"/>
              <a:t> KM </a:t>
            </a:r>
            <a:r>
              <a:rPr lang="de-DE" dirty="0" err="1" smtClean="0"/>
              <a:t>environments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052735"/>
            <a:ext cx="3672408" cy="5368691"/>
          </a:xfrm>
        </p:spPr>
        <p:txBody>
          <a:bodyPr/>
          <a:lstStyle/>
          <a:p>
            <a:r>
              <a:rPr lang="de-DE" sz="2000" b="1" dirty="0" err="1"/>
              <a:t>S</a:t>
            </a:r>
            <a:r>
              <a:rPr lang="de-DE" sz="2000" b="1" dirty="0" err="1" smtClean="0"/>
              <a:t>ummarise</a:t>
            </a:r>
            <a:r>
              <a:rPr lang="de-DE" sz="2000" b="1" dirty="0" smtClean="0"/>
              <a:t> a </a:t>
            </a:r>
            <a:r>
              <a:rPr lang="de-DE" sz="2000" b="1" dirty="0" err="1" smtClean="0"/>
              <a:t>specific</a:t>
            </a:r>
            <a:r>
              <a:rPr lang="de-DE" sz="2000" b="1" dirty="0" smtClean="0"/>
              <a:t> KM </a:t>
            </a:r>
            <a:r>
              <a:rPr lang="de-DE" sz="2000" b="1" dirty="0" err="1" smtClean="0"/>
              <a:t>environment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around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each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persona</a:t>
            </a:r>
            <a:r>
              <a:rPr lang="de-DE" sz="2000" b="1" dirty="0" smtClean="0"/>
              <a:t> </a:t>
            </a:r>
            <a:r>
              <a:rPr lang="de-DE" sz="2000" dirty="0" smtClean="0"/>
              <a:t>(</a:t>
            </a:r>
            <a:r>
              <a:rPr lang="de-DE" sz="2000" dirty="0" err="1" smtClean="0"/>
              <a:t>as</a:t>
            </a:r>
            <a:r>
              <a:rPr lang="de-DE" sz="2000" dirty="0" smtClean="0"/>
              <a:t> </a:t>
            </a:r>
            <a:r>
              <a:rPr lang="de-DE" sz="2000" dirty="0" err="1" smtClean="0"/>
              <a:t>it</a:t>
            </a:r>
            <a:r>
              <a:rPr lang="de-DE" sz="2000" dirty="0" smtClean="0"/>
              <a:t> was </a:t>
            </a:r>
            <a:r>
              <a:rPr lang="de-DE" sz="2000" dirty="0" err="1" smtClean="0"/>
              <a:t>done</a:t>
            </a:r>
            <a:r>
              <a:rPr lang="de-DE" sz="2000" dirty="0" smtClean="0"/>
              <a:t> </a:t>
            </a:r>
            <a:r>
              <a:rPr lang="de-DE" sz="2000" dirty="0" err="1" smtClean="0"/>
              <a:t>early</a:t>
            </a:r>
            <a:r>
              <a:rPr lang="de-DE" sz="2000" dirty="0" smtClean="0"/>
              <a:t>, </a:t>
            </a:r>
            <a:r>
              <a:rPr lang="de-DE" sz="2000" dirty="0" err="1" smtClean="0"/>
              <a:t>when</a:t>
            </a:r>
            <a:r>
              <a:rPr lang="de-DE" sz="2000" dirty="0" smtClean="0"/>
              <a:t> </a:t>
            </a:r>
            <a:r>
              <a:rPr lang="de-DE" sz="2000" dirty="0" err="1" smtClean="0"/>
              <a:t>SuSanA</a:t>
            </a:r>
            <a:r>
              <a:rPr lang="de-DE" sz="2000" dirty="0" smtClean="0"/>
              <a:t> </a:t>
            </a:r>
            <a:r>
              <a:rPr lang="de-DE" sz="2000" dirty="0" err="1" smtClean="0"/>
              <a:t>organised</a:t>
            </a:r>
            <a:r>
              <a:rPr lang="de-DE" sz="2000" dirty="0" smtClean="0"/>
              <a:t> KM </a:t>
            </a:r>
            <a:r>
              <a:rPr lang="de-DE" sz="2000" dirty="0" err="1" smtClean="0"/>
              <a:t>around</a:t>
            </a:r>
            <a:r>
              <a:rPr lang="de-DE" sz="2000" dirty="0" smtClean="0"/>
              <a:t> </a:t>
            </a:r>
            <a:r>
              <a:rPr lang="de-DE" sz="2000" dirty="0" err="1" smtClean="0"/>
              <a:t>topics</a:t>
            </a:r>
            <a:r>
              <a:rPr lang="de-DE" sz="2000" dirty="0" smtClean="0"/>
              <a:t>)</a:t>
            </a:r>
          </a:p>
          <a:p>
            <a:r>
              <a:rPr lang="de-DE" sz="2000" dirty="0" err="1" smtClean="0"/>
              <a:t>Each</a:t>
            </a:r>
            <a:r>
              <a:rPr lang="de-DE" sz="2000" dirty="0" smtClean="0"/>
              <a:t> </a:t>
            </a:r>
            <a:r>
              <a:rPr lang="de-DE" sz="2000" dirty="0" err="1" smtClean="0"/>
              <a:t>persona</a:t>
            </a:r>
            <a:r>
              <a:rPr lang="de-DE" sz="2000" dirty="0" smtClean="0"/>
              <a:t> will </a:t>
            </a:r>
            <a:r>
              <a:rPr lang="de-DE" sz="2000" dirty="0" err="1" smtClean="0"/>
              <a:t>have</a:t>
            </a:r>
            <a:r>
              <a:rPr lang="de-DE" sz="2000" dirty="0" smtClean="0"/>
              <a:t> a </a:t>
            </a:r>
            <a:r>
              <a:rPr lang="de-DE" sz="2000" dirty="0" err="1" smtClean="0"/>
              <a:t>related</a:t>
            </a:r>
            <a:r>
              <a:rPr lang="de-DE" sz="2000" dirty="0" smtClean="0"/>
              <a:t> </a:t>
            </a:r>
            <a:r>
              <a:rPr lang="de-DE" sz="2000" b="1" dirty="0" err="1" smtClean="0"/>
              <a:t>persona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support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group</a:t>
            </a:r>
            <a:r>
              <a:rPr lang="de-DE" sz="2000" b="1" dirty="0" smtClean="0"/>
              <a:t>.</a:t>
            </a:r>
          </a:p>
          <a:p>
            <a:r>
              <a:rPr lang="de-DE" sz="2000" dirty="0" smtClean="0"/>
              <a:t>This </a:t>
            </a:r>
            <a:r>
              <a:rPr lang="de-DE" sz="2000" dirty="0" err="1" smtClean="0"/>
              <a:t>support</a:t>
            </a:r>
            <a:r>
              <a:rPr lang="de-DE" sz="2000" dirty="0" smtClean="0"/>
              <a:t> </a:t>
            </a:r>
            <a:r>
              <a:rPr lang="de-DE" sz="2000" dirty="0" err="1" smtClean="0"/>
              <a:t>group</a:t>
            </a:r>
            <a:r>
              <a:rPr lang="de-DE" sz="2000" dirty="0" smtClean="0"/>
              <a:t> </a:t>
            </a:r>
            <a:r>
              <a:rPr lang="de-DE" sz="2000" dirty="0" err="1" smtClean="0"/>
              <a:t>could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linked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relevant </a:t>
            </a:r>
            <a:r>
              <a:rPr lang="de-DE" sz="2000" dirty="0" err="1" smtClean="0"/>
              <a:t>existing</a:t>
            </a:r>
            <a:r>
              <a:rPr lang="de-DE" sz="2000" dirty="0" smtClean="0"/>
              <a:t> WGs; </a:t>
            </a:r>
            <a:r>
              <a:rPr lang="de-DE" sz="2000" dirty="0" err="1" smtClean="0"/>
              <a:t>it</a:t>
            </a:r>
            <a:r>
              <a:rPr lang="de-DE" sz="2000" dirty="0" smtClean="0"/>
              <a:t> </a:t>
            </a:r>
            <a:r>
              <a:rPr lang="de-DE" sz="2000" dirty="0" err="1" smtClean="0"/>
              <a:t>could</a:t>
            </a:r>
            <a:r>
              <a:rPr lang="de-DE" sz="2000" dirty="0" smtClean="0"/>
              <a:t> </a:t>
            </a:r>
            <a:r>
              <a:rPr lang="de-DE" sz="2000" dirty="0" err="1" smtClean="0"/>
              <a:t>have</a:t>
            </a:r>
            <a:r>
              <a:rPr lang="de-DE" sz="2000" dirty="0" smtClean="0"/>
              <a:t> a </a:t>
            </a:r>
            <a:r>
              <a:rPr lang="de-DE" sz="2000" dirty="0" err="1" smtClean="0"/>
              <a:t>core</a:t>
            </a:r>
            <a:r>
              <a:rPr lang="de-DE" sz="2000" dirty="0" smtClean="0"/>
              <a:t> </a:t>
            </a:r>
            <a:r>
              <a:rPr lang="de-DE" sz="2000" dirty="0" err="1" smtClean="0"/>
              <a:t>group</a:t>
            </a:r>
            <a:r>
              <a:rPr lang="de-DE" sz="2000" dirty="0" smtClean="0"/>
              <a:t> </a:t>
            </a:r>
            <a:r>
              <a:rPr lang="de-DE" sz="2000" dirty="0" err="1" smtClean="0"/>
              <a:t>rep</a:t>
            </a:r>
            <a:r>
              <a:rPr lang="de-DE" sz="2000" dirty="0" smtClean="0"/>
              <a:t> </a:t>
            </a:r>
            <a:r>
              <a:rPr lang="de-DE" sz="2000" dirty="0" err="1" smtClean="0"/>
              <a:t>as</a:t>
            </a:r>
            <a:r>
              <a:rPr lang="de-DE" sz="2000" dirty="0" smtClean="0"/>
              <a:t> </a:t>
            </a:r>
            <a:r>
              <a:rPr lang="de-DE" sz="2000" dirty="0" err="1" smtClean="0"/>
              <a:t>guiding</a:t>
            </a:r>
            <a:r>
              <a:rPr lang="de-DE" sz="2000" dirty="0" smtClean="0"/>
              <a:t> </a:t>
            </a:r>
            <a:r>
              <a:rPr lang="de-DE" sz="2000" dirty="0" err="1" smtClean="0"/>
              <a:t>figure</a:t>
            </a:r>
            <a:r>
              <a:rPr lang="de-DE" sz="2000" dirty="0" smtClean="0"/>
              <a:t>  </a:t>
            </a:r>
            <a:r>
              <a:rPr lang="de-DE" sz="2000" dirty="0" err="1" smtClean="0"/>
              <a:t>to</a:t>
            </a:r>
            <a:r>
              <a:rPr lang="de-DE" sz="2000" dirty="0" smtClean="0"/>
              <a:t> link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personas</a:t>
            </a:r>
            <a:r>
              <a:rPr lang="de-DE" sz="2000" dirty="0" smtClean="0"/>
              <a:t> </a:t>
            </a:r>
            <a:r>
              <a:rPr lang="de-DE" sz="2000" dirty="0" err="1" smtClean="0"/>
              <a:t>development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core</a:t>
            </a:r>
            <a:r>
              <a:rPr lang="de-DE" sz="2000" dirty="0" smtClean="0"/>
              <a:t> </a:t>
            </a:r>
            <a:r>
              <a:rPr lang="de-DE" sz="2000" dirty="0" err="1" smtClean="0"/>
              <a:t>group</a:t>
            </a:r>
            <a:r>
              <a:rPr lang="de-DE" sz="2000" dirty="0" smtClean="0"/>
              <a:t> </a:t>
            </a:r>
            <a:r>
              <a:rPr lang="de-DE" sz="2000" dirty="0" err="1" smtClean="0"/>
              <a:t>discussions</a:t>
            </a:r>
            <a:endParaRPr lang="de-DE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3573016"/>
            <a:ext cx="3744416" cy="284841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836712"/>
            <a:ext cx="1852827" cy="255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2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632700" cy="576263"/>
          </a:xfrm>
        </p:spPr>
        <p:txBody>
          <a:bodyPr/>
          <a:lstStyle/>
          <a:p>
            <a:r>
              <a:rPr lang="de-DE" sz="2400" dirty="0" err="1" smtClean="0"/>
              <a:t>Running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Persona </a:t>
            </a:r>
            <a:r>
              <a:rPr lang="de-DE" sz="2400" dirty="0" err="1" smtClean="0"/>
              <a:t>support</a:t>
            </a:r>
            <a:r>
              <a:rPr lang="de-DE" sz="2400" dirty="0" smtClean="0"/>
              <a:t> </a:t>
            </a:r>
            <a:r>
              <a:rPr lang="de-DE" sz="2400" dirty="0" err="1" smtClean="0"/>
              <a:t>groups</a:t>
            </a:r>
            <a:r>
              <a:rPr lang="de-DE" sz="2400" dirty="0" smtClean="0"/>
              <a:t> </a:t>
            </a:r>
            <a:r>
              <a:rPr lang="de-DE" sz="2400" dirty="0" err="1" smtClean="0"/>
              <a:t>needs</a:t>
            </a:r>
            <a:r>
              <a:rPr lang="de-DE" sz="2400" dirty="0" smtClean="0"/>
              <a:t> </a:t>
            </a:r>
            <a:r>
              <a:rPr lang="de-DE" sz="2400" dirty="0" err="1" smtClean="0"/>
              <a:t>SuSanAs</a:t>
            </a:r>
            <a:r>
              <a:rPr lang="de-DE" sz="2400" dirty="0" smtClean="0"/>
              <a:t> </a:t>
            </a:r>
            <a:r>
              <a:rPr lang="de-DE" sz="2400" dirty="0" err="1" smtClean="0"/>
              <a:t>think</a:t>
            </a:r>
            <a:r>
              <a:rPr lang="de-DE" sz="2400" dirty="0" smtClean="0"/>
              <a:t> tank </a:t>
            </a:r>
            <a:r>
              <a:rPr lang="de-DE" sz="2400" dirty="0" err="1" smtClean="0"/>
              <a:t>function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908720"/>
            <a:ext cx="3672408" cy="5400600"/>
          </a:xfrm>
        </p:spPr>
        <p:txBody>
          <a:bodyPr/>
          <a:lstStyle/>
          <a:p>
            <a:r>
              <a:rPr lang="de-DE" sz="2000" b="1" dirty="0"/>
              <a:t>The </a:t>
            </a:r>
            <a:r>
              <a:rPr lang="de-DE" sz="2000" b="1" dirty="0" err="1"/>
              <a:t>persona</a:t>
            </a:r>
            <a:r>
              <a:rPr lang="de-DE" sz="2000" b="1" dirty="0"/>
              <a:t> </a:t>
            </a:r>
            <a:r>
              <a:rPr lang="de-DE" sz="2000" b="1" dirty="0" err="1"/>
              <a:t>support</a:t>
            </a:r>
            <a:r>
              <a:rPr lang="de-DE" sz="2000" b="1" dirty="0"/>
              <a:t> </a:t>
            </a:r>
            <a:r>
              <a:rPr lang="de-DE" sz="2000" b="1" dirty="0" err="1"/>
              <a:t>group</a:t>
            </a:r>
            <a:r>
              <a:rPr lang="de-DE" sz="2000" b="1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responsible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initial design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its</a:t>
            </a:r>
            <a:r>
              <a:rPr lang="de-DE" sz="2000" dirty="0"/>
              <a:t> </a:t>
            </a:r>
            <a:r>
              <a:rPr lang="de-DE" sz="2000" dirty="0" err="1" smtClean="0"/>
              <a:t>persona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/>
              <a:t>feeding</a:t>
            </a:r>
            <a:r>
              <a:rPr lang="de-DE" sz="2000" dirty="0"/>
              <a:t> back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core</a:t>
            </a:r>
            <a:r>
              <a:rPr lang="de-DE" sz="2000" dirty="0"/>
              <a:t> </a:t>
            </a:r>
            <a:r>
              <a:rPr lang="de-DE" sz="2000" dirty="0" err="1"/>
              <a:t>group</a:t>
            </a:r>
            <a:r>
              <a:rPr lang="de-DE" sz="2000" dirty="0"/>
              <a:t>, </a:t>
            </a:r>
            <a:r>
              <a:rPr lang="de-DE" sz="2000" dirty="0" err="1"/>
              <a:t>plenary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meetings</a:t>
            </a:r>
            <a:r>
              <a:rPr lang="de-DE" sz="2000" dirty="0"/>
              <a:t> </a:t>
            </a:r>
          </a:p>
          <a:p>
            <a:r>
              <a:rPr lang="de-DE" sz="2000" dirty="0"/>
              <a:t>1 </a:t>
            </a:r>
            <a:r>
              <a:rPr lang="de-DE" sz="2000" dirty="0" err="1"/>
              <a:t>day</a:t>
            </a:r>
            <a:r>
              <a:rPr lang="de-DE" sz="2000" dirty="0"/>
              <a:t> SuSanA </a:t>
            </a:r>
            <a:r>
              <a:rPr lang="de-DE" sz="2000" dirty="0" err="1"/>
              <a:t>meeting</a:t>
            </a:r>
            <a:r>
              <a:rPr lang="de-DE" sz="2000" dirty="0"/>
              <a:t> per </a:t>
            </a:r>
            <a:r>
              <a:rPr lang="de-DE" sz="2000" dirty="0" err="1"/>
              <a:t>year</a:t>
            </a:r>
            <a:r>
              <a:rPr lang="de-DE" sz="2000" dirty="0"/>
              <a:t> </a:t>
            </a:r>
            <a:r>
              <a:rPr lang="de-DE" sz="2000" dirty="0" err="1"/>
              <a:t>dedicated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allow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plenary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discuss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future</a:t>
            </a:r>
            <a:r>
              <a:rPr lang="de-DE" sz="2000" dirty="0"/>
              <a:t> </a:t>
            </a:r>
            <a:r>
              <a:rPr lang="de-DE" sz="2000" dirty="0" err="1"/>
              <a:t>development</a:t>
            </a:r>
            <a:r>
              <a:rPr lang="de-DE" sz="2000" dirty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b="1" dirty="0" err="1" smtClean="0"/>
              <a:t>SuSanA</a:t>
            </a:r>
            <a:r>
              <a:rPr lang="de-DE" sz="2000" b="1" dirty="0" smtClean="0"/>
              <a:t> </a:t>
            </a:r>
            <a:r>
              <a:rPr lang="de-DE" sz="2000" b="1" dirty="0" err="1"/>
              <a:t>persona</a:t>
            </a:r>
            <a:r>
              <a:rPr lang="de-DE" sz="2000" b="1" dirty="0"/>
              <a:t> </a:t>
            </a:r>
            <a:r>
              <a:rPr lang="de-DE" sz="2000" b="1" dirty="0" err="1" smtClean="0"/>
              <a:t>family</a:t>
            </a:r>
            <a:r>
              <a:rPr lang="de-DE" sz="2000" b="1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e.g.</a:t>
            </a:r>
          </a:p>
          <a:p>
            <a:r>
              <a:rPr lang="de-DE" sz="2000" dirty="0" smtClean="0"/>
              <a:t>Need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create</a:t>
            </a:r>
            <a:r>
              <a:rPr lang="de-DE" sz="2000" dirty="0" smtClean="0"/>
              <a:t> additional </a:t>
            </a:r>
            <a:r>
              <a:rPr lang="de-DE" sz="2000" dirty="0" err="1" smtClean="0"/>
              <a:t>personas</a:t>
            </a:r>
            <a:r>
              <a:rPr lang="de-DE" sz="2000" dirty="0" smtClean="0"/>
              <a:t> not </a:t>
            </a:r>
            <a:r>
              <a:rPr lang="de-DE" sz="2000" dirty="0" err="1" smtClean="0"/>
              <a:t>yet</a:t>
            </a:r>
            <a:r>
              <a:rPr lang="de-DE" sz="2000" dirty="0" smtClean="0"/>
              <a:t> </a:t>
            </a:r>
            <a:r>
              <a:rPr lang="de-DE" sz="2000" dirty="0" err="1" smtClean="0"/>
              <a:t>identified</a:t>
            </a:r>
            <a:endParaRPr lang="de-DE" sz="2000" dirty="0" smtClean="0"/>
          </a:p>
          <a:p>
            <a:r>
              <a:rPr lang="de-DE" sz="2000" dirty="0" smtClean="0"/>
              <a:t>The </a:t>
            </a:r>
            <a:r>
              <a:rPr lang="de-DE" sz="2000" dirty="0" err="1" smtClean="0"/>
              <a:t>concept</a:t>
            </a:r>
            <a:r>
              <a:rPr lang="de-DE" sz="2000" dirty="0" smtClean="0"/>
              <a:t> </a:t>
            </a:r>
            <a:r>
              <a:rPr lang="de-DE" sz="2000" dirty="0" err="1" smtClean="0"/>
              <a:t>needs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anchored</a:t>
            </a:r>
            <a:r>
              <a:rPr lang="de-DE" sz="2000" dirty="0" smtClean="0"/>
              <a:t> in </a:t>
            </a:r>
            <a:r>
              <a:rPr lang="de-DE" sz="2000" dirty="0" err="1" smtClean="0"/>
              <a:t>the</a:t>
            </a:r>
            <a:r>
              <a:rPr lang="de-DE" sz="2000" dirty="0" smtClean="0"/>
              <a:t> wider </a:t>
            </a:r>
            <a:r>
              <a:rPr lang="de-DE" sz="2000" dirty="0" err="1" smtClean="0"/>
              <a:t>SuSanA</a:t>
            </a:r>
            <a:r>
              <a:rPr lang="de-DE" sz="2000" dirty="0" smtClean="0"/>
              <a:t> </a:t>
            </a:r>
            <a:r>
              <a:rPr lang="de-DE" sz="2000" dirty="0" err="1" smtClean="0"/>
              <a:t>Platform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at </a:t>
            </a:r>
            <a:r>
              <a:rPr lang="de-DE" sz="2000" dirty="0" err="1" smtClean="0"/>
              <a:t>the</a:t>
            </a:r>
            <a:r>
              <a:rPr lang="de-DE" sz="2000" dirty="0" smtClean="0"/>
              <a:t> SuSanA secretariat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lean</a:t>
            </a:r>
            <a:r>
              <a:rPr lang="de-DE" sz="2000" dirty="0" smtClean="0"/>
              <a:t> </a:t>
            </a:r>
            <a:r>
              <a:rPr lang="de-DE" sz="2000" dirty="0" err="1" smtClean="0"/>
              <a:t>enough</a:t>
            </a:r>
            <a:r>
              <a:rPr lang="de-DE" sz="2000" dirty="0" smtClean="0"/>
              <a:t> </a:t>
            </a:r>
            <a:r>
              <a:rPr lang="de-DE" sz="2000" dirty="0" err="1" smtClean="0"/>
              <a:t>steering</a:t>
            </a:r>
            <a:endParaRPr lang="de-DE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6025" y="1916832"/>
            <a:ext cx="450630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632700" cy="576263"/>
          </a:xfrm>
        </p:spPr>
        <p:txBody>
          <a:bodyPr/>
          <a:lstStyle/>
          <a:p>
            <a:r>
              <a:rPr lang="de-DE" dirty="0" smtClean="0"/>
              <a:t>Persona </a:t>
            </a:r>
            <a:r>
              <a:rPr lang="de-DE" dirty="0" err="1" smtClean="0"/>
              <a:t>strategy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472608"/>
          </a:xfrm>
        </p:spPr>
        <p:txBody>
          <a:bodyPr/>
          <a:lstStyle/>
          <a:p>
            <a:r>
              <a:rPr lang="de-DE" sz="1800" dirty="0" smtClean="0"/>
              <a:t>Year 2 &amp; 3: Development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b="1" dirty="0" smtClean="0"/>
              <a:t>Persona </a:t>
            </a:r>
            <a:r>
              <a:rPr lang="de-DE" sz="1800" b="1" dirty="0" err="1" smtClean="0"/>
              <a:t>Concept</a:t>
            </a:r>
            <a:r>
              <a:rPr lang="de-DE" sz="1800" b="1" dirty="0" smtClean="0"/>
              <a:t>: </a:t>
            </a:r>
            <a:r>
              <a:rPr lang="de-DE" sz="1800" dirty="0" smtClean="0"/>
              <a:t>Focus on an innovative </a:t>
            </a:r>
            <a:r>
              <a:rPr lang="de-DE" sz="1800" dirty="0" err="1" smtClean="0"/>
              <a:t>model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curation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target</a:t>
            </a:r>
            <a:r>
              <a:rPr lang="de-DE" sz="1800" dirty="0" smtClean="0"/>
              <a:t> </a:t>
            </a:r>
            <a:r>
              <a:rPr lang="de-DE" sz="1800" dirty="0" err="1" smtClean="0"/>
              <a:t>specific</a:t>
            </a:r>
            <a:r>
              <a:rPr lang="de-DE" sz="1800" dirty="0" smtClean="0"/>
              <a:t> KM </a:t>
            </a:r>
          </a:p>
          <a:p>
            <a:r>
              <a:rPr lang="de-DE" sz="1800" b="1" dirty="0" smtClean="0"/>
              <a:t>IT </a:t>
            </a:r>
            <a:r>
              <a:rPr lang="de-DE" sz="1800" b="1" dirty="0" err="1" smtClean="0"/>
              <a:t>and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steering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process</a:t>
            </a:r>
            <a:r>
              <a:rPr lang="de-DE" sz="1800" b="1" dirty="0" smtClean="0"/>
              <a:t> </a:t>
            </a:r>
            <a:r>
              <a:rPr lang="de-DE" sz="1800" dirty="0" err="1" smtClean="0"/>
              <a:t>allows</a:t>
            </a:r>
            <a:r>
              <a:rPr lang="de-DE" sz="1800" dirty="0" smtClean="0"/>
              <a:t> </a:t>
            </a:r>
            <a:r>
              <a:rPr lang="de-DE" sz="1800" dirty="0" err="1" smtClean="0"/>
              <a:t>running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innovative </a:t>
            </a:r>
            <a:r>
              <a:rPr lang="de-DE" sz="1800" dirty="0" err="1" smtClean="0"/>
              <a:t>tool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interative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self</a:t>
            </a:r>
            <a:r>
              <a:rPr lang="de-DE" sz="1800" dirty="0" smtClean="0"/>
              <a:t> </a:t>
            </a:r>
            <a:r>
              <a:rPr lang="de-DE" sz="1800" dirty="0" err="1" smtClean="0"/>
              <a:t>improving</a:t>
            </a:r>
            <a:r>
              <a:rPr lang="de-DE" sz="1800" dirty="0" smtClean="0"/>
              <a:t> KM</a:t>
            </a:r>
          </a:p>
          <a:p>
            <a:r>
              <a:rPr lang="de-DE" sz="1800" b="1" dirty="0" err="1" smtClean="0"/>
              <a:t>Creating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of</a:t>
            </a:r>
            <a:r>
              <a:rPr lang="de-DE" sz="1800" b="1" dirty="0" smtClean="0"/>
              <a:t> web </a:t>
            </a:r>
            <a:r>
              <a:rPr lang="de-DE" sz="1800" b="1" dirty="0" err="1" smtClean="0"/>
              <a:t>spaces</a:t>
            </a:r>
            <a:r>
              <a:rPr lang="de-DE" sz="1800" b="1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each</a:t>
            </a:r>
            <a:r>
              <a:rPr lang="de-DE" sz="1800" dirty="0" smtClean="0"/>
              <a:t> </a:t>
            </a:r>
            <a:r>
              <a:rPr lang="de-DE" sz="1800" dirty="0" err="1" smtClean="0"/>
              <a:t>persona</a:t>
            </a:r>
            <a:r>
              <a:rPr lang="de-DE" sz="1800" dirty="0" smtClean="0"/>
              <a:t> </a:t>
            </a:r>
          </a:p>
          <a:p>
            <a:r>
              <a:rPr lang="de-DE" sz="1800" b="1" dirty="0" smtClean="0"/>
              <a:t>Interactive </a:t>
            </a:r>
            <a:r>
              <a:rPr lang="de-DE" sz="1800" b="1" dirty="0" err="1" smtClean="0"/>
              <a:t>element</a:t>
            </a:r>
            <a:r>
              <a:rPr lang="de-DE" sz="1800" b="1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enable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users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improve</a:t>
            </a:r>
            <a:r>
              <a:rPr lang="de-DE" sz="1800" dirty="0" smtClean="0"/>
              <a:t> </a:t>
            </a:r>
            <a:r>
              <a:rPr lang="de-DE" sz="1800" dirty="0" err="1" smtClean="0"/>
              <a:t>their</a:t>
            </a:r>
            <a:r>
              <a:rPr lang="de-DE" sz="1800" dirty="0" smtClean="0"/>
              <a:t> </a:t>
            </a:r>
            <a:r>
              <a:rPr lang="de-DE" sz="1800" dirty="0" err="1" smtClean="0"/>
              <a:t>own</a:t>
            </a:r>
            <a:r>
              <a:rPr lang="de-DE" sz="1800" dirty="0" smtClean="0"/>
              <a:t> </a:t>
            </a:r>
            <a:r>
              <a:rPr lang="de-DE" sz="1800" dirty="0" err="1" smtClean="0"/>
              <a:t>personas</a:t>
            </a:r>
            <a:endParaRPr lang="de-DE" sz="1800" dirty="0" smtClean="0"/>
          </a:p>
          <a:p>
            <a:r>
              <a:rPr lang="de-DE" sz="1800" b="1" dirty="0"/>
              <a:t>A</a:t>
            </a:r>
            <a:r>
              <a:rPr lang="de-DE" sz="1800" b="1" dirty="0" smtClean="0"/>
              <a:t>ct </a:t>
            </a:r>
            <a:r>
              <a:rPr lang="de-DE" sz="1800" b="1" dirty="0" err="1" smtClean="0"/>
              <a:t>of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curation</a:t>
            </a:r>
            <a:r>
              <a:rPr lang="de-DE" sz="1800" b="1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existing</a:t>
            </a:r>
            <a:r>
              <a:rPr lang="de-DE" sz="1800" dirty="0" smtClean="0"/>
              <a:t> </a:t>
            </a:r>
            <a:r>
              <a:rPr lang="de-DE" sz="1800" dirty="0" err="1" smtClean="0"/>
              <a:t>knowledge</a:t>
            </a:r>
            <a:r>
              <a:rPr lang="de-DE" sz="1800" dirty="0" smtClean="0"/>
              <a:t>. </a:t>
            </a:r>
            <a:r>
              <a:rPr lang="de-DE" sz="1800" dirty="0" err="1" smtClean="0"/>
              <a:t>Personas</a:t>
            </a:r>
            <a:r>
              <a:rPr lang="de-DE" sz="1800" dirty="0" smtClean="0"/>
              <a:t> </a:t>
            </a:r>
            <a:r>
              <a:rPr lang="de-DE" sz="1800" dirty="0" err="1" smtClean="0"/>
              <a:t>become</a:t>
            </a:r>
            <a:r>
              <a:rPr lang="de-DE" sz="1800" dirty="0" smtClean="0"/>
              <a:t> </a:t>
            </a:r>
            <a:r>
              <a:rPr lang="de-DE" sz="1800" dirty="0" err="1" smtClean="0"/>
              <a:t>living</a:t>
            </a:r>
            <a:r>
              <a:rPr lang="de-DE" sz="1800" dirty="0" smtClean="0"/>
              <a:t> </a:t>
            </a:r>
            <a:r>
              <a:rPr lang="de-DE" sz="1800" dirty="0" err="1" smtClean="0"/>
              <a:t>creatures</a:t>
            </a:r>
            <a:endParaRPr lang="de-DE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114" y="3501008"/>
            <a:ext cx="554977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7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uppieren 7"/>
          <p:cNvGrpSpPr>
            <a:grpSpLocks/>
          </p:cNvGrpSpPr>
          <p:nvPr/>
        </p:nvGrpSpPr>
        <p:grpSpPr bwMode="auto">
          <a:xfrm>
            <a:off x="0" y="2844800"/>
            <a:ext cx="9144000" cy="1657350"/>
            <a:chOff x="0" y="3497626"/>
            <a:chExt cx="9144000" cy="1656184"/>
          </a:xfrm>
        </p:grpSpPr>
        <p:pic>
          <p:nvPicPr>
            <p:cNvPr id="12295" name="Picture 75" descr="ppt_titl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97626"/>
              <a:ext cx="7020272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6" name="Picture 75" descr="ppt_titl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528" y="3497626"/>
              <a:ext cx="4248472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2" name="Nadpis 9"/>
          <p:cNvSpPr>
            <a:spLocks noGrp="1"/>
          </p:cNvSpPr>
          <p:nvPr>
            <p:ph type="title"/>
          </p:nvPr>
        </p:nvSpPr>
        <p:spPr>
          <a:xfrm>
            <a:off x="3131840" y="4521030"/>
            <a:ext cx="5737225" cy="2143125"/>
          </a:xfrm>
        </p:spPr>
        <p:txBody>
          <a:bodyPr/>
          <a:lstStyle/>
          <a:p>
            <a:r>
              <a:rPr lang="en-US" altLang="en-US" dirty="0" smtClean="0"/>
              <a:t>Doreen Mbalo</a:t>
            </a:r>
            <a:br>
              <a:rPr lang="en-US" altLang="en-US" dirty="0" smtClean="0"/>
            </a:br>
            <a:r>
              <a:rPr lang="en-US" altLang="en-US" dirty="0" smtClean="0"/>
              <a:t>GIZ Sustainable Sanitation Sector </a:t>
            </a:r>
            <a:r>
              <a:rPr lang="en-US" altLang="en-US" dirty="0" err="1" smtClean="0"/>
              <a:t>Programme</a:t>
            </a:r>
            <a:r>
              <a:rPr lang="en-US" altLang="en-US" dirty="0" smtClean="0"/>
              <a:t> and Sustainable Sanitation Alliance (SuSanA)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12293" name="Zástupný symbol pro obsah 10"/>
          <p:cNvSpPr>
            <a:spLocks noGrp="1"/>
          </p:cNvSpPr>
          <p:nvPr>
            <p:ph sz="quarter" idx="10"/>
          </p:nvPr>
        </p:nvSpPr>
        <p:spPr>
          <a:xfrm>
            <a:off x="2987825" y="3140968"/>
            <a:ext cx="5616623" cy="1080120"/>
          </a:xfrm>
        </p:spPr>
        <p:txBody>
          <a:bodyPr/>
          <a:lstStyle/>
          <a:p>
            <a:pPr marL="0" indent="0" algn="ctr"/>
            <a:r>
              <a:rPr lang="en-US" altLang="en-US" sz="2800" b="1" dirty="0" smtClean="0"/>
              <a:t>Broader SWOT Analysis of SuSanA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9633" y="248538"/>
            <a:ext cx="313184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6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1259632" y="116632"/>
            <a:ext cx="7128792" cy="576064"/>
          </a:xfrm>
        </p:spPr>
        <p:txBody>
          <a:bodyPr/>
          <a:lstStyle/>
          <a:p>
            <a:pPr algn="ctr"/>
            <a:endParaRPr lang="en-US" dirty="0">
              <a:ea typeface="MS PGothic" pitchFamily="34" charset="-128"/>
            </a:endParaRPr>
          </a:p>
          <a:p>
            <a:pPr algn="ctr"/>
            <a:r>
              <a:rPr lang="en-US" dirty="0" smtClean="0">
                <a:ea typeface="MS PGothic" pitchFamily="34" charset="-128"/>
              </a:rPr>
              <a:t>SuSanA as a Think </a:t>
            </a:r>
            <a:r>
              <a:rPr lang="en-US" dirty="0">
                <a:ea typeface="MS PGothic" pitchFamily="34" charset="-128"/>
              </a:rPr>
              <a:t>Tank</a:t>
            </a:r>
          </a:p>
          <a:p>
            <a:pPr algn="ctr"/>
            <a:endParaRPr lang="de-DE" dirty="0" smtClean="0"/>
          </a:p>
        </p:txBody>
      </p:sp>
      <p:pic>
        <p:nvPicPr>
          <p:cNvPr id="4" name="Grafik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1964870"/>
            <a:ext cx="2542061" cy="17955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76" y="3035278"/>
            <a:ext cx="1428750" cy="1428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376" y="4581128"/>
            <a:ext cx="1428750" cy="1428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376" y="1606528"/>
            <a:ext cx="1428750" cy="1428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32834">
            <a:off x="7262988" y="3909805"/>
            <a:ext cx="1584176" cy="22455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48224">
            <a:off x="5783671" y="3735198"/>
            <a:ext cx="1486564" cy="21100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2301444" y="806805"/>
            <a:ext cx="51508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kern="0" dirty="0" smtClean="0">
                <a:ea typeface="MS PGothic" pitchFamily="34" charset="-128"/>
              </a:rPr>
              <a:t>          Convene </a:t>
            </a:r>
            <a:r>
              <a:rPr lang="en-US" sz="2400" b="1" kern="0" dirty="0">
                <a:ea typeface="MS PGothic" pitchFamily="34" charset="-128"/>
              </a:rPr>
              <a:t>and Curate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4760" y="1519275"/>
            <a:ext cx="3057525" cy="4105275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stCxn id="6" idx="3"/>
          </p:cNvCxnSpPr>
          <p:nvPr/>
        </p:nvCxnSpPr>
        <p:spPr bwMode="auto">
          <a:xfrm>
            <a:off x="1814126" y="2320903"/>
            <a:ext cx="885666" cy="4600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>
            <a:stCxn id="3" idx="3"/>
          </p:cNvCxnSpPr>
          <p:nvPr/>
        </p:nvCxnSpPr>
        <p:spPr bwMode="auto">
          <a:xfrm flipV="1">
            <a:off x="1814126" y="3152378"/>
            <a:ext cx="885666" cy="5972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1814126" y="3495303"/>
            <a:ext cx="957674" cy="16618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Curved Connector 23"/>
          <p:cNvCxnSpPr/>
          <p:nvPr/>
        </p:nvCxnSpPr>
        <p:spPr bwMode="auto">
          <a:xfrm>
            <a:off x="3903522" y="5157192"/>
            <a:ext cx="2089397" cy="720080"/>
          </a:xfrm>
          <a:prstGeom prst="curvedConnector3">
            <a:avLst>
              <a:gd name="adj1" fmla="val -5434"/>
            </a:avLst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82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899592" y="174957"/>
            <a:ext cx="8244408" cy="576064"/>
          </a:xfrm>
        </p:spPr>
        <p:txBody>
          <a:bodyPr/>
          <a:lstStyle/>
          <a:p>
            <a:pPr algn="ctr"/>
            <a:r>
              <a:rPr lang="de-DE" sz="2400" dirty="0" err="1" smtClean="0"/>
              <a:t>SuSanA‘s</a:t>
            </a:r>
            <a:r>
              <a:rPr lang="de-DE" sz="2400" dirty="0" smtClean="0"/>
              <a:t> </a:t>
            </a:r>
            <a:r>
              <a:rPr lang="de-DE" sz="2400" dirty="0" err="1" smtClean="0"/>
              <a:t>Strengths</a:t>
            </a:r>
            <a:r>
              <a:rPr lang="de-DE" sz="2400" dirty="0" smtClean="0"/>
              <a:t>/</a:t>
            </a:r>
            <a:r>
              <a:rPr lang="de-DE" sz="2400" dirty="0" err="1" smtClean="0"/>
              <a:t>Opportunities</a:t>
            </a:r>
            <a:r>
              <a:rPr lang="de-DE" sz="2400" dirty="0" smtClean="0"/>
              <a:t>:  Sector Service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 bwMode="auto">
          <a:xfrm>
            <a:off x="323528" y="975488"/>
            <a:ext cx="784887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Consensus-building function</a:t>
            </a:r>
            <a:endParaRPr lang="de-DE" kern="0" dirty="0" smtClean="0">
              <a:solidFill>
                <a:schemeClr val="bg1">
                  <a:lumMod val="65000"/>
                </a:schemeClr>
              </a:solidFill>
              <a:latin typeface="+mj-lt"/>
              <a:ea typeface="MS PGothic" pitchFamily="34" charset="-128"/>
              <a:cs typeface="+mj-cs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Working </a:t>
            </a:r>
            <a:r>
              <a:rPr lang="de-DE" kern="0" dirty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Groups - proven mechanism </a:t>
            </a:r>
            <a:r>
              <a:rPr lang="de-DE" kern="0" dirty="0" err="1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for</a:t>
            </a:r>
            <a:r>
              <a:rPr lang="de-DE" kern="0" dirty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 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curation</a:t>
            </a:r>
            <a:endParaRPr lang="de-DE" kern="0" dirty="0" smtClean="0">
              <a:solidFill>
                <a:schemeClr val="bg1">
                  <a:lumMod val="65000"/>
                </a:schemeClr>
              </a:solidFill>
              <a:ea typeface="MS PGothic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“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one</a:t>
            </a: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 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voice</a:t>
            </a: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“ 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for</a:t>
            </a: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 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sector</a:t>
            </a: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 professionals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kern="0" baseline="0" dirty="0" err="1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Innovations</a:t>
            </a:r>
            <a:r>
              <a:rPr lang="de-DE" kern="0" baseline="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 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streamlined</a:t>
            </a: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 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and</a:t>
            </a: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 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captured</a:t>
            </a: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: SFDs, 5 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Sustainability</a:t>
            </a: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 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criteria</a:t>
            </a:r>
            <a:endParaRPr lang="de-DE" kern="0" dirty="0" smtClean="0">
              <a:solidFill>
                <a:schemeClr val="bg1">
                  <a:lumMod val="65000"/>
                </a:schemeClr>
              </a:solidFill>
              <a:latin typeface="+mj-lt"/>
              <a:ea typeface="MS PGothic" pitchFamily="34" charset="-128"/>
              <a:cs typeface="+mj-cs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kern="0" dirty="0" smtClean="0">
              <a:solidFill>
                <a:schemeClr val="bg1">
                  <a:lumMod val="65000"/>
                </a:schemeClr>
              </a:solidFill>
              <a:latin typeface="+mj-lt"/>
              <a:ea typeface="MS PGothic" pitchFamily="34" charset="-128"/>
              <a:cs typeface="+mj-cs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000" b="1" kern="0" dirty="0" smtClean="0">
                <a:latin typeface="+mj-lt"/>
                <a:ea typeface="MS PGothic" pitchFamily="34" charset="-128"/>
                <a:cs typeface="+mj-cs"/>
              </a:rPr>
              <a:t>Mission-focused:  SDG6 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Interlinkages paper lays foundation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SuSanA 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contributed</a:t>
            </a: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 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to</a:t>
            </a: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 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the</a:t>
            </a: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 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post</a:t>
            </a: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 2015 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agenda</a:t>
            </a:r>
            <a:endParaRPr lang="de-DE" kern="0" dirty="0" smtClean="0">
              <a:solidFill>
                <a:schemeClr val="bg1">
                  <a:lumMod val="65000"/>
                </a:schemeClr>
              </a:solidFill>
              <a:latin typeface="+mj-lt"/>
              <a:ea typeface="MS PGothic" pitchFamily="34" charset="-128"/>
              <a:cs typeface="+mj-cs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DE" kern="0" dirty="0">
              <a:solidFill>
                <a:schemeClr val="bg1">
                  <a:lumMod val="65000"/>
                </a:schemeClr>
              </a:solidFill>
              <a:latin typeface="+mj-lt"/>
              <a:ea typeface="MS PGothic" pitchFamily="34" charset="-128"/>
              <a:cs typeface="+mj-cs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000" b="1" kern="0" dirty="0" smtClean="0">
                <a:latin typeface="+mj-lt"/>
                <a:ea typeface="MS PGothic" pitchFamily="34" charset="-128"/>
                <a:cs typeface="+mj-cs"/>
              </a:rPr>
              <a:t>Cost-effective</a:t>
            </a:r>
            <a:r>
              <a:rPr lang="de-DE" sz="2000" kern="0" dirty="0" smtClean="0">
                <a:latin typeface="+mj-lt"/>
                <a:ea typeface="MS PGothic" pitchFamily="34" charset="-128"/>
                <a:cs typeface="+mj-cs"/>
              </a:rPr>
              <a:t>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BMZ 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has</a:t>
            </a: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 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been</a:t>
            </a: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 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reliable</a:t>
            </a: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 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for</a:t>
            </a: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 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base</a:t>
            </a: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 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funding</a:t>
            </a: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 (0.3 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mil</a:t>
            </a: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 per 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year</a:t>
            </a: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)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We leverage finance from our partner organizations‘ and grants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Members 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and</a:t>
            </a: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 secretariat time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410" y="5094298"/>
            <a:ext cx="1359038" cy="1359038"/>
          </a:xfrm>
          <a:prstGeom prst="rect">
            <a:avLst/>
          </a:prstGeom>
        </p:spPr>
      </p:pic>
      <p:pic>
        <p:nvPicPr>
          <p:cNvPr id="6" name="Picture 75" descr="ppt_title2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5900" y="5157192"/>
            <a:ext cx="1582050" cy="12387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9821" y="5085788"/>
            <a:ext cx="1113718" cy="1093560"/>
          </a:xfrm>
          <a:prstGeom prst="rect">
            <a:avLst/>
          </a:prstGeom>
        </p:spPr>
      </p:pic>
      <p:sp>
        <p:nvSpPr>
          <p:cNvPr id="7" name="Pfeil nach links und rechts 6"/>
          <p:cNvSpPr/>
          <p:nvPr/>
        </p:nvSpPr>
        <p:spPr bwMode="auto">
          <a:xfrm>
            <a:off x="2827771" y="5517232"/>
            <a:ext cx="1224136" cy="361661"/>
          </a:xfrm>
          <a:prstGeom prst="left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" name="Pfeil nach links und rechts 9"/>
          <p:cNvSpPr/>
          <p:nvPr/>
        </p:nvSpPr>
        <p:spPr bwMode="auto">
          <a:xfrm>
            <a:off x="5796136" y="5517232"/>
            <a:ext cx="1224136" cy="361661"/>
          </a:xfrm>
          <a:prstGeom prst="left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9685" y="6102430"/>
            <a:ext cx="1493990" cy="32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1259632" y="116632"/>
            <a:ext cx="7632848" cy="576064"/>
          </a:xfrm>
        </p:spPr>
        <p:txBody>
          <a:bodyPr/>
          <a:lstStyle/>
          <a:p>
            <a:pPr algn="ctr"/>
            <a:r>
              <a:rPr lang="de-DE" sz="2200" dirty="0" err="1" smtClean="0"/>
              <a:t>SuSanA‘s</a:t>
            </a:r>
            <a:r>
              <a:rPr lang="de-DE" sz="2200" dirty="0" smtClean="0"/>
              <a:t> </a:t>
            </a:r>
            <a:r>
              <a:rPr lang="de-DE" sz="2200" dirty="0" err="1" smtClean="0"/>
              <a:t>Strengths</a:t>
            </a:r>
            <a:r>
              <a:rPr lang="de-DE" sz="2200" dirty="0" smtClean="0"/>
              <a:t> &amp; </a:t>
            </a:r>
            <a:r>
              <a:rPr lang="de-DE" sz="2200" dirty="0" err="1" smtClean="0"/>
              <a:t>Opportunities</a:t>
            </a:r>
            <a:r>
              <a:rPr lang="de-DE" sz="2200" dirty="0" smtClean="0"/>
              <a:t>:  Member Service</a:t>
            </a:r>
            <a:endParaRPr lang="de-DE" sz="2200" dirty="0"/>
          </a:p>
        </p:txBody>
      </p:sp>
      <p:sp>
        <p:nvSpPr>
          <p:cNvPr id="8" name="Textfeld 7"/>
          <p:cNvSpPr txBox="1"/>
          <p:nvPr/>
        </p:nvSpPr>
        <p:spPr bwMode="auto">
          <a:xfrm>
            <a:off x="259244" y="1327870"/>
            <a:ext cx="8057171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Knowledge Management</a:t>
            </a:r>
            <a:r>
              <a:rPr kumimoji="0" lang="de-DE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 Platform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kern="0" noProof="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Robust,</a:t>
            </a:r>
            <a:r>
              <a:rPr lang="de-DE" kern="0" baseline="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 </a:t>
            </a:r>
            <a:r>
              <a:rPr lang="de-DE" kern="0" baseline="0" dirty="0" err="1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searchable</a:t>
            </a: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 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library</a:t>
            </a: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 (2400)</a:t>
            </a:r>
            <a:endParaRPr lang="de-DE" kern="0" baseline="0" dirty="0" smtClean="0">
              <a:solidFill>
                <a:schemeClr val="bg1">
                  <a:lumMod val="65000"/>
                </a:schemeClr>
              </a:solidFill>
              <a:latin typeface="+mj-lt"/>
              <a:ea typeface="MS PGothic" pitchFamily="34" charset="-128"/>
              <a:cs typeface="+mj-cs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Case Studies (94), Fact Sheets (84), Project Database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kern="0" baseline="0" dirty="0" smtClean="0">
              <a:solidFill>
                <a:schemeClr val="bg1">
                  <a:lumMod val="65000"/>
                </a:schemeClr>
              </a:solidFill>
              <a:latin typeface="+mj-lt"/>
              <a:ea typeface="MS PGothic" pitchFamily="34" charset="-128"/>
              <a:cs typeface="+mj-cs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000" b="1" kern="0" dirty="0" smtClean="0">
                <a:latin typeface="+mj-lt"/>
                <a:ea typeface="MS PGothic" pitchFamily="34" charset="-128"/>
                <a:cs typeface="+mj-cs"/>
              </a:rPr>
              <a:t>Discussion Forum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Monitored actively daily 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Ranked high in the Market Study comparative analysis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kern="0" dirty="0">
              <a:solidFill>
                <a:schemeClr val="bg1">
                  <a:lumMod val="65000"/>
                </a:schemeClr>
              </a:solidFill>
              <a:latin typeface="+mj-lt"/>
              <a:ea typeface="MS PGothic" pitchFamily="34" charset="-128"/>
              <a:cs typeface="+mj-cs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000" b="1" kern="0" dirty="0" smtClean="0">
                <a:latin typeface="+mj-lt"/>
                <a:ea typeface="MS PGothic" pitchFamily="34" charset="-128"/>
                <a:cs typeface="+mj-cs"/>
              </a:rPr>
              <a:t>Collegial Network</a:t>
            </a:r>
            <a:r>
              <a:rPr lang="de-DE" sz="2000" kern="0" dirty="0" smtClean="0">
                <a:latin typeface="+mj-lt"/>
                <a:ea typeface="MS PGothic" pitchFamily="34" charset="-128"/>
                <a:cs typeface="+mj-cs"/>
              </a:rPr>
              <a:t>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Top 10 member countries:  3,800 Global </a:t>
            </a:r>
            <a:r>
              <a:rPr lang="de-DE" kern="0" dirty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S</a:t>
            </a: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outh, 1,950 North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The numbers don‘t lie:  people want to join SuSanA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MS PGothic" pitchFamily="34" charset="-128"/>
                <a:cs typeface="+mj-cs"/>
              </a:rPr>
              <a:t>Free attendance at SuSanA conferences and meetings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5109658"/>
            <a:ext cx="1359038" cy="135903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091" y="5008870"/>
            <a:ext cx="1113718" cy="1093560"/>
          </a:xfrm>
          <a:prstGeom prst="rect">
            <a:avLst/>
          </a:prstGeom>
        </p:spPr>
      </p:pic>
      <p:sp>
        <p:nvSpPr>
          <p:cNvPr id="10" name="Pfeil nach links und rechts 9"/>
          <p:cNvSpPr/>
          <p:nvPr/>
        </p:nvSpPr>
        <p:spPr bwMode="auto">
          <a:xfrm>
            <a:off x="3764388" y="5385246"/>
            <a:ext cx="1224136" cy="361661"/>
          </a:xfrm>
          <a:prstGeom prst="left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955" y="6125216"/>
            <a:ext cx="1493990" cy="32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2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1259632" y="116632"/>
            <a:ext cx="7632848" cy="576064"/>
          </a:xfrm>
        </p:spPr>
        <p:txBody>
          <a:bodyPr/>
          <a:lstStyle/>
          <a:p>
            <a:pPr algn="ctr"/>
            <a:r>
              <a:rPr lang="de-DE" dirty="0" smtClean="0"/>
              <a:t>SuSanA </a:t>
            </a:r>
            <a:r>
              <a:rPr lang="de-DE" dirty="0" err="1" smtClean="0"/>
              <a:t>Weaknesses</a:t>
            </a:r>
            <a:r>
              <a:rPr lang="de-DE" dirty="0" smtClean="0"/>
              <a:t>/Needs: Sector Service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 bwMode="auto">
          <a:xfrm>
            <a:off x="0" y="1318777"/>
            <a:ext cx="780732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000" b="1" kern="0" dirty="0" smtClean="0">
                <a:ea typeface="MS PGothic" pitchFamily="34" charset="-128"/>
              </a:rPr>
              <a:t>Strategic </a:t>
            </a:r>
            <a:r>
              <a:rPr lang="de-DE" sz="2000" b="1" kern="0" dirty="0" err="1" smtClean="0">
                <a:ea typeface="MS PGothic" pitchFamily="34" charset="-128"/>
              </a:rPr>
              <a:t>approach</a:t>
            </a:r>
            <a:r>
              <a:rPr lang="de-DE" sz="2000" b="1" kern="0" dirty="0" smtClean="0">
                <a:ea typeface="MS PGothic" pitchFamily="34" charset="-128"/>
              </a:rPr>
              <a:t> </a:t>
            </a:r>
            <a:r>
              <a:rPr lang="de-DE" sz="2000" b="1" kern="0" dirty="0" err="1" smtClean="0">
                <a:ea typeface="MS PGothic" pitchFamily="34" charset="-128"/>
              </a:rPr>
              <a:t>to</a:t>
            </a:r>
            <a:r>
              <a:rPr lang="de-DE" sz="2000" b="1" kern="0" dirty="0" smtClean="0">
                <a:ea typeface="MS PGothic" pitchFamily="34" charset="-128"/>
              </a:rPr>
              <a:t> </a:t>
            </a:r>
            <a:r>
              <a:rPr lang="de-DE" sz="2000" b="1" kern="0" dirty="0" err="1" smtClean="0">
                <a:ea typeface="MS PGothic" pitchFamily="34" charset="-128"/>
              </a:rPr>
              <a:t>achieveing</a:t>
            </a:r>
            <a:r>
              <a:rPr lang="de-DE" sz="2000" b="1" kern="0" dirty="0" smtClean="0">
                <a:ea typeface="MS PGothic" pitchFamily="34" charset="-128"/>
              </a:rPr>
              <a:t> SDG6</a:t>
            </a:r>
            <a:endParaRPr lang="de-DE" sz="2000" b="1" kern="0" dirty="0">
              <a:ea typeface="MS PGothic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Vision 2030/ 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strategic</a:t>
            </a: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 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approach</a:t>
            </a: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 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has</a:t>
            </a: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 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been</a:t>
            </a: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 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developed</a:t>
            </a: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 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with</a:t>
            </a: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 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most</a:t>
            </a: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 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inputs</a:t>
            </a: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 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from</a:t>
            </a: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 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the</a:t>
            </a: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 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supply</a:t>
            </a: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 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side</a:t>
            </a: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 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and</a:t>
            </a: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 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little</a:t>
            </a: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 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demand</a:t>
            </a: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 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orientation</a:t>
            </a:r>
            <a:endParaRPr lang="de-DE" kern="0" dirty="0">
              <a:solidFill>
                <a:schemeClr val="bg1">
                  <a:lumMod val="65000"/>
                </a:schemeClr>
              </a:solidFill>
              <a:ea typeface="MS PGothic" pitchFamily="34" charset="-128"/>
            </a:endParaRPr>
          </a:p>
          <a:p>
            <a:endParaRPr lang="de-DE" kern="0" dirty="0" smtClean="0">
              <a:solidFill>
                <a:schemeClr val="bg1">
                  <a:lumMod val="65000"/>
                </a:schemeClr>
              </a:solidFill>
              <a:ea typeface="MS PGothic" pitchFamily="34" charset="-128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kern="0" dirty="0" smtClean="0">
              <a:ea typeface="MS PGothic" pitchFamily="34" charset="-128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000" b="1" kern="0" dirty="0" smtClean="0">
                <a:ea typeface="MS PGothic" pitchFamily="34" charset="-128"/>
              </a:rPr>
              <a:t>Global South </a:t>
            </a:r>
            <a:r>
              <a:rPr lang="de-DE" sz="2000" b="1" kern="0" dirty="0" err="1" smtClean="0">
                <a:ea typeface="MS PGothic" pitchFamily="34" charset="-128"/>
              </a:rPr>
              <a:t>transformation</a:t>
            </a:r>
            <a:r>
              <a:rPr lang="de-DE" sz="2000" b="1" kern="0" dirty="0" smtClean="0">
                <a:ea typeface="MS PGothic" pitchFamily="34" charset="-128"/>
              </a:rPr>
              <a:t>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Advocate for national institutions: </a:t>
            </a:r>
            <a:r>
              <a:rPr lang="de-DE" kern="0" dirty="0" err="1" smtClean="0">
                <a:solidFill>
                  <a:srgbClr val="FF0000"/>
                </a:solidFill>
                <a:ea typeface="MS PGothic" pitchFamily="34" charset="-128"/>
              </a:rPr>
              <a:t>systems</a:t>
            </a:r>
            <a:r>
              <a:rPr lang="de-DE" kern="0" dirty="0" smtClean="0">
                <a:solidFill>
                  <a:srgbClr val="FF0000"/>
                </a:solidFill>
                <a:ea typeface="MS PGothic" pitchFamily="34" charset="-128"/>
              </a:rPr>
              <a:t> </a:t>
            </a:r>
            <a:r>
              <a:rPr lang="de-DE" kern="0" dirty="0" err="1" smtClean="0">
                <a:solidFill>
                  <a:srgbClr val="FF0000"/>
                </a:solidFill>
                <a:ea typeface="MS PGothic" pitchFamily="34" charset="-128"/>
              </a:rPr>
              <a:t>thinking</a:t>
            </a:r>
            <a:r>
              <a:rPr lang="de-DE" kern="0" dirty="0" smtClean="0">
                <a:solidFill>
                  <a:srgbClr val="FF0000"/>
                </a:solidFill>
                <a:ea typeface="MS PGothic" pitchFamily="34" charset="-128"/>
              </a:rPr>
              <a:t> &amp; ownership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kern="0" dirty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Support South-South collaborations more  (3800 / 1950)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kern="0" dirty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Triangular collaboration in line with SDGs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kern="0" dirty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Platform for Global South actors to share their knowledge. </a:t>
            </a:r>
            <a:endParaRPr lang="de-DE" kern="0" dirty="0" smtClean="0">
              <a:solidFill>
                <a:schemeClr val="bg1">
                  <a:lumMod val="65000"/>
                </a:schemeClr>
              </a:solidFill>
              <a:ea typeface="MS PGothic" pitchFamily="34" charset="-128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kern="0" dirty="0">
              <a:ea typeface="MS PGothic" pitchFamily="34" charset="-128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000" b="1" kern="0" dirty="0" err="1" smtClean="0">
                <a:ea typeface="MS PGothic" pitchFamily="34" charset="-128"/>
              </a:rPr>
              <a:t>Intensify</a:t>
            </a:r>
            <a:r>
              <a:rPr lang="de-DE" sz="2000" b="1" kern="0" dirty="0" smtClean="0">
                <a:ea typeface="MS PGothic" pitchFamily="34" charset="-128"/>
              </a:rPr>
              <a:t> Partnerships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Curation needs will 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require</a:t>
            </a: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 multiple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      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organizations</a:t>
            </a: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‘ expertise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Focus on 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financing</a:t>
            </a: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 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sanitation</a:t>
            </a: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2320" y="990982"/>
            <a:ext cx="1440160" cy="13939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2192" b="16370"/>
          <a:stretch/>
        </p:blipFill>
        <p:spPr>
          <a:xfrm>
            <a:off x="4926040" y="4172896"/>
            <a:ext cx="3966440" cy="201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7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1259632" y="116632"/>
            <a:ext cx="7632848" cy="576064"/>
          </a:xfrm>
        </p:spPr>
        <p:txBody>
          <a:bodyPr/>
          <a:lstStyle/>
          <a:p>
            <a:pPr algn="ctr"/>
            <a:r>
              <a:rPr lang="de-DE" dirty="0" smtClean="0"/>
              <a:t>SuSanA </a:t>
            </a:r>
            <a:r>
              <a:rPr lang="de-DE" dirty="0" err="1" smtClean="0"/>
              <a:t>Weaknesses</a:t>
            </a:r>
            <a:r>
              <a:rPr lang="de-DE" dirty="0" smtClean="0"/>
              <a:t>/Needs: Members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 bwMode="auto">
          <a:xfrm>
            <a:off x="467545" y="964608"/>
            <a:ext cx="576064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000" b="1" kern="0" dirty="0" smtClean="0">
                <a:ea typeface="MS PGothic" pitchFamily="34" charset="-128"/>
              </a:rPr>
              <a:t>Demand-oriented curation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kern="0" dirty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Supply-side orientation of the past has to go.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Focus on user needs  (not 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what</a:t>
            </a: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 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we</a:t>
            </a: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 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think</a:t>
            </a: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 they need)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Align SuSanA with existing national goals not the other way round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kern="0" dirty="0" smtClean="0">
              <a:ea typeface="MS PGothic" pitchFamily="34" charset="-128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000" b="1" kern="0" dirty="0" smtClean="0">
                <a:ea typeface="MS PGothic" pitchFamily="34" charset="-128"/>
              </a:rPr>
              <a:t>Practitioner appeal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Less emphasis on 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theory</a:t>
            </a: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More emphasis on what works in local contexts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kern="0" dirty="0" smtClean="0">
              <a:ea typeface="MS PGothic" pitchFamily="34" charset="-128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000" b="1" kern="0" dirty="0" err="1" smtClean="0">
                <a:ea typeface="MS PGothic" pitchFamily="34" charset="-128"/>
              </a:rPr>
              <a:t>Customized</a:t>
            </a:r>
            <a:r>
              <a:rPr lang="de-DE" sz="2000" b="1" kern="0" dirty="0" smtClean="0">
                <a:ea typeface="MS PGothic" pitchFamily="34" charset="-128"/>
              </a:rPr>
              <a:t> </a:t>
            </a:r>
            <a:r>
              <a:rPr lang="de-DE" sz="2000" b="1" kern="0" dirty="0" err="1">
                <a:solidFill>
                  <a:srgbClr val="FF0000"/>
                </a:solidFill>
                <a:ea typeface="MS PGothic" pitchFamily="34" charset="-128"/>
              </a:rPr>
              <a:t>t</a:t>
            </a:r>
            <a:r>
              <a:rPr lang="de-DE" sz="2000" b="1" kern="0" dirty="0" err="1" smtClean="0">
                <a:solidFill>
                  <a:srgbClr val="FF0000"/>
                </a:solidFill>
                <a:ea typeface="MS PGothic" pitchFamily="34" charset="-128"/>
              </a:rPr>
              <a:t>wo</a:t>
            </a:r>
            <a:r>
              <a:rPr lang="de-DE" sz="2000" b="1" kern="0" dirty="0" smtClean="0">
                <a:solidFill>
                  <a:srgbClr val="FF0000"/>
                </a:solidFill>
                <a:ea typeface="MS PGothic" pitchFamily="34" charset="-128"/>
              </a:rPr>
              <a:t> </a:t>
            </a:r>
            <a:r>
              <a:rPr lang="de-DE" sz="2000" b="1" kern="0" dirty="0" err="1" smtClean="0">
                <a:solidFill>
                  <a:srgbClr val="FF0000"/>
                </a:solidFill>
                <a:ea typeface="MS PGothic" pitchFamily="34" charset="-128"/>
              </a:rPr>
              <a:t>way</a:t>
            </a:r>
            <a:r>
              <a:rPr lang="de-DE" sz="2000" b="1" kern="0" dirty="0" smtClean="0">
                <a:solidFill>
                  <a:srgbClr val="FF0000"/>
                </a:solidFill>
                <a:ea typeface="MS PGothic" pitchFamily="34" charset="-128"/>
              </a:rPr>
              <a:t> </a:t>
            </a:r>
            <a:r>
              <a:rPr lang="de-DE" sz="2000" b="1" kern="0" dirty="0" err="1" smtClean="0">
                <a:ea typeface="MS PGothic" pitchFamily="34" charset="-128"/>
              </a:rPr>
              <a:t>communication</a:t>
            </a:r>
            <a:r>
              <a:rPr lang="de-DE" sz="2000" b="1" kern="0" dirty="0" smtClean="0">
                <a:ea typeface="MS PGothic" pitchFamily="34" charset="-128"/>
              </a:rPr>
              <a:t> 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kern="0" dirty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Create environment where we learn from developing countries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Need 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for</a:t>
            </a: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 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south</a:t>
            </a:r>
            <a:r>
              <a:rPr lang="de-DE" kern="0" dirty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 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south</a:t>
            </a: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 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collobaration</a:t>
            </a: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 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within</a:t>
            </a: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 a global </a:t>
            </a:r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framework</a:t>
            </a:r>
            <a:endParaRPr lang="de-DE" kern="0" dirty="0" smtClean="0">
              <a:solidFill>
                <a:schemeClr val="bg1">
                  <a:lumMod val="65000"/>
                </a:schemeClr>
              </a:solidFill>
              <a:ea typeface="MS PGothic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ea typeface="MS PGothic" pitchFamily="34" charset="-128"/>
              </a:rPr>
              <a:t>Persona-targeted two-way communication required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892" y="1052736"/>
            <a:ext cx="2970460" cy="1259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2672296"/>
            <a:ext cx="2112235" cy="1584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6068" y="4683708"/>
            <a:ext cx="3073524" cy="148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0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1259632" y="116632"/>
            <a:ext cx="7632848" cy="576064"/>
          </a:xfrm>
        </p:spPr>
        <p:txBody>
          <a:bodyPr/>
          <a:lstStyle/>
          <a:p>
            <a:pPr algn="ctr"/>
            <a:r>
              <a:rPr lang="de-DE" dirty="0" smtClean="0"/>
              <a:t>Secretariat Needs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 bwMode="auto">
          <a:xfrm>
            <a:off x="592706" y="2122307"/>
            <a:ext cx="3816424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b="1" i="1" kern="0" dirty="0" smtClean="0">
              <a:ea typeface="MS PGothic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000" b="1" kern="0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Focus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000" kern="0" dirty="0" err="1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Restructuring</a:t>
            </a:r>
            <a:r>
              <a:rPr lang="de-DE" sz="2000" kern="0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 </a:t>
            </a:r>
            <a:r>
              <a:rPr lang="de-DE" sz="2000" kern="0" dirty="0" err="1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the</a:t>
            </a:r>
            <a:r>
              <a:rPr lang="de-DE" sz="2000" kern="0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 Working Groups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000" kern="0" dirty="0" err="1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Operations</a:t>
            </a:r>
            <a:r>
              <a:rPr lang="de-DE" sz="2000" kern="0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 </a:t>
            </a:r>
            <a:r>
              <a:rPr lang="de-DE" sz="2000" kern="0" dirty="0" err="1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and</a:t>
            </a:r>
            <a:r>
              <a:rPr lang="de-DE" sz="2000" kern="0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 </a:t>
            </a:r>
            <a:r>
              <a:rPr lang="de-DE" sz="2000" kern="0" dirty="0" err="1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Structure</a:t>
            </a:r>
            <a:r>
              <a:rPr lang="de-DE" sz="2000" kern="0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 (Organisational Study)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000" kern="0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Understanding </a:t>
            </a:r>
            <a:r>
              <a:rPr lang="de-DE" sz="2000" kern="0" dirty="0" err="1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our</a:t>
            </a:r>
            <a:r>
              <a:rPr lang="de-DE" sz="2000" kern="0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 </a:t>
            </a:r>
            <a:r>
              <a:rPr lang="de-DE" sz="2000" kern="0" dirty="0" err="1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stakeholders</a:t>
            </a:r>
            <a:endParaRPr lang="de-DE" sz="2000" kern="0" dirty="0" smtClean="0">
              <a:solidFill>
                <a:schemeClr val="bg1">
                  <a:lumMod val="50000"/>
                </a:schemeClr>
              </a:solidFill>
              <a:ea typeface="MS PGothic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kern="0" dirty="0" smtClean="0">
              <a:solidFill>
                <a:schemeClr val="bg1">
                  <a:lumMod val="50000"/>
                </a:schemeClr>
              </a:solidFill>
              <a:ea typeface="MS PGothic" pitchFamily="34" charset="-128"/>
            </a:endParaRPr>
          </a:p>
        </p:txBody>
      </p:sp>
      <p:graphicFrame>
        <p:nvGraphicFramePr>
          <p:cNvPr id="12" name="Diagramm 11"/>
          <p:cNvGraphicFramePr/>
          <p:nvPr>
            <p:extLst>
              <p:ext uri="{D42A27DB-BD31-4B8C-83A1-F6EECF244321}">
                <p14:modId xmlns:p14="http://schemas.microsoft.com/office/powerpoint/2010/main" val="2486199021"/>
              </p:ext>
            </p:extLst>
          </p:nvPr>
        </p:nvGraphicFramePr>
        <p:xfrm>
          <a:off x="4347714" y="2211700"/>
          <a:ext cx="4720605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hteck 12"/>
          <p:cNvSpPr/>
          <p:nvPr/>
        </p:nvSpPr>
        <p:spPr bwMode="auto">
          <a:xfrm>
            <a:off x="7297193" y="3349762"/>
            <a:ext cx="1440160" cy="3600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5" name="Plus 14"/>
          <p:cNvSpPr/>
          <p:nvPr/>
        </p:nvSpPr>
        <p:spPr bwMode="auto">
          <a:xfrm rot="2502118">
            <a:off x="7378063" y="2975700"/>
            <a:ext cx="1134403" cy="1108164"/>
          </a:xfrm>
          <a:prstGeom prst="mathPlus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Textfeld 2"/>
          <p:cNvSpPr txBox="1"/>
          <p:nvPr/>
        </p:nvSpPr>
        <p:spPr bwMode="auto">
          <a:xfrm>
            <a:off x="467544" y="1252143"/>
            <a:ext cx="85689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600" b="1" kern="0" dirty="0" err="1">
                <a:ea typeface="MS PGothic" pitchFamily="34" charset="-128"/>
              </a:rPr>
              <a:t>If</a:t>
            </a:r>
            <a:r>
              <a:rPr lang="de-DE" sz="2600" b="1" kern="0" dirty="0">
                <a:ea typeface="MS PGothic" pitchFamily="34" charset="-128"/>
              </a:rPr>
              <a:t> </a:t>
            </a:r>
            <a:r>
              <a:rPr lang="de-DE" sz="2600" b="1" kern="0" dirty="0" err="1">
                <a:ea typeface="MS PGothic" pitchFamily="34" charset="-128"/>
              </a:rPr>
              <a:t>the</a:t>
            </a:r>
            <a:r>
              <a:rPr lang="de-DE" sz="2600" b="1" kern="0" dirty="0">
                <a:ea typeface="MS PGothic" pitchFamily="34" charset="-128"/>
              </a:rPr>
              <a:t> Portfolio </a:t>
            </a:r>
            <a:r>
              <a:rPr lang="de-DE" sz="2600" b="1" kern="0" dirty="0" err="1">
                <a:ea typeface="MS PGothic" pitchFamily="34" charset="-128"/>
              </a:rPr>
              <a:t>grows</a:t>
            </a:r>
            <a:r>
              <a:rPr lang="de-DE" sz="2600" b="1" kern="0" dirty="0">
                <a:ea typeface="MS PGothic" pitchFamily="34" charset="-128"/>
              </a:rPr>
              <a:t>......</a:t>
            </a:r>
            <a:r>
              <a:rPr lang="de-DE" sz="2600" b="1" kern="0" dirty="0" err="1">
                <a:ea typeface="MS PGothic" pitchFamily="34" charset="-128"/>
              </a:rPr>
              <a:t>the</a:t>
            </a:r>
            <a:r>
              <a:rPr lang="de-DE" sz="2600" b="1" kern="0" dirty="0">
                <a:ea typeface="MS PGothic" pitchFamily="34" charset="-128"/>
              </a:rPr>
              <a:t> </a:t>
            </a:r>
            <a:r>
              <a:rPr lang="de-DE" sz="2600" b="1" kern="0" dirty="0" err="1" smtClean="0">
                <a:ea typeface="MS PGothic" pitchFamily="34" charset="-128"/>
              </a:rPr>
              <a:t>staff</a:t>
            </a:r>
            <a:r>
              <a:rPr lang="de-DE" sz="2600" b="1" kern="0" dirty="0" smtClean="0">
                <a:ea typeface="MS PGothic" pitchFamily="34" charset="-128"/>
              </a:rPr>
              <a:t> </a:t>
            </a:r>
            <a:r>
              <a:rPr lang="de-DE" sz="2600" b="1" kern="0" dirty="0" err="1">
                <a:ea typeface="MS PGothic" pitchFamily="34" charset="-128"/>
              </a:rPr>
              <a:t>needs</a:t>
            </a:r>
            <a:r>
              <a:rPr lang="de-DE" sz="2600" b="1" kern="0" dirty="0">
                <a:ea typeface="MS PGothic" pitchFamily="34" charset="-128"/>
              </a:rPr>
              <a:t> </a:t>
            </a:r>
            <a:r>
              <a:rPr lang="de-DE" sz="2600" b="1" kern="0" dirty="0" err="1">
                <a:ea typeface="MS PGothic" pitchFamily="34" charset="-128"/>
              </a:rPr>
              <a:t>to</a:t>
            </a:r>
            <a:r>
              <a:rPr lang="de-DE" sz="2600" b="1" kern="0" dirty="0">
                <a:ea typeface="MS PGothic" pitchFamily="34" charset="-128"/>
              </a:rPr>
              <a:t> </a:t>
            </a:r>
            <a:r>
              <a:rPr lang="de-DE" sz="2600" b="1" kern="0" dirty="0" err="1" smtClean="0">
                <a:ea typeface="MS PGothic" pitchFamily="34" charset="-128"/>
              </a:rPr>
              <a:t>grow</a:t>
            </a:r>
            <a:r>
              <a:rPr lang="de-DE" sz="2600" b="1" kern="0" dirty="0" smtClean="0">
                <a:ea typeface="MS PGothic" pitchFamily="34" charset="-128"/>
              </a:rPr>
              <a:t>!</a:t>
            </a:r>
            <a:endParaRPr lang="de-DE" sz="2600" b="1" kern="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909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7"/>
          <p:cNvSpPr txBox="1">
            <a:spLocks/>
          </p:cNvSpPr>
          <p:nvPr/>
        </p:nvSpPr>
        <p:spPr>
          <a:xfrm>
            <a:off x="1258888" y="115888"/>
            <a:ext cx="7632700" cy="5762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1pPr>
            <a:lvl2pPr marL="742950" indent="-28575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2pPr>
            <a:lvl3pPr marL="11430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3pPr>
            <a:lvl4pPr marL="16002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4pPr>
            <a:lvl5pPr marL="20574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9pPr>
          </a:lstStyle>
          <a:p>
            <a:pPr>
              <a:buFont typeface="Times" pitchFamily="1" charset="0"/>
              <a:buNone/>
            </a:pPr>
            <a:r>
              <a:rPr lang="de-DE" altLang="de-DE" kern="0" dirty="0" smtClean="0">
                <a:solidFill>
                  <a:schemeClr val="bg1"/>
                </a:solidFill>
              </a:rPr>
              <a:t>SuSanA online and offline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1610708" y="6052297"/>
            <a:ext cx="5922584" cy="401039"/>
            <a:chOff x="1601744" y="6052297"/>
            <a:chExt cx="5922584" cy="401039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4240" y="6053016"/>
              <a:ext cx="643425" cy="39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328" y="6053016"/>
              <a:ext cx="666000" cy="39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744" y="6052297"/>
              <a:ext cx="1063625" cy="40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033" y="6053016"/>
              <a:ext cx="1027543" cy="39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Inhaltsplatzhalter 1"/>
          <p:cNvSpPr>
            <a:spLocks noGrp="1"/>
          </p:cNvSpPr>
          <p:nvPr>
            <p:ph idx="1"/>
          </p:nvPr>
        </p:nvSpPr>
        <p:spPr>
          <a:xfrm>
            <a:off x="226952" y="1638897"/>
            <a:ext cx="4057908" cy="329320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Clr>
                <a:srgbClr val="99CC00"/>
              </a:buClr>
              <a:buNone/>
            </a:pPr>
            <a:r>
              <a:rPr lang="en-US" altLang="en-US" sz="2200" kern="1200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SuSanA reaches:</a:t>
            </a:r>
          </a:p>
          <a:p>
            <a:pPr marL="0" indent="0">
              <a:buClr>
                <a:srgbClr val="99CC00"/>
              </a:buClr>
              <a:buNone/>
            </a:pPr>
            <a:endParaRPr lang="en-US" altLang="en-US" sz="2200" kern="1200" dirty="0" smtClean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 marL="457200" lvl="1" indent="-361950"/>
            <a:r>
              <a:rPr lang="en-GB" sz="2000" dirty="0"/>
              <a:t>8500 </a:t>
            </a:r>
            <a:r>
              <a:rPr lang="en-GB" sz="2000" dirty="0" err="1"/>
              <a:t>Newsmail</a:t>
            </a:r>
            <a:r>
              <a:rPr lang="en-GB" sz="2000" dirty="0"/>
              <a:t> subscribers</a:t>
            </a:r>
          </a:p>
          <a:p>
            <a:pPr marL="457200" lvl="1" indent="-361950"/>
            <a:r>
              <a:rPr lang="en-GB" sz="2000" dirty="0"/>
              <a:t>6142 Facebook followers</a:t>
            </a:r>
          </a:p>
          <a:p>
            <a:pPr marL="457200" lvl="1" indent="-361950"/>
            <a:r>
              <a:rPr lang="en-GB" sz="2000" dirty="0"/>
              <a:t>3567 Twitter followers </a:t>
            </a:r>
          </a:p>
          <a:p>
            <a:pPr marL="457200" lvl="1" indent="-361950"/>
            <a:r>
              <a:rPr lang="en-GB" sz="2000" dirty="0"/>
              <a:t>Over 46,000 page views on average per month throughout the last year</a:t>
            </a:r>
          </a:p>
          <a:p>
            <a:pPr marL="457200" lvl="1" indent="-361950"/>
            <a:r>
              <a:rPr lang="de-DE" sz="2000" dirty="0"/>
              <a:t>Members </a:t>
            </a:r>
            <a:r>
              <a:rPr lang="de-DE" sz="2000" dirty="0" err="1"/>
              <a:t>from</a:t>
            </a:r>
            <a:r>
              <a:rPr lang="de-DE" sz="2000" dirty="0"/>
              <a:t> 166 countries</a:t>
            </a:r>
            <a:endParaRPr lang="en-GB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4022" y="2435495"/>
            <a:ext cx="4450466" cy="25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19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1234966" y="909301"/>
            <a:ext cx="6513322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The 2 Key Questions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kern="0" dirty="0" smtClean="0">
                <a:latin typeface="+mj-lt"/>
                <a:ea typeface="MS PGothic" pitchFamily="34" charset="-128"/>
                <a:cs typeface="+mj-cs"/>
              </a:rPr>
              <a:t>What stays in the SuSanA Portfolio?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kern="0" dirty="0" smtClean="0">
                <a:latin typeface="+mj-lt"/>
                <a:ea typeface="MS PGothic" pitchFamily="34" charset="-128"/>
                <a:cs typeface="+mj-cs"/>
              </a:rPr>
              <a:t>What do we add?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403648" y="166936"/>
            <a:ext cx="7632848" cy="576064"/>
          </a:xfrm>
        </p:spPr>
        <p:txBody>
          <a:bodyPr/>
          <a:lstStyle/>
          <a:p>
            <a:r>
              <a:rPr lang="en-US" dirty="0" smtClean="0"/>
              <a:t>Repositioning </a:t>
            </a:r>
            <a:r>
              <a:rPr lang="en-US" dirty="0" err="1" smtClean="0"/>
              <a:t>SuSanA</a:t>
            </a:r>
            <a:r>
              <a:rPr lang="en-US" dirty="0" smtClean="0"/>
              <a:t> in a Global Context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985264"/>
            <a:ext cx="4029528" cy="20609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3162304"/>
            <a:ext cx="2825844" cy="188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4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7"/>
          <p:cNvSpPr txBox="1">
            <a:spLocks/>
          </p:cNvSpPr>
          <p:nvPr/>
        </p:nvSpPr>
        <p:spPr>
          <a:xfrm>
            <a:off x="1258888" y="115888"/>
            <a:ext cx="7632700" cy="5762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1pPr>
            <a:lvl2pPr marL="742950" indent="-28575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2pPr>
            <a:lvl3pPr marL="11430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3pPr>
            <a:lvl4pPr marL="16002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4pPr>
            <a:lvl5pPr marL="20574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endParaRPr lang="de-DE" altLang="de-DE" kern="0" dirty="0">
              <a:solidFill>
                <a:schemeClr val="bg1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233290" y="116086"/>
            <a:ext cx="7632848" cy="576064"/>
          </a:xfrm>
        </p:spPr>
        <p:txBody>
          <a:bodyPr/>
          <a:lstStyle/>
          <a:p>
            <a:r>
              <a:rPr lang="de-DE" dirty="0" smtClean="0"/>
              <a:t> Face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face</a:t>
            </a:r>
            <a:r>
              <a:rPr lang="de-DE" dirty="0" smtClean="0"/>
              <a:t> SuSanA Meetings</a:t>
            </a:r>
            <a:endParaRPr lang="de-DE" dirty="0"/>
          </a:p>
        </p:txBody>
      </p:sp>
      <p:pic>
        <p:nvPicPr>
          <p:cNvPr id="6" name="Grafik 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5178" y="980728"/>
            <a:ext cx="8811318" cy="5112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773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83568" y="1124744"/>
            <a:ext cx="7632848" cy="792088"/>
          </a:xfrm>
        </p:spPr>
        <p:txBody>
          <a:bodyPr/>
          <a:lstStyle/>
          <a:p>
            <a:r>
              <a:rPr lang="en-US" dirty="0" smtClean="0"/>
              <a:t>SuSanA as a sounding board for a sector key publication</a:t>
            </a:r>
          </a:p>
          <a:p>
            <a:r>
              <a:rPr lang="en-US" dirty="0" smtClean="0"/>
              <a:t>Changing the discourse towards the systems approach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763688" y="116632"/>
            <a:ext cx="7056784" cy="576064"/>
          </a:xfrm>
        </p:spPr>
        <p:txBody>
          <a:bodyPr/>
          <a:lstStyle/>
          <a:p>
            <a:r>
              <a:rPr lang="de-DE" dirty="0"/>
              <a:t>Impact S</a:t>
            </a:r>
            <a:r>
              <a:rPr lang="de-DE" dirty="0" smtClean="0"/>
              <a:t>tory 1: Consensus </a:t>
            </a:r>
            <a:r>
              <a:rPr lang="de-DE" dirty="0" err="1" smtClean="0"/>
              <a:t>building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2488" y="2132856"/>
            <a:ext cx="2083928" cy="300725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916832"/>
            <a:ext cx="3097355" cy="4392488"/>
          </a:xfrm>
          <a:prstGeom prst="rect">
            <a:avLst/>
          </a:prstGeom>
        </p:spPr>
      </p:pic>
      <p:sp>
        <p:nvSpPr>
          <p:cNvPr id="8" name="Inhaltsplatzhalter 1"/>
          <p:cNvSpPr txBox="1">
            <a:spLocks/>
          </p:cNvSpPr>
          <p:nvPr/>
        </p:nvSpPr>
        <p:spPr bwMode="auto">
          <a:xfrm>
            <a:off x="5508104" y="5301208"/>
            <a:ext cx="360040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0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1pPr>
            <a:lvl2pPr marL="742950" indent="-28575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80000"/>
              <a:buFont typeface="Wingdings" pitchFamily="2" charset="2"/>
              <a:buChar char="Ø"/>
              <a:defRPr sz="1800" b="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2pPr>
            <a:lvl3pPr marL="11430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600" b="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3pPr>
            <a:lvl4pPr marL="16002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400" b="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4pPr>
            <a:lvl5pPr marL="20574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200" b="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600" kern="0" dirty="0" smtClean="0"/>
              <a:t>… currently an Version for Emergency Sanitation is developed by </a:t>
            </a:r>
            <a:r>
              <a:rPr lang="en-US" sz="1600" kern="0" dirty="0" err="1" smtClean="0"/>
              <a:t>SuSanA</a:t>
            </a:r>
            <a:r>
              <a:rPr lang="en-US" sz="1600" kern="0" dirty="0" smtClean="0"/>
              <a:t> Working Group Partners (GTO et al)</a:t>
            </a:r>
            <a:endParaRPr lang="de-DE" sz="1600" kern="0" dirty="0"/>
          </a:p>
        </p:txBody>
      </p:sp>
    </p:spTree>
    <p:extLst>
      <p:ext uri="{BB962C8B-B14F-4D97-AF65-F5344CB8AC3E}">
        <p14:creationId xmlns:p14="http://schemas.microsoft.com/office/powerpoint/2010/main" val="105189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403648" y="116632"/>
            <a:ext cx="6408712" cy="576064"/>
          </a:xfrm>
        </p:spPr>
        <p:txBody>
          <a:bodyPr/>
          <a:lstStyle/>
          <a:p>
            <a:r>
              <a:rPr lang="de-DE" dirty="0" smtClean="0"/>
              <a:t>Impact </a:t>
            </a:r>
            <a:r>
              <a:rPr lang="de-DE" dirty="0"/>
              <a:t>S</a:t>
            </a:r>
            <a:r>
              <a:rPr lang="de-DE" dirty="0" smtClean="0"/>
              <a:t>tory 2:  </a:t>
            </a:r>
            <a:r>
              <a:rPr lang="de-DE" dirty="0" err="1" smtClean="0"/>
              <a:t>Better</a:t>
            </a:r>
            <a:r>
              <a:rPr lang="de-DE" dirty="0" smtClean="0"/>
              <a:t> </a:t>
            </a:r>
            <a:r>
              <a:rPr lang="de-DE" dirty="0" err="1" smtClean="0"/>
              <a:t>implentation</a:t>
            </a:r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4408" y="4434736"/>
            <a:ext cx="2955354" cy="1802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0422" y="764704"/>
            <a:ext cx="1599730" cy="26965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887" y="3134403"/>
            <a:ext cx="3138273" cy="2094797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2032" y="836712"/>
            <a:ext cx="3241056" cy="2334435"/>
          </a:xfrm>
          <a:prstGeom prst="rect">
            <a:avLst/>
          </a:prstGeom>
        </p:spPr>
      </p:pic>
      <p:pic>
        <p:nvPicPr>
          <p:cNvPr id="2050" name="Picture 2" descr="SafisantoiletChuka_2017-08-1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66" y="4434736"/>
            <a:ext cx="3097774" cy="206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 bwMode="auto">
          <a:xfrm>
            <a:off x="115019" y="821754"/>
            <a:ext cx="3672408" cy="303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00000"/>
              <a:buFont typeface="Wingdings" pitchFamily="2" charset="2"/>
              <a:buChar char="§"/>
              <a:tabLst/>
            </a:pPr>
            <a:r>
              <a:rPr lang="en-US" dirty="0">
                <a:ea typeface="ＭＳ Ｐゴシック" pitchFamily="34" charset="-128"/>
                <a:cs typeface="MS PGothic"/>
              </a:rPr>
              <a:t>SuSanA as point of </a:t>
            </a:r>
            <a:r>
              <a:rPr lang="en-US" dirty="0" smtClean="0">
                <a:ea typeface="ＭＳ Ｐゴシック" pitchFamily="34" charset="-128"/>
                <a:cs typeface="MS PGothic"/>
              </a:rPr>
              <a:t>reference e.g. for the WSTF Kenya</a:t>
            </a:r>
            <a:endParaRPr lang="en-US" dirty="0">
              <a:ea typeface="ＭＳ Ｐゴシック" pitchFamily="34" charset="-128"/>
              <a:cs typeface="MS PGothic"/>
            </a:endParaRPr>
          </a:p>
          <a:p>
            <a:pPr marL="342900" marR="0" indent="-34290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00000"/>
              <a:buFont typeface="Wingdings" pitchFamily="2" charset="2"/>
              <a:buChar char="§"/>
              <a:tabLst/>
            </a:pPr>
            <a:r>
              <a:rPr lang="en-US" dirty="0">
                <a:ea typeface="ＭＳ Ｐゴシック" pitchFamily="34" charset="-128"/>
                <a:cs typeface="MS PGothic"/>
              </a:rPr>
              <a:t>Library material adapted to Kenyan context</a:t>
            </a:r>
          </a:p>
          <a:p>
            <a:pPr marL="342900" marR="0" indent="-34290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00000"/>
              <a:buFont typeface="Wingdings" pitchFamily="2" charset="2"/>
              <a:buChar char="§"/>
              <a:tabLst/>
            </a:pPr>
            <a:r>
              <a:rPr lang="en-US" dirty="0">
                <a:ea typeface="ＭＳ Ｐゴシック" pitchFamily="34" charset="-128"/>
                <a:cs typeface="MS PGothic"/>
              </a:rPr>
              <a:t>Forum as a source for expert support</a:t>
            </a:r>
          </a:p>
          <a:p>
            <a:pPr marL="342900" indent="-3429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ea typeface="ＭＳ Ｐゴシック" pitchFamily="34" charset="-128"/>
                <a:cs typeface="MS PGothic"/>
              </a:rPr>
              <a:t>UBSUP as model for other upscaling projects 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de-DE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4256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27584" y="1052736"/>
            <a:ext cx="7632848" cy="4608512"/>
          </a:xfrm>
        </p:spPr>
        <p:txBody>
          <a:bodyPr/>
          <a:lstStyle/>
          <a:p>
            <a:r>
              <a:rPr lang="en-US" dirty="0" err="1" smtClean="0"/>
              <a:t>SuSanA</a:t>
            </a:r>
            <a:r>
              <a:rPr lang="en-US" dirty="0" smtClean="0"/>
              <a:t> is a think tank that – through many of its partners – was  instrumental for the change from MDG thinking towards SDG thinking including the specific goal 6 on water and sanitation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499211" y="188640"/>
            <a:ext cx="6313149" cy="576064"/>
          </a:xfrm>
        </p:spPr>
        <p:txBody>
          <a:bodyPr/>
          <a:lstStyle/>
          <a:p>
            <a:r>
              <a:rPr lang="de-DE" dirty="0"/>
              <a:t>Impact </a:t>
            </a:r>
            <a:r>
              <a:rPr lang="de-DE" dirty="0" smtClean="0"/>
              <a:t>Story 3: Global </a:t>
            </a:r>
            <a:r>
              <a:rPr lang="de-DE" dirty="0" err="1" smtClean="0"/>
              <a:t>discourse</a:t>
            </a:r>
            <a:endParaRPr lang="de-DE" dirty="0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7002" y="2221909"/>
            <a:ext cx="2888714" cy="288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497" y="2711790"/>
            <a:ext cx="2527759" cy="1381842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 bwMode="auto">
          <a:xfrm>
            <a:off x="2892908" y="3258695"/>
            <a:ext cx="2678810" cy="2880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4688" y="3080505"/>
            <a:ext cx="877961" cy="64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6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7"/>
          <p:cNvSpPr txBox="1">
            <a:spLocks/>
          </p:cNvSpPr>
          <p:nvPr/>
        </p:nvSpPr>
        <p:spPr>
          <a:xfrm>
            <a:off x="1403648" y="188640"/>
            <a:ext cx="7487940" cy="50351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1pPr>
            <a:lvl2pPr marL="742950" indent="-28575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2pPr>
            <a:lvl3pPr marL="11430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3pPr>
            <a:lvl4pPr marL="16002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4pPr>
            <a:lvl5pPr marL="20574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9pPr>
          </a:lstStyle>
          <a:p>
            <a:pPr>
              <a:buFont typeface="Times" pitchFamily="1" charset="0"/>
              <a:buNone/>
            </a:pPr>
            <a:r>
              <a:rPr lang="de-DE" altLang="de-DE" b="1" kern="0" dirty="0" err="1" smtClean="0"/>
              <a:t>SuSanA</a:t>
            </a:r>
            <a:r>
              <a:rPr lang="de-DE" altLang="de-DE" b="1" kern="0" dirty="0" smtClean="0"/>
              <a:t> </a:t>
            </a:r>
            <a:r>
              <a:rPr lang="de-DE" altLang="de-DE" b="1" kern="0" dirty="0" err="1" smtClean="0"/>
              <a:t>as</a:t>
            </a:r>
            <a:r>
              <a:rPr lang="de-DE" altLang="de-DE" b="1" kern="0" dirty="0" smtClean="0"/>
              <a:t> a </a:t>
            </a:r>
            <a:r>
              <a:rPr lang="de-DE" altLang="de-DE" b="1" kern="0" dirty="0" err="1" smtClean="0"/>
              <a:t>Matchmaker</a:t>
            </a:r>
            <a:r>
              <a:rPr lang="de-DE" altLang="de-DE" b="1" kern="0" dirty="0" smtClean="0"/>
              <a:t> – The Partnerprofiles</a:t>
            </a:r>
            <a:endParaRPr lang="de-DE" altLang="de-DE" b="1" kern="0" dirty="0"/>
          </a:p>
        </p:txBody>
      </p:sp>
      <p:pic>
        <p:nvPicPr>
          <p:cNvPr id="4098" name="Picture 2" descr="SP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993" y="1196752"/>
            <a:ext cx="8562595" cy="487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24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0" rIns="9144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2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MS PGothic" pitchFamily="34" charset="-128"/>
            <a:cs typeface="+mj-cs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3338</Words>
  <Application>Microsoft Office PowerPoint</Application>
  <PresentationFormat>Bildschirmpräsentation (4:3)</PresentationFormat>
  <Paragraphs>419</Paragraphs>
  <Slides>40</Slides>
  <Notes>19</Notes>
  <HiddenSlides>3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1" baseType="lpstr">
      <vt:lpstr>1_Blank Presentation</vt:lpstr>
      <vt:lpstr>Dr. Arne Panesar SuSanA secretariat held by GIZ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Dr. Arne Panesar SuSanA secretariat held by GIZ </vt:lpstr>
      <vt:lpstr>PowerPoint-Präsentation</vt:lpstr>
      <vt:lpstr>PowerPoint-Präsentation</vt:lpstr>
      <vt:lpstr>National NGO: Priya* (45) from Pune, India *It is assumed that max. 20% NGO workers are actually women</vt:lpstr>
      <vt:lpstr>PowerPoint-Präsentation</vt:lpstr>
      <vt:lpstr>SuSanA Persona 6  gov. official: Joseph (45) from Nairobi, Kenya</vt:lpstr>
      <vt:lpstr>SuSanA Persona 6 (cont.) - gov. official: Joseph (45) from Naivasha, Kenya</vt:lpstr>
      <vt:lpstr>SuSanAs „Evolving Personas“ Approach</vt:lpstr>
      <vt:lpstr>PowerPoint-Präsentation</vt:lpstr>
      <vt:lpstr>Potential of the personas:</vt:lpstr>
      <vt:lpstr>What we do not know about the personas:</vt:lpstr>
      <vt:lpstr>PowerPoint-Präsentation</vt:lpstr>
      <vt:lpstr>Other „aspects“ of this exiting idea…</vt:lpstr>
      <vt:lpstr>Personas to structure KM environments</vt:lpstr>
      <vt:lpstr>Running the Persona support groups needs SuSanAs think tank function</vt:lpstr>
      <vt:lpstr>Persona strategy</vt:lpstr>
      <vt:lpstr>Doreen Mbalo GIZ Sustainable Sanitation Sector Programme and Sustainable Sanitation Alliance (SuSanA)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GIZ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Guettner, Friederike GIZ</dc:creator>
  <cp:lastModifiedBy>Elli</cp:lastModifiedBy>
  <cp:revision>291</cp:revision>
  <cp:lastPrinted>2017-02-08T16:59:26Z</cp:lastPrinted>
  <dcterms:created xsi:type="dcterms:W3CDTF">2014-07-24T13:58:43Z</dcterms:created>
  <dcterms:modified xsi:type="dcterms:W3CDTF">2019-05-22T02:24:53Z</dcterms:modified>
</cp:coreProperties>
</file>