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80" r:id="rId1"/>
    <p:sldMasterId id="2147484946" r:id="rId2"/>
  </p:sldMasterIdLst>
  <p:notesMasterIdLst>
    <p:notesMasterId r:id="rId25"/>
  </p:notesMasterIdLst>
  <p:handoutMasterIdLst>
    <p:handoutMasterId r:id="rId26"/>
  </p:handoutMasterIdLst>
  <p:sldIdLst>
    <p:sldId id="650" r:id="rId3"/>
    <p:sldId id="651" r:id="rId4"/>
    <p:sldId id="652" r:id="rId5"/>
    <p:sldId id="660" r:id="rId6"/>
    <p:sldId id="653" r:id="rId7"/>
    <p:sldId id="655" r:id="rId8"/>
    <p:sldId id="656" r:id="rId9"/>
    <p:sldId id="657" r:id="rId10"/>
    <p:sldId id="641" r:id="rId11"/>
    <p:sldId id="572" r:id="rId12"/>
    <p:sldId id="658" r:id="rId13"/>
    <p:sldId id="618" r:id="rId14"/>
    <p:sldId id="594" r:id="rId15"/>
    <p:sldId id="611" r:id="rId16"/>
    <p:sldId id="642" r:id="rId17"/>
    <p:sldId id="661" r:id="rId18"/>
    <p:sldId id="636" r:id="rId19"/>
    <p:sldId id="637" r:id="rId20"/>
    <p:sldId id="638" r:id="rId21"/>
    <p:sldId id="639" r:id="rId22"/>
    <p:sldId id="509" r:id="rId23"/>
    <p:sldId id="659" r:id="rId24"/>
  </p:sldIdLst>
  <p:sldSz cx="12192000" cy="6858000"/>
  <p:notesSz cx="6797675" cy="9928225"/>
  <p:defaultTextStyle>
    <a:defPPr>
      <a:defRPr lang="fr-FR"/>
    </a:defPPr>
    <a:lvl1pPr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1pPr>
    <a:lvl2pPr marL="510055" indent="-293395"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2pPr>
    <a:lvl3pPr marL="1021616" indent="-588295"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3pPr>
    <a:lvl4pPr marL="1533929" indent="-883947"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4pPr>
    <a:lvl5pPr marL="2044737" indent="-1178093"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5pPr>
    <a:lvl6pPr marL="1083304" algn="l" defTabSz="433322" rtl="0" eaLnBrk="1" latinLnBrk="0" hangingPunct="1">
      <a:defRPr sz="2700" kern="1200">
        <a:solidFill>
          <a:schemeClr val="tx1"/>
        </a:solidFill>
        <a:latin typeface="Arial" charset="0"/>
        <a:ea typeface="ＭＳ Ｐゴシック" pitchFamily="34" charset="-128"/>
        <a:cs typeface="+mn-cs"/>
      </a:defRPr>
    </a:lvl6pPr>
    <a:lvl7pPr marL="1299965" algn="l" defTabSz="433322" rtl="0" eaLnBrk="1" latinLnBrk="0" hangingPunct="1">
      <a:defRPr sz="2700" kern="1200">
        <a:solidFill>
          <a:schemeClr val="tx1"/>
        </a:solidFill>
        <a:latin typeface="Arial" charset="0"/>
        <a:ea typeface="ＭＳ Ｐゴシック" pitchFamily="34" charset="-128"/>
        <a:cs typeface="+mn-cs"/>
      </a:defRPr>
    </a:lvl7pPr>
    <a:lvl8pPr marL="1516627" algn="l" defTabSz="433322" rtl="0" eaLnBrk="1" latinLnBrk="0" hangingPunct="1">
      <a:defRPr sz="2700" kern="1200">
        <a:solidFill>
          <a:schemeClr val="tx1"/>
        </a:solidFill>
        <a:latin typeface="Arial" charset="0"/>
        <a:ea typeface="ＭＳ Ｐゴシック" pitchFamily="34" charset="-128"/>
        <a:cs typeface="+mn-cs"/>
      </a:defRPr>
    </a:lvl8pPr>
    <a:lvl9pPr marL="1733286" algn="l" defTabSz="433322" rtl="0" eaLnBrk="1" latinLnBrk="0" hangingPunct="1">
      <a:defRPr sz="27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72" userDrawn="1">
          <p15:clr>
            <a:srgbClr val="A4A3A4"/>
          </p15:clr>
        </p15:guide>
        <p15:guide id="2" pos="2082" userDrawn="1">
          <p15:clr>
            <a:srgbClr val="A4A3A4"/>
          </p15:clr>
        </p15:guide>
        <p15:guide id="3" orient="horz" pos="3127" userDrawn="1">
          <p15:clr>
            <a:srgbClr val="A4A3A4"/>
          </p15:clr>
        </p15:guide>
        <p15:guide id="4"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vikumar Joseph" initials="RJ" lastIdx="12" clrIdx="0"/>
  <p:cmAuthor id="1" name="Isabel C. Blackett" initials="ICB" lastIdx="2" clrIdx="1"/>
  <p:cmAuthor id="2" name="Isabel Blackett" initials="IB" lastIdx="6" clrIdx="2"/>
  <p:cmAuthor id="3" name="Isabel Blackett" initials="ICB" lastIdx="6" clrIdx="3"/>
  <p:cmAuthor id="4" name="Rebecca Scott" initials="RS" lastIdx="13" clrIdx="4"/>
  <p:cmAuthor id="5" name="Peter" initials="P" lastIdx="20" clrIdx="5"/>
  <p:cmAuthor id="6" name="Darryl Jackson" initials="DJ" lastIdx="27"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A28EBC"/>
    <a:srgbClr val="009999"/>
    <a:srgbClr val="402F51"/>
    <a:srgbClr val="B1A0C7"/>
    <a:srgbClr val="CCC0DA"/>
    <a:srgbClr val="60497A"/>
    <a:srgbClr val="CCCCFF"/>
    <a:srgbClr val="13343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53073" autoAdjust="0"/>
  </p:normalViewPr>
  <p:slideViewPr>
    <p:cSldViewPr snapToGrid="0" snapToObjects="1">
      <p:cViewPr varScale="1">
        <p:scale>
          <a:sx n="56" d="100"/>
          <a:sy n="56" d="100"/>
        </p:scale>
        <p:origin x="1974" y="72"/>
      </p:cViewPr>
      <p:guideLst>
        <p:guide orient="horz" pos="2160"/>
        <p:guide pos="3840"/>
      </p:guideLst>
    </p:cSldViewPr>
  </p:slideViewPr>
  <p:outlineViewPr>
    <p:cViewPr>
      <p:scale>
        <a:sx n="33" d="100"/>
        <a:sy n="33" d="100"/>
      </p:scale>
      <p:origin x="0" y="-1342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78" d="100"/>
          <a:sy n="78" d="100"/>
        </p:scale>
        <p:origin x="1344" y="90"/>
      </p:cViewPr>
      <p:guideLst>
        <p:guide orient="horz" pos="3072"/>
        <p:guide pos="2082"/>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411"/>
          </a:xfrm>
          <a:prstGeom prst="rect">
            <a:avLst/>
          </a:prstGeom>
        </p:spPr>
        <p:txBody>
          <a:bodyPr vert="horz" lIns="93497" tIns="46749" rIns="93497" bIns="46749" rtlCol="0"/>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50443" y="1"/>
            <a:ext cx="2945659" cy="496411"/>
          </a:xfrm>
          <a:prstGeom prst="rect">
            <a:avLst/>
          </a:prstGeom>
        </p:spPr>
        <p:txBody>
          <a:bodyPr vert="horz" wrap="square" lIns="93497" tIns="46749" rIns="93497" bIns="46749" numCol="1" anchor="t" anchorCtr="0" compatLnSpc="1">
            <a:prstTxWarp prst="textNoShape">
              <a:avLst/>
            </a:prstTxWarp>
          </a:bodyPr>
          <a:lstStyle>
            <a:lvl1pPr algn="r" defTabSz="1103789" eaLnBrk="1" hangingPunct="1">
              <a:defRPr sz="1200">
                <a:latin typeface="Calibri" pitchFamily="34" charset="0"/>
                <a:cs typeface="Arial" pitchFamily="34" charset="0"/>
              </a:defRPr>
            </a:lvl1pPr>
          </a:lstStyle>
          <a:p>
            <a:pPr>
              <a:defRPr/>
            </a:pPr>
            <a:fld id="{4F9515FA-9B4C-4886-8EC3-DBC9563CA081}" type="datetimeFigureOut">
              <a:rPr lang="fr-FR" altLang="de-DE"/>
              <a:pPr>
                <a:defRPr/>
              </a:pPr>
              <a:t>15/04/2020</a:t>
            </a:fld>
            <a:endParaRPr lang="fr-FR" altLang="de-DE"/>
          </a:p>
        </p:txBody>
      </p:sp>
      <p:sp>
        <p:nvSpPr>
          <p:cNvPr id="4" name="Espace réservé du pied de page 3"/>
          <p:cNvSpPr>
            <a:spLocks noGrp="1"/>
          </p:cNvSpPr>
          <p:nvPr>
            <p:ph type="ftr" sz="quarter" idx="2"/>
          </p:nvPr>
        </p:nvSpPr>
        <p:spPr>
          <a:xfrm>
            <a:off x="0" y="9430091"/>
            <a:ext cx="2945659" cy="496411"/>
          </a:xfrm>
          <a:prstGeom prst="rect">
            <a:avLst/>
          </a:prstGeom>
        </p:spPr>
        <p:txBody>
          <a:bodyPr vert="horz" lIns="93497" tIns="46749" rIns="93497" bIns="46749" rtlCol="0" anchor="b"/>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50443" y="9430091"/>
            <a:ext cx="2945659" cy="496411"/>
          </a:xfrm>
          <a:prstGeom prst="rect">
            <a:avLst/>
          </a:prstGeom>
        </p:spPr>
        <p:txBody>
          <a:bodyPr vert="horz" wrap="square" lIns="93497" tIns="46749" rIns="93497" bIns="46749" numCol="1" anchor="b" anchorCtr="0" compatLnSpc="1">
            <a:prstTxWarp prst="textNoShape">
              <a:avLst/>
            </a:prstTxWarp>
          </a:bodyPr>
          <a:lstStyle>
            <a:lvl1pPr algn="r" defTabSz="1103789" eaLnBrk="1" hangingPunct="1">
              <a:defRPr sz="1200" smtClean="0">
                <a:latin typeface="Calibri" pitchFamily="34" charset="0"/>
                <a:cs typeface="Arial" charset="0"/>
              </a:defRPr>
            </a:lvl1pPr>
          </a:lstStyle>
          <a:p>
            <a:pPr>
              <a:defRPr/>
            </a:pPr>
            <a:fld id="{ED72A397-00C9-4D45-874A-C321807A5914}" type="slidenum">
              <a:rPr lang="fr-FR" altLang="de-DE"/>
              <a:pPr>
                <a:defRPr/>
              </a:pPr>
              <a:t>‹#›</a:t>
            </a:fld>
            <a:endParaRPr lang="fr-FR" altLang="de-DE"/>
          </a:p>
        </p:txBody>
      </p:sp>
    </p:spTree>
    <p:extLst>
      <p:ext uri="{BB962C8B-B14F-4D97-AF65-F5344CB8AC3E}">
        <p14:creationId xmlns:p14="http://schemas.microsoft.com/office/powerpoint/2010/main" val="1350856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411"/>
          </a:xfrm>
          <a:prstGeom prst="rect">
            <a:avLst/>
          </a:prstGeom>
        </p:spPr>
        <p:txBody>
          <a:bodyPr vert="horz" lIns="93497" tIns="46749" rIns="93497" bIns="46749" rtlCol="0"/>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50443" y="1"/>
            <a:ext cx="2945659" cy="496411"/>
          </a:xfrm>
          <a:prstGeom prst="rect">
            <a:avLst/>
          </a:prstGeom>
        </p:spPr>
        <p:txBody>
          <a:bodyPr vert="horz" wrap="square" lIns="93497" tIns="46749" rIns="93497" bIns="46749" numCol="1" anchor="t" anchorCtr="0" compatLnSpc="1">
            <a:prstTxWarp prst="textNoShape">
              <a:avLst/>
            </a:prstTxWarp>
          </a:bodyPr>
          <a:lstStyle>
            <a:lvl1pPr algn="r" defTabSz="1103789" eaLnBrk="1" hangingPunct="1">
              <a:defRPr sz="1200">
                <a:latin typeface="Calibri" pitchFamily="34" charset="0"/>
                <a:cs typeface="Arial" pitchFamily="34" charset="0"/>
              </a:defRPr>
            </a:lvl1pPr>
          </a:lstStyle>
          <a:p>
            <a:pPr>
              <a:defRPr/>
            </a:pPr>
            <a:fld id="{6F53A5AA-B31E-4280-ABDC-6A1E7662D060}" type="datetimeFigureOut">
              <a:rPr lang="fr-FR" altLang="de-DE"/>
              <a:pPr>
                <a:defRPr/>
              </a:pPr>
              <a:t>15/04/2020</a:t>
            </a:fld>
            <a:endParaRPr lang="fr-FR" altLang="de-DE"/>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3497" tIns="46749" rIns="93497" bIns="46749" rtlCol="0" anchor="ctr"/>
          <a:lstStyle/>
          <a:p>
            <a:pPr lvl="0"/>
            <a:endParaRPr lang="fr-FR" noProof="0" dirty="0"/>
          </a:p>
        </p:txBody>
      </p:sp>
      <p:sp>
        <p:nvSpPr>
          <p:cNvPr id="5" name="Espace réservé des commentaires 4"/>
          <p:cNvSpPr>
            <a:spLocks noGrp="1"/>
          </p:cNvSpPr>
          <p:nvPr>
            <p:ph type="body" sz="quarter" idx="3"/>
          </p:nvPr>
        </p:nvSpPr>
        <p:spPr>
          <a:xfrm>
            <a:off x="679768" y="4715908"/>
            <a:ext cx="5438140" cy="4467701"/>
          </a:xfrm>
          <a:prstGeom prst="rect">
            <a:avLst/>
          </a:prstGeom>
        </p:spPr>
        <p:txBody>
          <a:bodyPr vert="horz" wrap="square" lIns="93497" tIns="46749" rIns="93497" bIns="46749" numCol="1" anchor="t" anchorCtr="0" compatLnSpc="1">
            <a:prstTxWarp prst="textNoShape">
              <a:avLst/>
            </a:prstTxWarp>
          </a:bodyPr>
          <a:lstStyle/>
          <a:p>
            <a:pPr lvl="0"/>
            <a:r>
              <a:rPr lang="fr-CH" altLang="de-DE" noProof="0" dirty="0"/>
              <a:t>Cliquez pour modifier les styles du texte du masque</a:t>
            </a:r>
          </a:p>
          <a:p>
            <a:pPr lvl="1"/>
            <a:r>
              <a:rPr lang="fr-CH" altLang="de-DE" noProof="0" dirty="0"/>
              <a:t>Deuxième niveau</a:t>
            </a:r>
          </a:p>
          <a:p>
            <a:pPr lvl="2"/>
            <a:r>
              <a:rPr lang="fr-CH" altLang="de-DE" noProof="0" dirty="0"/>
              <a:t>Troisième niveau</a:t>
            </a:r>
          </a:p>
          <a:p>
            <a:pPr lvl="3"/>
            <a:r>
              <a:rPr lang="fr-CH" altLang="de-DE" noProof="0" dirty="0"/>
              <a:t>Quatrième niveau</a:t>
            </a:r>
          </a:p>
          <a:p>
            <a:pPr lvl="4"/>
            <a:r>
              <a:rPr lang="fr-CH" altLang="de-DE" noProof="0" dirty="0"/>
              <a:t>Cinquième niveau</a:t>
            </a:r>
            <a:endParaRPr lang="fr-FR" altLang="de-DE" noProof="0" dirty="0"/>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3497" tIns="46749" rIns="93497" bIns="46749" rtlCol="0" anchor="b"/>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wrap="square" lIns="93497" tIns="46749" rIns="93497" bIns="46749" numCol="1" anchor="b" anchorCtr="0" compatLnSpc="1">
            <a:prstTxWarp prst="textNoShape">
              <a:avLst/>
            </a:prstTxWarp>
          </a:bodyPr>
          <a:lstStyle>
            <a:lvl1pPr algn="r" defTabSz="1103789" eaLnBrk="1" hangingPunct="1">
              <a:defRPr sz="1200" smtClean="0">
                <a:latin typeface="Calibri" pitchFamily="34" charset="0"/>
                <a:cs typeface="Arial" charset="0"/>
              </a:defRPr>
            </a:lvl1pPr>
          </a:lstStyle>
          <a:p>
            <a:pPr>
              <a:defRPr/>
            </a:pPr>
            <a:fld id="{C67718BC-E435-4EC9-9283-32442C88BE88}" type="slidenum">
              <a:rPr lang="fr-FR" altLang="de-DE"/>
              <a:pPr>
                <a:defRPr/>
              </a:pPr>
              <a:t>‹#›</a:t>
            </a:fld>
            <a:endParaRPr lang="fr-FR" altLang="de-DE"/>
          </a:p>
        </p:txBody>
      </p:sp>
    </p:spTree>
    <p:extLst>
      <p:ext uri="{BB962C8B-B14F-4D97-AF65-F5344CB8AC3E}">
        <p14:creationId xmlns:p14="http://schemas.microsoft.com/office/powerpoint/2010/main" val="653732583"/>
      </p:ext>
    </p:extLst>
  </p:cSld>
  <p:clrMap bg1="lt1" tx1="dk1" bg2="lt2" tx2="dk2" accent1="accent1" accent2="accent2" accent3="accent3" accent4="accent4" accent5="accent5" accent6="accent6" hlink="hlink" folHlink="folHlink"/>
  <p:notesStyle>
    <a:lvl1pPr algn="l" defTabSz="510055" rtl="0" eaLnBrk="0" fontAlgn="base" hangingPunct="0">
      <a:spcBef>
        <a:spcPct val="30000"/>
      </a:spcBef>
      <a:spcAft>
        <a:spcPct val="0"/>
      </a:spcAft>
      <a:defRPr sz="1600" kern="1200">
        <a:solidFill>
          <a:schemeClr val="tx1"/>
        </a:solidFill>
        <a:latin typeface="+mn-lt"/>
        <a:ea typeface="ＭＳ Ｐゴシック" charset="0"/>
        <a:cs typeface="ＭＳ Ｐゴシック" charset="0"/>
      </a:defRPr>
    </a:lvl1pPr>
    <a:lvl2pPr marL="510055" algn="l" defTabSz="510055" rtl="0" eaLnBrk="0" fontAlgn="base" hangingPunct="0">
      <a:spcBef>
        <a:spcPct val="30000"/>
      </a:spcBef>
      <a:spcAft>
        <a:spcPct val="0"/>
      </a:spcAft>
      <a:defRPr sz="1600" kern="1200">
        <a:solidFill>
          <a:schemeClr val="tx1"/>
        </a:solidFill>
        <a:latin typeface="+mn-lt"/>
        <a:ea typeface="ＭＳ Ｐゴシック" charset="0"/>
        <a:cs typeface="+mn-cs"/>
      </a:defRPr>
    </a:lvl2pPr>
    <a:lvl3pPr marL="1021616" algn="l" defTabSz="510055" rtl="0" eaLnBrk="0" fontAlgn="base" hangingPunct="0">
      <a:spcBef>
        <a:spcPct val="30000"/>
      </a:spcBef>
      <a:spcAft>
        <a:spcPct val="0"/>
      </a:spcAft>
      <a:defRPr sz="1400" kern="1200">
        <a:solidFill>
          <a:schemeClr val="tx1"/>
        </a:solidFill>
        <a:latin typeface="+mn-lt"/>
        <a:ea typeface="ＭＳ Ｐゴシック" charset="0"/>
        <a:cs typeface="+mn-cs"/>
      </a:defRPr>
    </a:lvl3pPr>
    <a:lvl4pPr marL="1533929" algn="l" defTabSz="510055" rtl="0" eaLnBrk="0" fontAlgn="base" hangingPunct="0">
      <a:spcBef>
        <a:spcPct val="30000"/>
      </a:spcBef>
      <a:spcAft>
        <a:spcPct val="0"/>
      </a:spcAft>
      <a:defRPr sz="1400" kern="1200">
        <a:solidFill>
          <a:schemeClr val="tx1"/>
        </a:solidFill>
        <a:latin typeface="+mn-lt"/>
        <a:ea typeface="ＭＳ Ｐゴシック" charset="0"/>
        <a:cs typeface="+mn-cs"/>
      </a:defRPr>
    </a:lvl4pPr>
    <a:lvl5pPr marL="2044737" algn="l" defTabSz="510055" rtl="0" eaLnBrk="0" fontAlgn="base" hangingPunct="0">
      <a:spcBef>
        <a:spcPct val="30000"/>
      </a:spcBef>
      <a:spcAft>
        <a:spcPct val="0"/>
      </a:spcAft>
      <a:defRPr sz="1400" kern="1200">
        <a:solidFill>
          <a:schemeClr val="tx1"/>
        </a:solidFill>
        <a:latin typeface="+mn-lt"/>
        <a:ea typeface="ＭＳ Ｐゴシック" charset="0"/>
        <a:cs typeface="+mn-cs"/>
      </a:defRPr>
    </a:lvl5pPr>
    <a:lvl6pPr marL="2559065" algn="l" defTabSz="511813" rtl="0" eaLnBrk="1" latinLnBrk="0" hangingPunct="1">
      <a:defRPr sz="1400" kern="1200">
        <a:solidFill>
          <a:schemeClr val="tx1"/>
        </a:solidFill>
        <a:latin typeface="+mn-lt"/>
        <a:ea typeface="+mn-ea"/>
        <a:cs typeface="+mn-cs"/>
      </a:defRPr>
    </a:lvl6pPr>
    <a:lvl7pPr marL="3070878" algn="l" defTabSz="511813" rtl="0" eaLnBrk="1" latinLnBrk="0" hangingPunct="1">
      <a:defRPr sz="1400" kern="1200">
        <a:solidFill>
          <a:schemeClr val="tx1"/>
        </a:solidFill>
        <a:latin typeface="+mn-lt"/>
        <a:ea typeface="+mn-ea"/>
        <a:cs typeface="+mn-cs"/>
      </a:defRPr>
    </a:lvl7pPr>
    <a:lvl8pPr marL="3582691" algn="l" defTabSz="511813" rtl="0" eaLnBrk="1" latinLnBrk="0" hangingPunct="1">
      <a:defRPr sz="1400" kern="1200">
        <a:solidFill>
          <a:schemeClr val="tx1"/>
        </a:solidFill>
        <a:latin typeface="+mn-lt"/>
        <a:ea typeface="+mn-ea"/>
        <a:cs typeface="+mn-cs"/>
      </a:defRPr>
    </a:lvl8pPr>
    <a:lvl9pPr marL="4094504" algn="l" defTabSz="51181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csanprac.com/files/CSDA%20Users%20Guide%20draft%2019%20Sept%2019.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Welcome to the second part of this introduction to developing and using a city service delivery assessment</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a:t>
            </a:fld>
            <a:endParaRPr lang="fr-FR" altLang="de-DE" dirty="0"/>
          </a:p>
        </p:txBody>
      </p:sp>
    </p:spTree>
    <p:extLst>
      <p:ext uri="{BB962C8B-B14F-4D97-AF65-F5344CB8AC3E}">
        <p14:creationId xmlns:p14="http://schemas.microsoft.com/office/powerpoint/2010/main" val="1689269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second step involves collecting the evidence and the data. The involvement of stakeholders in this is important, and the more they are engaged, the easier and quicker it will be to answer the questions.</a:t>
            </a:r>
          </a:p>
          <a:p>
            <a:r>
              <a:rPr lang="en-GB" sz="1100" dirty="0">
                <a:latin typeface="Arial" panose="020B0604020202020204" pitchFamily="34" charset="0"/>
                <a:cs typeface="Arial" panose="020B0604020202020204" pitchFamily="34" charset="0"/>
              </a:rPr>
              <a:t>Typical data sources you could use include: </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1" dirty="0">
                <a:latin typeface="Arial" panose="020B0604020202020204" pitchFamily="34" charset="0"/>
                <a:cs typeface="Arial" panose="020B0604020202020204" pitchFamily="34" charset="0"/>
              </a:rPr>
              <a:t>[click 1]</a:t>
            </a:r>
          </a:p>
          <a:p>
            <a:pPr marL="285750" marR="0" lvl="0" indent="-285750" algn="l" defTabSz="5100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100" dirty="0">
                <a:latin typeface="Arial" panose="020B0604020202020204" pitchFamily="34" charset="0"/>
                <a:cs typeface="Arial" panose="020B0604020202020204" pitchFamily="34" charset="0"/>
              </a:rPr>
              <a:t>Government policy documents, laws, regulations, by-laws, etc.;</a:t>
            </a:r>
            <a:endParaRPr lang="en-GB"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rPr>
              <a:t>Recent census and household surveys;</a:t>
            </a:r>
          </a:p>
          <a:p>
            <a:pPr marL="0" indent="0">
              <a:buFont typeface="Arial" panose="020B0604020202020204" pitchFamily="34" charset="0"/>
              <a:buNone/>
            </a:pPr>
            <a:r>
              <a:rPr lang="en-GB" sz="1100" b="1" dirty="0">
                <a:latin typeface="Arial" panose="020B0604020202020204" pitchFamily="34" charset="0"/>
                <a:cs typeface="Arial" panose="020B0604020202020204" pitchFamily="34" charset="0"/>
              </a:rPr>
              <a:t>[click 2]</a:t>
            </a:r>
          </a:p>
          <a:p>
            <a:pPr marL="285750" marR="0" lvl="0" indent="-285750" algn="l" defTabSz="5100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100" dirty="0">
                <a:latin typeface="Arial" panose="020B0604020202020204" pitchFamily="34" charset="0"/>
                <a:cs typeface="Arial" panose="020B0604020202020204" pitchFamily="34" charset="0"/>
              </a:rPr>
              <a:t>Key informant interviews and focus group discussions…. These will help to fill in gaps, check and triangulate the written sources and provide essential informal information. People will say things in a discussion that you will never find written down !</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rPr>
              <a:t>Reports issued by the Ministry of Finance, including budget expenditure reports;</a:t>
            </a:r>
          </a:p>
          <a:p>
            <a:pPr marL="0" marR="0" lvl="0" indent="0" algn="l" defTabSz="510055"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[click 3]</a:t>
            </a:r>
          </a:p>
          <a:p>
            <a:pPr marL="285750" marR="0" lvl="0" indent="-285750" algn="l" defTabSz="5100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100" dirty="0">
                <a:latin typeface="Arial" panose="020B0604020202020204" pitchFamily="34" charset="0"/>
                <a:cs typeface="Arial" panose="020B0604020202020204" pitchFamily="34" charset="0"/>
              </a:rPr>
              <a:t>Regulator and audit reports;</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rPr>
              <a:t>Studies and reports produced by development partners and NGOs; and</a:t>
            </a:r>
          </a:p>
          <a:p>
            <a:pPr marL="0" marR="0" lvl="0" indent="0" algn="l" defTabSz="510055"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[click 4]</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rPr>
              <a:t>Government and City annual and medium-term plans;</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rPr>
              <a:t>Utility annual reports and treatment plant and other operational reports;</a:t>
            </a:r>
          </a:p>
          <a:p>
            <a:r>
              <a:rPr lang="en-GB" sz="1100" dirty="0">
                <a:latin typeface="Arial" panose="020B0604020202020204" pitchFamily="34" charset="0"/>
                <a:cs typeface="Arial" panose="020B0604020202020204" pitchFamily="34" charset="0"/>
              </a:rPr>
              <a:t>When a substantial amount of information has been gathered, get the stakeholders together in a workshop.  </a:t>
            </a:r>
          </a:p>
          <a:p>
            <a:r>
              <a:rPr lang="en-GB" sz="1100" dirty="0">
                <a:latin typeface="Arial" panose="020B0604020202020204" pitchFamily="34" charset="0"/>
                <a:cs typeface="Arial" panose="020B0604020202020204" pitchFamily="34" charset="0"/>
              </a:rPr>
              <a:t>This is important, so they can review what has been found, debate and agree the scoring. Often someone will have access to additional information or know where to find it. The debate and consensus-building are just as important as the final workshop output.  They’ll help to align stakeholders around delivering improved sanitation.</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10</a:t>
            </a:fld>
            <a:endParaRPr lang="fr-FR" altLang="de-DE" dirty="0"/>
          </a:p>
        </p:txBody>
      </p:sp>
    </p:spTree>
    <p:extLst>
      <p:ext uri="{BB962C8B-B14F-4D97-AF65-F5344CB8AC3E}">
        <p14:creationId xmlns:p14="http://schemas.microsoft.com/office/powerpoint/2010/main" val="61847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When the scoring discussions have reached consensus, you can </a:t>
            </a:r>
          </a:p>
          <a:p>
            <a:endParaRPr lang="en-GB" sz="1100" dirty="0">
              <a:latin typeface="Arial" panose="020B0604020202020204" pitchFamily="34" charset="0"/>
              <a:cs typeface="Arial" panose="020B0604020202020204" pitchFamily="34" charset="0"/>
            </a:endParaRPr>
          </a:p>
          <a:p>
            <a:pPr marL="457200" indent="-457200" defTabSz="914400" eaLnBrk="1" hangingPunct="1">
              <a:spcBef>
                <a:spcPts val="0"/>
              </a:spcBef>
              <a:spcAft>
                <a:spcPts val="1800"/>
              </a:spcAft>
              <a:buSzPct val="150000"/>
              <a:buFont typeface="Wingdings" panose="05000000000000000000" pitchFamily="2" charset="2"/>
              <a:buChar char="ü"/>
            </a:pPr>
            <a:r>
              <a:rPr lang="en-GB" sz="1100" kern="1200" dirty="0">
                <a:solidFill>
                  <a:schemeClr val="tx1"/>
                </a:solidFill>
                <a:latin typeface="Arial" panose="020B0604020202020204" pitchFamily="34" charset="0"/>
                <a:cs typeface="Arial" panose="020B0604020202020204" pitchFamily="34" charset="0"/>
              </a:rPr>
              <a:t>Enter the agreed scores in the Input spreadsheet, and</a:t>
            </a:r>
          </a:p>
          <a:p>
            <a:pPr marL="457200" indent="-457200" defTabSz="914400" eaLnBrk="1" hangingPunct="1">
              <a:spcBef>
                <a:spcPts val="0"/>
              </a:spcBef>
              <a:spcAft>
                <a:spcPts val="1800"/>
              </a:spcAft>
              <a:buSzPct val="150000"/>
              <a:buFont typeface="Wingdings" panose="05000000000000000000" pitchFamily="2" charset="2"/>
              <a:buChar char="ü"/>
            </a:pPr>
            <a:r>
              <a:rPr lang="en-GB" sz="1100" kern="1200" dirty="0">
                <a:solidFill>
                  <a:schemeClr val="tx1"/>
                </a:solidFill>
                <a:latin typeface="Arial" panose="020B0604020202020204" pitchFamily="34" charset="0"/>
                <a:cs typeface="Arial" panose="020B0604020202020204" pitchFamily="34" charset="0"/>
              </a:rPr>
              <a:t>Generate the CSDA Graphic </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11</a:t>
            </a:fld>
            <a:endParaRPr lang="fr-FR" altLang="de-DE"/>
          </a:p>
        </p:txBody>
      </p:sp>
    </p:spTree>
    <p:extLst>
      <p:ext uri="{BB962C8B-B14F-4D97-AF65-F5344CB8AC3E}">
        <p14:creationId xmlns:p14="http://schemas.microsoft.com/office/powerpoint/2010/main" val="409829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12</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53082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CSDA graphic shows the status of the enabling environment for sanitation services within each of the pillars, along the whole service chain, and separately for sewered and non sewered sanitation.</a:t>
            </a:r>
          </a:p>
          <a:p>
            <a:r>
              <a:rPr lang="en-GB" sz="1100" b="1" dirty="0">
                <a:latin typeface="Arial" panose="020B0604020202020204" pitchFamily="34" charset="0"/>
                <a:cs typeface="Arial" panose="020B0604020202020204" pitchFamily="34" charset="0"/>
              </a:rPr>
              <a:t>[click]</a:t>
            </a:r>
          </a:p>
          <a:p>
            <a:r>
              <a:rPr lang="en-GB" sz="1100" dirty="0">
                <a:latin typeface="Arial" panose="020B0604020202020204" pitchFamily="34" charset="0"/>
                <a:cs typeface="Arial" panose="020B0604020202020204" pitchFamily="34" charset="0"/>
              </a:rPr>
              <a:t>This is a useful basis for stakeholders to discuss and define priority areas for action</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1" dirty="0">
                <a:latin typeface="Arial" panose="020B0604020202020204" pitchFamily="34" charset="0"/>
                <a:cs typeface="Arial" panose="020B0604020202020204" pitchFamily="34" charset="0"/>
              </a:rPr>
              <a:t>[click]</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This can be translated into recommended actions in the enabling environment, tailored to the current level of progress.</a:t>
            </a:r>
          </a:p>
          <a:p>
            <a:r>
              <a:rPr lang="en-GB" sz="1100" b="1" dirty="0">
                <a:latin typeface="Arial" panose="020B0604020202020204" pitchFamily="34" charset="0"/>
                <a:cs typeface="Arial" panose="020B0604020202020204" pitchFamily="34" charset="0"/>
              </a:rPr>
              <a:t>[click]</a:t>
            </a:r>
          </a:p>
          <a:p>
            <a:r>
              <a:rPr lang="en-GB" sz="1100" dirty="0">
                <a:latin typeface="Arial" panose="020B0604020202020204" pitchFamily="34" charset="0"/>
                <a:cs typeface="Arial" panose="020B0604020202020204" pitchFamily="34" charset="0"/>
              </a:rPr>
              <a:t>A selection of recommended next steps and actions are set out in the Service Delivery Action Checklist, which is based on experience and good practice</a:t>
            </a:r>
          </a:p>
          <a:p>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13</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74897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8"/>
            <a:ext cx="5708506" cy="4467701"/>
          </a:xfrm>
        </p:spPr>
        <p:txBody>
          <a:bodyPr/>
          <a:lstStyle/>
          <a:p>
            <a:r>
              <a:rPr lang="en-GB" sz="1100" dirty="0">
                <a:latin typeface="Arial" panose="020B0604020202020204" pitchFamily="34" charset="0"/>
                <a:cs typeface="Arial" panose="020B0604020202020204" pitchFamily="34" charset="0"/>
              </a:rPr>
              <a:t>The Service Delivery Action Checklist helps the stakeholders prioritise actions to improve sanitation. </a:t>
            </a:r>
          </a:p>
          <a:p>
            <a:r>
              <a:rPr lang="en-GB" sz="1100" dirty="0">
                <a:latin typeface="Arial" panose="020B0604020202020204" pitchFamily="34" charset="0"/>
                <a:cs typeface="Arial" panose="020B0604020202020204" pitchFamily="34" charset="0"/>
              </a:rPr>
              <a:t>The </a:t>
            </a:r>
            <a:r>
              <a:rPr lang="en-GB" sz="1100" dirty="0" err="1">
                <a:latin typeface="Arial" panose="020B0604020202020204" pitchFamily="34" charset="0"/>
                <a:cs typeface="Arial" panose="020B0604020202020204" pitchFamily="34" charset="0"/>
              </a:rPr>
              <a:t>ations</a:t>
            </a:r>
            <a:r>
              <a:rPr lang="en-GB" sz="1100" dirty="0">
                <a:latin typeface="Arial" panose="020B0604020202020204" pitchFamily="34" charset="0"/>
                <a:cs typeface="Arial" panose="020B0604020202020204" pitchFamily="34" charset="0"/>
              </a:rPr>
              <a:t> are based on the current status of the enabling environment, as shown by the colours of the CSDA.</a:t>
            </a:r>
          </a:p>
          <a:p>
            <a:r>
              <a:rPr lang="en-GB" sz="1100" b="1" dirty="0">
                <a:latin typeface="Arial" panose="020B0604020202020204" pitchFamily="34" charset="0"/>
                <a:cs typeface="Arial" panose="020B0604020202020204" pitchFamily="34" charset="0"/>
              </a:rPr>
              <a:t>[click]</a:t>
            </a:r>
          </a:p>
          <a:p>
            <a:r>
              <a:rPr lang="en-GB" sz="1100" dirty="0">
                <a:latin typeface="Arial" panose="020B0604020202020204" pitchFamily="34" charset="0"/>
                <a:cs typeface="Arial" panose="020B0604020202020204" pitchFamily="34" charset="0"/>
              </a:rPr>
              <a:t>Three levels of action are defined:</a:t>
            </a:r>
          </a:p>
          <a:p>
            <a:pPr marL="285750" indent="-285750">
              <a:buFont typeface="Arial" panose="020B0604020202020204" pitchFamily="34" charset="0"/>
              <a:buChar char="•"/>
            </a:pPr>
            <a:r>
              <a:rPr lang="en-GB" sz="1100" b="1" dirty="0">
                <a:latin typeface="Arial" panose="020B0604020202020204" pitchFamily="34" charset="0"/>
                <a:cs typeface="Arial" panose="020B0604020202020204" pitchFamily="34" charset="0"/>
              </a:rPr>
              <a:t>Basic actions</a:t>
            </a:r>
            <a:r>
              <a:rPr lang="en-GB" sz="1100" dirty="0">
                <a:latin typeface="Arial" panose="020B0604020202020204" pitchFamily="34" charset="0"/>
                <a:cs typeface="Arial" panose="020B0604020202020204" pitchFamily="34" charset="0"/>
              </a:rPr>
              <a:t>, to get started in the parts of the enabling environment or areas of the city where not much has yet been done on improving sanitation</a:t>
            </a:r>
          </a:p>
          <a:p>
            <a:pPr marL="285750" indent="-285750">
              <a:buFont typeface="Arial" panose="020B0604020202020204" pitchFamily="34" charset="0"/>
              <a:buChar char="•"/>
            </a:pPr>
            <a:r>
              <a:rPr lang="en-GB" sz="1100" b="1" dirty="0">
                <a:latin typeface="Arial" panose="020B0604020202020204" pitchFamily="34" charset="0"/>
                <a:cs typeface="Arial" panose="020B0604020202020204" pitchFamily="34" charset="0"/>
              </a:rPr>
              <a:t>Intermediate actions</a:t>
            </a:r>
            <a:r>
              <a:rPr lang="en-GB" sz="1100" dirty="0">
                <a:latin typeface="Arial" panose="020B0604020202020204" pitchFamily="34" charset="0"/>
                <a:cs typeface="Arial" panose="020B0604020202020204" pitchFamily="34" charset="0"/>
              </a:rPr>
              <a:t>, where some progress has been made or partial systems exist and there is something to build on and develop further </a:t>
            </a:r>
          </a:p>
          <a:p>
            <a:pPr marL="285750" indent="-285750">
              <a:buFont typeface="Arial" panose="020B0604020202020204" pitchFamily="34" charset="0"/>
              <a:buChar char="•"/>
            </a:pPr>
            <a:r>
              <a:rPr lang="en-GB" sz="1100" b="1" dirty="0">
                <a:latin typeface="Arial" panose="020B0604020202020204" pitchFamily="34" charset="0"/>
                <a:cs typeface="Arial" panose="020B0604020202020204" pitchFamily="34" charset="0"/>
              </a:rPr>
              <a:t>Consolidating actions</a:t>
            </a:r>
            <a:r>
              <a:rPr lang="en-GB" sz="1100" dirty="0">
                <a:latin typeface="Arial" panose="020B0604020202020204" pitchFamily="34" charset="0"/>
                <a:cs typeface="Arial" panose="020B0604020202020204" pitchFamily="34" charset="0"/>
              </a:rPr>
              <a:t>, where reasonable sanitation services are in place, and the focus can shift to building sustainability and protecting the environment by improving the downstream portion of the service chain</a:t>
            </a:r>
          </a:p>
          <a:p>
            <a:pPr marL="0" marR="0" lvl="0" indent="0" algn="l" defTabSz="510055" rtl="0" eaLnBrk="0" fontAlgn="base" latinLnBrk="0" hangingPunct="0">
              <a:spcBef>
                <a:spcPct val="30000"/>
              </a:spcBef>
              <a:spcAft>
                <a:spcPct val="0"/>
              </a:spcAft>
              <a:buClrTx/>
              <a:buSzTx/>
              <a:buFontTx/>
              <a:buNone/>
              <a:tabLst/>
              <a:defRPr/>
            </a:pPr>
            <a:r>
              <a:rPr lang="en-GB" sz="1100" dirty="0">
                <a:latin typeface="Arial" panose="020B0604020202020204" pitchFamily="34" charset="0"/>
                <a:cs typeface="Arial" panose="020B0604020202020204" pitchFamily="34" charset="0"/>
              </a:rPr>
              <a:t>There is not a one-to-one link between the CSDA and the Service Delivery Action Framework because different aspects of the enabling environment work together to produce sanitation outcomes.  </a:t>
            </a:r>
          </a:p>
          <a:p>
            <a:pPr marL="0" marR="0" lvl="0" indent="0" algn="l" defTabSz="510055" rtl="0" eaLnBrk="0" fontAlgn="base" latinLnBrk="0" hangingPunct="0">
              <a:spcBef>
                <a:spcPct val="30000"/>
              </a:spcBef>
              <a:spcAft>
                <a:spcPct val="0"/>
              </a:spcAft>
              <a:buClrTx/>
              <a:buSzTx/>
              <a:buFontTx/>
              <a:buNone/>
              <a:tabLst/>
              <a:defRPr/>
            </a:pPr>
            <a:r>
              <a:rPr lang="en-GB" sz="1100" dirty="0">
                <a:latin typeface="Arial" panose="020B0604020202020204" pitchFamily="34" charset="0"/>
                <a:cs typeface="Arial" panose="020B0604020202020204" pitchFamily="34" charset="0"/>
              </a:rPr>
              <a:t>But broadly, where there is a lot of red in the CSDA and sanitation services are poor, more </a:t>
            </a:r>
            <a:r>
              <a:rPr lang="en-GB" sz="1100" b="1" dirty="0">
                <a:latin typeface="Arial" panose="020B0604020202020204" pitchFamily="34" charset="0"/>
                <a:cs typeface="Arial" panose="020B0604020202020204" pitchFamily="34" charset="0"/>
              </a:rPr>
              <a:t>basic actions </a:t>
            </a:r>
            <a:r>
              <a:rPr lang="en-GB" sz="1100" dirty="0">
                <a:latin typeface="Arial" panose="020B0604020202020204" pitchFamily="34" charset="0"/>
                <a:cs typeface="Arial" panose="020B0604020202020204" pitchFamily="34" charset="0"/>
              </a:rPr>
              <a:t>will be needed.</a:t>
            </a:r>
          </a:p>
          <a:p>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14</a:t>
            </a:fld>
            <a:endParaRPr lang="fr-FR" altLang="de-DE"/>
          </a:p>
        </p:txBody>
      </p:sp>
    </p:spTree>
    <p:extLst>
      <p:ext uri="{BB962C8B-B14F-4D97-AF65-F5344CB8AC3E}">
        <p14:creationId xmlns:p14="http://schemas.microsoft.com/office/powerpoint/2010/main" val="244188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100" dirty="0">
                <a:latin typeface="Arial" panose="020B0604020202020204" pitchFamily="34" charset="0"/>
                <a:cs typeface="Arial" panose="020B0604020202020204" pitchFamily="34" charset="0"/>
              </a:rPr>
              <a:t>This is what the checklist looks like --- further advice on how to use it can be found in the CSDA User Guide. </a:t>
            </a:r>
          </a:p>
          <a:p>
            <a:pPr marL="0" marR="0" lvl="0" indent="0" algn="l" defTabSz="510055" rtl="0" eaLnBrk="0" fontAlgn="base" latinLnBrk="0" hangingPunct="0">
              <a:lnSpc>
                <a:spcPct val="100000"/>
              </a:lnSpc>
              <a:spcBef>
                <a:spcPts val="600"/>
              </a:spcBef>
              <a:spcAft>
                <a:spcPct val="0"/>
              </a:spcAft>
              <a:buClrTx/>
              <a:buSzTx/>
              <a:buFontTx/>
              <a:buNone/>
              <a:tabLst/>
              <a:defRPr/>
            </a:pPr>
            <a:r>
              <a:rPr lang="en-GB" sz="1100" dirty="0">
                <a:latin typeface="Arial" panose="020B0604020202020204" pitchFamily="34" charset="0"/>
                <a:cs typeface="Arial" panose="020B0604020202020204" pitchFamily="34" charset="0"/>
              </a:rPr>
              <a:t>Because every city and town is so different, and the combination of strengths and weaknesses is infinitely variable it is not possible for this tool to provide detailed recommendations --- that requires local knowledge, experience and expertise.</a:t>
            </a:r>
          </a:p>
          <a:p>
            <a:pPr>
              <a:spcBef>
                <a:spcPts val="600"/>
              </a:spcBef>
            </a:pPr>
            <a:r>
              <a:rPr lang="en-GB" sz="1100" dirty="0">
                <a:latin typeface="Arial" panose="020B0604020202020204" pitchFamily="34" charset="0"/>
                <a:cs typeface="Arial" panose="020B0604020202020204" pitchFamily="34" charset="0"/>
              </a:rPr>
              <a:t>To </a:t>
            </a:r>
            <a:r>
              <a:rPr lang="en-GB" sz="1100">
                <a:latin typeface="Arial" panose="020B0604020202020204" pitchFamily="34" charset="0"/>
                <a:cs typeface="Arial" panose="020B0604020202020204" pitchFamily="34" charset="0"/>
              </a:rPr>
              <a:t>help local </a:t>
            </a:r>
            <a:r>
              <a:rPr lang="en-GB" sz="1100" dirty="0">
                <a:latin typeface="Arial" panose="020B0604020202020204" pitchFamily="34" charset="0"/>
                <a:cs typeface="Arial" panose="020B0604020202020204" pitchFamily="34" charset="0"/>
              </a:rPr>
              <a:t>officials and experts, the </a:t>
            </a:r>
            <a:r>
              <a:rPr lang="en-GB" sz="1100" dirty="0">
                <a:latin typeface="Arial" panose="020B0604020202020204" pitchFamily="34" charset="0"/>
                <a:cs typeface="Arial" panose="020B0604020202020204" pitchFamily="34" charset="0"/>
                <a:hlinkClick r:id="rId3"/>
              </a:rPr>
              <a:t>CSDA User guide</a:t>
            </a:r>
            <a:r>
              <a:rPr lang="en-GB" sz="1100" dirty="0">
                <a:latin typeface="Arial" panose="020B0604020202020204" pitchFamily="34" charset="0"/>
                <a:cs typeface="Arial" panose="020B0604020202020204" pitchFamily="34" charset="0"/>
              </a:rPr>
              <a:t> provides more information and a bibliography of useful resources, references and materials. </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15</a:t>
            </a:fld>
            <a:endParaRPr lang="fr-FR" altLang="de-DE"/>
          </a:p>
        </p:txBody>
      </p:sp>
    </p:spTree>
    <p:extLst>
      <p:ext uri="{BB962C8B-B14F-4D97-AF65-F5344CB8AC3E}">
        <p14:creationId xmlns:p14="http://schemas.microsoft.com/office/powerpoint/2010/main" val="418928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kern="1200" dirty="0">
                <a:solidFill>
                  <a:schemeClr val="tx1"/>
                </a:solidFill>
                <a:effectLst/>
                <a:latin typeface="Arial" panose="020B0604020202020204" pitchFamily="34" charset="0"/>
                <a:cs typeface="Arial" panose="020B0604020202020204" pitchFamily="34" charset="0"/>
              </a:rPr>
              <a:t>The next slides are a couple of quiz questions to test what you have learned.  Read each question, think about it and decide on your answer and the reasons for it.  Once you are sure of your answer, move to the next slide and compare it with what pops up on the screen.</a:t>
            </a:r>
            <a:endParaRPr lang="en-GB" sz="1100" b="1"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16</a:t>
            </a:fld>
            <a:endParaRPr kumimoji="0" lang="fr-FR" altLang="de-DE"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47501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17</a:t>
            </a:fld>
            <a:endParaRPr lang="fr-FR" altLang="de-DE"/>
          </a:p>
        </p:txBody>
      </p:sp>
    </p:spTree>
    <p:extLst>
      <p:ext uri="{BB962C8B-B14F-4D97-AF65-F5344CB8AC3E}">
        <p14:creationId xmlns:p14="http://schemas.microsoft.com/office/powerpoint/2010/main" val="166242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18</a:t>
            </a:fld>
            <a:endParaRPr lang="fr-FR" altLang="de-DE"/>
          </a:p>
        </p:txBody>
      </p:sp>
    </p:spTree>
    <p:extLst>
      <p:ext uri="{BB962C8B-B14F-4D97-AF65-F5344CB8AC3E}">
        <p14:creationId xmlns:p14="http://schemas.microsoft.com/office/powerpoint/2010/main" val="95107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19</a:t>
            </a:fld>
            <a:endParaRPr lang="fr-FR" altLang="de-DE"/>
          </a:p>
        </p:txBody>
      </p:sp>
    </p:spTree>
    <p:extLst>
      <p:ext uri="{BB962C8B-B14F-4D97-AF65-F5344CB8AC3E}">
        <p14:creationId xmlns:p14="http://schemas.microsoft.com/office/powerpoint/2010/main" val="1209283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100" dirty="0">
                <a:latin typeface="Arial" panose="020B0604020202020204" pitchFamily="34" charset="0"/>
                <a:cs typeface="Arial" panose="020B0604020202020204" pitchFamily="34" charset="0"/>
              </a:rPr>
              <a:t>In Part One we explained what a CSDA is and how it works.</a:t>
            </a:r>
          </a:p>
          <a:p>
            <a:pPr>
              <a:spcBef>
                <a:spcPts val="600"/>
              </a:spcBef>
            </a:pPr>
            <a:r>
              <a:rPr lang="en-GB" sz="1100" dirty="0">
                <a:latin typeface="Arial" panose="020B0604020202020204" pitchFamily="34" charset="0"/>
                <a:cs typeface="Arial" panose="020B0604020202020204" pitchFamily="34" charset="0"/>
              </a:rPr>
              <a:t>In Part Two we’ll focus on the process for carrying out a CSDA.  </a:t>
            </a:r>
          </a:p>
          <a:p>
            <a:pPr>
              <a:spcBef>
                <a:spcPts val="600"/>
              </a:spcBef>
            </a:pPr>
            <a:r>
              <a:rPr lang="en-GB" sz="1100" dirty="0">
                <a:latin typeface="Arial" panose="020B0604020202020204" pitchFamily="34" charset="0"/>
                <a:cs typeface="Arial" panose="020B0604020202020204" pitchFamily="34" charset="0"/>
              </a:rPr>
              <a:t>We will:</a:t>
            </a:r>
          </a:p>
          <a:p>
            <a:pPr marL="342900" indent="-342900">
              <a:spcBef>
                <a:spcPts val="600"/>
              </a:spcBef>
              <a:buFont typeface="+mj-lt"/>
              <a:buAutoNum type="arabicPeriod"/>
            </a:pPr>
            <a:r>
              <a:rPr lang="en-GB" sz="1100" dirty="0">
                <a:latin typeface="Arial" panose="020B0604020202020204" pitchFamily="34" charset="0"/>
                <a:cs typeface="Arial" panose="020B0604020202020204" pitchFamily="34" charset="0"/>
              </a:rPr>
              <a:t>Start with a quick recap of Part 1;</a:t>
            </a:r>
          </a:p>
          <a:p>
            <a:pPr marL="342900" indent="-342900">
              <a:spcBef>
                <a:spcPts val="600"/>
              </a:spcBef>
              <a:buFont typeface="+mj-lt"/>
              <a:buAutoNum type="arabicPeriod"/>
            </a:pPr>
            <a:r>
              <a:rPr lang="en-GB" sz="1100" dirty="0">
                <a:latin typeface="Arial" panose="020B0604020202020204" pitchFamily="34" charset="0"/>
                <a:cs typeface="Arial" panose="020B0604020202020204" pitchFamily="34" charset="0"/>
              </a:rPr>
              <a:t>Explain who would use the CSDA and why;</a:t>
            </a:r>
          </a:p>
          <a:p>
            <a:pPr marL="342900" indent="-342900">
              <a:spcBef>
                <a:spcPts val="600"/>
              </a:spcBef>
              <a:buFont typeface="+mj-lt"/>
              <a:buAutoNum type="arabicPeriod"/>
            </a:pPr>
            <a:r>
              <a:rPr lang="en-GB" sz="1100" dirty="0">
                <a:latin typeface="Arial" panose="020B0604020202020204" pitchFamily="34" charset="0"/>
                <a:cs typeface="Arial" panose="020B0604020202020204" pitchFamily="34" charset="0"/>
              </a:rPr>
              <a:t>Then describe</a:t>
            </a:r>
          </a:p>
          <a:p>
            <a:pPr marL="795805" lvl="1" indent="-2857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The stages and options for using the CSDA</a:t>
            </a:r>
          </a:p>
          <a:p>
            <a:pPr marL="795805" lvl="1" indent="-2857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The spreadsheet tool and its User Guide</a:t>
            </a:r>
          </a:p>
          <a:p>
            <a:pPr marL="795805" lvl="1" indent="-2857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When and where the CSDA works best, and its limitations</a:t>
            </a:r>
          </a:p>
          <a:p>
            <a:pPr marL="795805" lvl="1" indent="-2857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And a recommended process for using it effectively;</a:t>
            </a:r>
          </a:p>
          <a:p>
            <a:pPr marL="342900" indent="-342900">
              <a:spcBef>
                <a:spcPts val="600"/>
              </a:spcBef>
              <a:buFont typeface="+mj-lt"/>
              <a:buAutoNum type="arabicPeriod" startAt="4"/>
            </a:pPr>
            <a:r>
              <a:rPr lang="en-GB" sz="1100" dirty="0">
                <a:latin typeface="Arial" panose="020B0604020202020204" pitchFamily="34" charset="0"/>
                <a:cs typeface="Arial" panose="020B0604020202020204" pitchFamily="34" charset="0"/>
              </a:rPr>
              <a:t>Next we’ll explain how to move from the assessment phase to planning and action, using the Service Delivery Action Checklist</a:t>
            </a:r>
          </a:p>
          <a:p>
            <a:pPr marL="342900" indent="-342900">
              <a:spcBef>
                <a:spcPts val="600"/>
              </a:spcBef>
              <a:buFont typeface="+mj-lt"/>
              <a:buAutoNum type="arabicPeriod" startAt="4"/>
            </a:pPr>
            <a:r>
              <a:rPr lang="en-GB" sz="1100" dirty="0">
                <a:latin typeface="Arial" panose="020B0604020202020204" pitchFamily="34" charset="0"/>
                <a:cs typeface="Arial" panose="020B0604020202020204" pitchFamily="34" charset="0"/>
              </a:rPr>
              <a:t>We’ll end with a short quiz to check that the information has been clear – and whether you have understood it.</a:t>
            </a:r>
          </a:p>
          <a:p>
            <a:pPr>
              <a:spcBef>
                <a:spcPts val="600"/>
              </a:spcBef>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2</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313908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20</a:t>
            </a:fld>
            <a:endParaRPr lang="fr-FR" altLang="de-DE"/>
          </a:p>
        </p:txBody>
      </p:sp>
    </p:spTree>
    <p:extLst>
      <p:ext uri="{BB962C8B-B14F-4D97-AF65-F5344CB8AC3E}">
        <p14:creationId xmlns:p14="http://schemas.microsoft.com/office/powerpoint/2010/main" val="4152908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21</a:t>
            </a:fld>
            <a:endParaRPr lang="fr-FR" altLang="de-DE"/>
          </a:p>
        </p:txBody>
      </p:sp>
    </p:spTree>
    <p:extLst>
      <p:ext uri="{BB962C8B-B14F-4D97-AF65-F5344CB8AC3E}">
        <p14:creationId xmlns:p14="http://schemas.microsoft.com/office/powerpoint/2010/main" val="2985643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22</a:t>
            </a:fld>
            <a:endParaRPr lang="fr-FR" altLang="de-DE"/>
          </a:p>
        </p:txBody>
      </p:sp>
    </p:spTree>
    <p:extLst>
      <p:ext uri="{BB962C8B-B14F-4D97-AF65-F5344CB8AC3E}">
        <p14:creationId xmlns:p14="http://schemas.microsoft.com/office/powerpoint/2010/main" val="45926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rgbClr val="006666"/>
              </a:buClr>
              <a:buSzTx/>
              <a:buFont typeface="Wingdings" pitchFamily="2" charset="2"/>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ＭＳ Ｐゴシック" charset="0"/>
              </a:rPr>
              <a:t>A CSDA produces a structured diagnosis of </a:t>
            </a:r>
            <a:r>
              <a:rPr kumimoji="0" lang="en-GB" sz="11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ＭＳ Ｐゴシック" charset="0"/>
              </a:rPr>
              <a:t>institutional barriers </a:t>
            </a: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ＭＳ Ｐゴシック" charset="0"/>
              </a:rPr>
              <a:t>to sanitation service delivery, based on 3 pillars:</a:t>
            </a:r>
          </a:p>
          <a:p>
            <a:pPr marL="0" marR="0" lvl="0" indent="0" algn="l" defTabSz="914400" rtl="0" eaLnBrk="1" fontAlgn="auto" latinLnBrk="0" hangingPunct="1">
              <a:lnSpc>
                <a:spcPct val="100000"/>
              </a:lnSpc>
              <a:spcBef>
                <a:spcPts val="600"/>
              </a:spcBef>
              <a:spcAft>
                <a:spcPts val="0"/>
              </a:spcAft>
              <a:buClr>
                <a:srgbClr val="006666"/>
              </a:buClr>
              <a:buSzTx/>
              <a:buFont typeface="Wingdings" pitchFamily="2" charset="2"/>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ＭＳ Ｐゴシック" charset="0"/>
              </a:rPr>
              <a:t>Click1</a:t>
            </a:r>
          </a:p>
          <a:p>
            <a:pPr marL="365125" marR="0" lvl="1" indent="-365125"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Char char="−"/>
              <a:tabLst/>
              <a:defRPr/>
            </a:pPr>
            <a:r>
              <a:rPr kumimoji="0" lang="en-GB" sz="11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First, the enabling pillar: </a:t>
            </a:r>
            <a:r>
              <a:rPr lang="en-GB" sz="1100" dirty="0">
                <a:solidFill>
                  <a:prstClr val="black"/>
                </a:solidFill>
                <a:latin typeface="Arial" panose="020B0604020202020204"/>
              </a:rPr>
              <a:t>This covers the policy, </a:t>
            </a: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legal and institutional environment</a:t>
            </a:r>
          </a:p>
          <a:p>
            <a:pPr marL="0" marR="0" lvl="1" indent="0"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Click 2</a:t>
            </a:r>
          </a:p>
          <a:p>
            <a:pPr marL="365125" marR="0" lvl="1" indent="-365125"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Char char="−"/>
              <a:tabLst/>
              <a:defRPr/>
            </a:pPr>
            <a:r>
              <a:rPr kumimoji="0" lang="en-GB" sz="11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Second, </a:t>
            </a:r>
            <a:r>
              <a:rPr kumimoji="0" lang="en-GB" sz="1100" b="1" i="0" u="none" strike="noStrike" kern="1200" cap="none" spc="0" normalizeH="0" baseline="0" noProof="0">
                <a:ln>
                  <a:noFill/>
                </a:ln>
                <a:solidFill>
                  <a:srgbClr val="006666"/>
                </a:solidFill>
                <a:effectLst/>
                <a:uLnTx/>
                <a:uFillTx/>
                <a:latin typeface="Arial" panose="020B0604020202020204"/>
                <a:ea typeface="MS PGothic" pitchFamily="34" charset="-128"/>
                <a:cs typeface="+mn-cs"/>
              </a:rPr>
              <a:t>the delivering </a:t>
            </a:r>
            <a:r>
              <a:rPr kumimoji="0" lang="en-GB" sz="11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pillar:</a:t>
            </a: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 This looks at resources and mechanisms available to improve sanitation</a:t>
            </a:r>
          </a:p>
          <a:p>
            <a:pPr marL="0" marR="0" lvl="1" indent="0"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Click 3</a:t>
            </a:r>
          </a:p>
          <a:p>
            <a:pPr marL="365125" marR="0" lvl="1" indent="-365125"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Char char="−"/>
              <a:tabLst/>
              <a:defRPr/>
            </a:pPr>
            <a:r>
              <a:rPr kumimoji="0" lang="en-GB" sz="11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And finally, the sustaining pillar:</a:t>
            </a: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 This includes the operating environment, recurrent funding, and the service providers and personnel needed to provide ongoing and sustainable sanitation services.</a:t>
            </a:r>
          </a:p>
          <a:p>
            <a:pPr marL="0" marR="0" lvl="1" indent="0"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Click 4</a:t>
            </a:r>
          </a:p>
          <a:p>
            <a:pPr marL="0" marR="0" lvl="1" indent="0" algn="l" defTabSz="914400" rtl="0" eaLnBrk="1" fontAlgn="auto" latinLnBrk="0" hangingPunct="1">
              <a:lnSpc>
                <a:spcPct val="90000"/>
              </a:lnSpc>
              <a:spcBef>
                <a:spcPts val="600"/>
              </a:spcBef>
              <a:spcAft>
                <a:spcPts val="0"/>
              </a:spcAft>
              <a:buClr>
                <a:prstClr val="black"/>
              </a:buClr>
              <a:buSzPct val="100000"/>
              <a:buFont typeface="Arial" panose="020B0604020202020204" pitchFamily="34" charset="0"/>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Under each pillar there are also specific questions about inclusion. This is to check if the services include everyone in the urban area. Services which only serve some people are neither City-wide nor Inclusive – and they will not deliver the desired improvements in public health and quality of life.</a:t>
            </a:r>
          </a:p>
          <a:p>
            <a:pPr>
              <a:spcBef>
                <a:spcPts val="600"/>
              </a:spcBef>
            </a:pPr>
            <a:endParaRPr lang="en-GB" sz="1400"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3</a:t>
            </a:fld>
            <a:endParaRPr lang="fr-FR" altLang="de-DE"/>
          </a:p>
        </p:txBody>
      </p:sp>
    </p:spTree>
    <p:extLst>
      <p:ext uri="{BB962C8B-B14F-4D97-AF65-F5344CB8AC3E}">
        <p14:creationId xmlns:p14="http://schemas.microsoft.com/office/powerpoint/2010/main" val="271273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4</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203212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100" dirty="0">
                <a:latin typeface="Arial" panose="020B0604020202020204" pitchFamily="34" charset="0"/>
                <a:cs typeface="Arial" panose="020B0604020202020204" pitchFamily="34" charset="0"/>
              </a:rPr>
              <a:t>The CSDA is designed to be used by and with specific</a:t>
            </a:r>
            <a:r>
              <a:rPr lang="en-GB" sz="1100" baseline="0" dirty="0">
                <a:latin typeface="Arial" panose="020B0604020202020204" pitchFamily="34" charset="0"/>
                <a:cs typeface="Arial" panose="020B0604020202020204" pitchFamily="34" charset="0"/>
              </a:rPr>
              <a:t> actors.</a:t>
            </a:r>
            <a:endParaRPr lang="en-GB" sz="1100" dirty="0">
              <a:latin typeface="Arial" panose="020B0604020202020204" pitchFamily="34" charset="0"/>
              <a:cs typeface="Arial" panose="020B0604020202020204" pitchFamily="34" charset="0"/>
            </a:endParaRPr>
          </a:p>
          <a:p>
            <a:pPr lvl="0">
              <a:spcBef>
                <a:spcPts val="600"/>
              </a:spcBef>
            </a:pPr>
            <a:endParaRPr lang="en-GB" sz="1100" b="1" dirty="0">
              <a:latin typeface="Arial" panose="020B0604020202020204" pitchFamily="34" charset="0"/>
              <a:cs typeface="Arial" panose="020B0604020202020204" pitchFamily="34" charset="0"/>
            </a:endParaRPr>
          </a:p>
          <a:p>
            <a:pPr lvl="0">
              <a:spcBef>
                <a:spcPts val="600"/>
              </a:spcBef>
            </a:pPr>
            <a:r>
              <a:rPr lang="en-GB" sz="1100" b="1" dirty="0">
                <a:latin typeface="Arial" panose="020B0604020202020204" pitchFamily="34" charset="0"/>
                <a:cs typeface="Arial" panose="020B0604020202020204" pitchFamily="34" charset="0"/>
              </a:rPr>
              <a:t>The</a:t>
            </a:r>
            <a:r>
              <a:rPr lang="en-GB" sz="1100" b="1" baseline="0"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tool will</a:t>
            </a:r>
            <a:r>
              <a:rPr lang="en-GB" sz="1100" b="1" baseline="0" dirty="0">
                <a:latin typeface="Arial" panose="020B0604020202020204" pitchFamily="34" charset="0"/>
                <a:cs typeface="Arial" panose="020B0604020202020204" pitchFamily="34" charset="0"/>
              </a:rPr>
              <a:t> mostly be used by consultants or facilitators</a:t>
            </a:r>
            <a:r>
              <a:rPr lang="en-GB" sz="1100" b="1" dirty="0">
                <a:latin typeface="Arial" panose="020B0604020202020204" pitchFamily="34" charset="0"/>
                <a:cs typeface="Arial" panose="020B0604020202020204" pitchFamily="34" charset="0"/>
              </a:rPr>
              <a:t>:</a:t>
            </a:r>
            <a:r>
              <a:rPr lang="en-GB" sz="1100" b="0" dirty="0">
                <a:latin typeface="Arial" panose="020B0604020202020204" pitchFamily="34" charset="0"/>
                <a:cs typeface="Arial" panose="020B0604020202020204" pitchFamily="34" charset="0"/>
              </a:rPr>
              <a:t> S</a:t>
            </a:r>
            <a:r>
              <a:rPr lang="en-GB" sz="1100" dirty="0">
                <a:latin typeface="Arial" panose="020B0604020202020204" pitchFamily="34" charset="0"/>
                <a:cs typeface="Arial" panose="020B0604020202020204" pitchFamily="34" charset="0"/>
              </a:rPr>
              <a:t>anitation</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design work is often outsourced to consultants, but may also undertaken by the staff of city or national institutions, development partners or financing institutions.  </a:t>
            </a:r>
          </a:p>
          <a:p>
            <a:pPr lvl="0">
              <a:spcBef>
                <a:spcPts val="600"/>
              </a:spcBef>
            </a:pPr>
            <a:endParaRPr lang="en-GB" sz="1100" dirty="0">
              <a:latin typeface="Arial" panose="020B0604020202020204" pitchFamily="34" charset="0"/>
              <a:cs typeface="Arial" panose="020B0604020202020204" pitchFamily="34" charset="0"/>
            </a:endParaRPr>
          </a:p>
          <a:p>
            <a:pPr lvl="0">
              <a:spcBef>
                <a:spcPts val="600"/>
              </a:spcBef>
            </a:pPr>
            <a:r>
              <a:rPr lang="en-GB" sz="1100" dirty="0">
                <a:latin typeface="Arial" panose="020B0604020202020204" pitchFamily="34" charset="0"/>
                <a:cs typeface="Arial" panose="020B0604020202020204" pitchFamily="34" charset="0"/>
              </a:rPr>
              <a:t>Whatever the case, there must be adequate expertise and capacity and the</a:t>
            </a:r>
            <a:r>
              <a:rPr lang="en-GB" sz="1100" i="1" dirty="0">
                <a:latin typeface="Arial" panose="020B0604020202020204" pitchFamily="34" charset="0"/>
                <a:cs typeface="Arial" panose="020B0604020202020204" pitchFamily="34" charset="0"/>
              </a:rPr>
              <a:t> </a:t>
            </a:r>
            <a:r>
              <a:rPr lang="en-GB" sz="1100" i="1" u="sng" dirty="0">
                <a:latin typeface="Arial" panose="020B0604020202020204" pitchFamily="34" charset="0"/>
                <a:cs typeface="Arial" panose="020B0604020202020204" pitchFamily="34" charset="0"/>
              </a:rPr>
              <a:t>means to engage a wide range of stakeholders in a participatory process</a:t>
            </a:r>
            <a:r>
              <a:rPr lang="en-GB" sz="1100" i="1" u="none" dirty="0">
                <a:latin typeface="Arial" panose="020B0604020202020204" pitchFamily="34" charset="0"/>
                <a:cs typeface="Arial" panose="020B0604020202020204" pitchFamily="34" charset="0"/>
              </a:rPr>
              <a:t>. </a:t>
            </a:r>
            <a:r>
              <a:rPr lang="en-GB" sz="1100" i="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The entire process must be discussed, modified where necessary, and validated with the various stakeholders.</a:t>
            </a:r>
          </a:p>
          <a:p>
            <a:pPr lvl="0">
              <a:spcBef>
                <a:spcPts val="600"/>
              </a:spcBef>
            </a:pPr>
            <a:endParaRPr lang="en-GB" sz="1100" dirty="0">
              <a:latin typeface="Arial" panose="020B0604020202020204" pitchFamily="34" charset="0"/>
              <a:cs typeface="Arial" panose="020B0604020202020204" pitchFamily="34" charset="0"/>
            </a:endParaRPr>
          </a:p>
          <a:p>
            <a:pPr lvl="0">
              <a:spcBef>
                <a:spcPts val="600"/>
              </a:spcBef>
            </a:pPr>
            <a:r>
              <a:rPr lang="en-GB" sz="1100" dirty="0">
                <a:latin typeface="Arial" panose="020B0604020202020204" pitchFamily="34" charset="0"/>
                <a:cs typeface="Arial" panose="020B0604020202020204" pitchFamily="34" charset="0"/>
              </a:rPr>
              <a:t>Click 1</a:t>
            </a:r>
          </a:p>
          <a:p>
            <a:pPr lvl="0">
              <a:spcBef>
                <a:spcPts val="600"/>
              </a:spcBef>
            </a:pPr>
            <a:endParaRPr lang="en-GB" sz="1100" dirty="0">
              <a:latin typeface="Arial" panose="020B0604020202020204" pitchFamily="34" charset="0"/>
              <a:cs typeface="Arial" panose="020B0604020202020204" pitchFamily="34" charset="0"/>
            </a:endParaRPr>
          </a:p>
          <a:p>
            <a:pPr lvl="0">
              <a:spcBef>
                <a:spcPts val="600"/>
              </a:spcBef>
            </a:pPr>
            <a:r>
              <a:rPr lang="en-GB" sz="1100" b="0" dirty="0">
                <a:latin typeface="Arial" panose="020B0604020202020204" pitchFamily="34" charset="0"/>
                <a:cs typeface="Arial" panose="020B0604020202020204" pitchFamily="34" charset="0"/>
              </a:rPr>
              <a:t>The </a:t>
            </a:r>
            <a:r>
              <a:rPr lang="en-GB" sz="1100" b="1" dirty="0">
                <a:latin typeface="Arial" panose="020B0604020202020204" pitchFamily="34" charset="0"/>
                <a:cs typeface="Arial" panose="020B0604020202020204" pitchFamily="34" charset="0"/>
              </a:rPr>
              <a:t>CSDA graphics</a:t>
            </a:r>
            <a:r>
              <a:rPr lang="en-GB" sz="1100" dirty="0">
                <a:latin typeface="Arial" panose="020B0604020202020204" pitchFamily="34" charset="0"/>
                <a:cs typeface="Arial" panose="020B0604020202020204" pitchFamily="34" charset="0"/>
              </a:rPr>
              <a:t>: and recommendations will typically be used in </a:t>
            </a:r>
            <a:r>
              <a:rPr lang="en-GB" sz="1100" i="1" u="sng" dirty="0">
                <a:latin typeface="Arial" panose="020B0604020202020204" pitchFamily="34" charset="0"/>
                <a:cs typeface="Arial" panose="020B0604020202020204" pitchFamily="34" charset="0"/>
              </a:rPr>
              <a:t>stakeholder meetings and project or program concept, preparation and design documents</a:t>
            </a:r>
            <a:r>
              <a:rPr lang="en-GB" sz="1100" dirty="0">
                <a:latin typeface="Arial" panose="020B0604020202020204" pitchFamily="34" charset="0"/>
                <a:cs typeface="Arial" panose="020B0604020202020204" pitchFamily="34" charset="0"/>
              </a:rPr>
              <a:t>.  </a:t>
            </a:r>
          </a:p>
          <a:p>
            <a:pPr lvl="0">
              <a:spcBef>
                <a:spcPts val="600"/>
              </a:spcBef>
            </a:pPr>
            <a:endParaRPr lang="en-GB" sz="1100" dirty="0">
              <a:latin typeface="Arial" panose="020B0604020202020204" pitchFamily="34" charset="0"/>
              <a:cs typeface="Arial" panose="020B0604020202020204" pitchFamily="34" charset="0"/>
            </a:endParaRPr>
          </a:p>
          <a:p>
            <a:pPr lvl="0">
              <a:spcBef>
                <a:spcPts val="600"/>
              </a:spcBef>
            </a:pPr>
            <a:r>
              <a:rPr lang="en-GB" sz="1100" dirty="0">
                <a:latin typeface="Arial" panose="020B0604020202020204" pitchFamily="34" charset="0"/>
                <a:cs typeface="Arial" panose="020B0604020202020204" pitchFamily="34" charset="0"/>
              </a:rPr>
              <a:t>The CSDA graphics are designed to be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easily comprehensible and accessible to decision-makers with technical and non-technical backgrounds, in government, utilities, municipal authorities, development partners and financing institutions.</a:t>
            </a:r>
          </a:p>
          <a:p>
            <a:pPr>
              <a:spcBef>
                <a:spcPts val="600"/>
              </a:spcBef>
            </a:pPr>
            <a:endParaRPr lang="en-GB" sz="1200"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5</a:t>
            </a:fld>
            <a:endParaRPr lang="fr-FR" altLang="de-DE"/>
          </a:p>
        </p:txBody>
      </p:sp>
    </p:spTree>
    <p:extLst>
      <p:ext uri="{BB962C8B-B14F-4D97-AF65-F5344CB8AC3E}">
        <p14:creationId xmlns:p14="http://schemas.microsoft.com/office/powerpoint/2010/main" val="205798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8"/>
            <a:ext cx="5438140" cy="5210594"/>
          </a:xfrm>
        </p:spPr>
        <p:txBody>
          <a:bodyPr/>
          <a:lstStyle/>
          <a:p>
            <a:r>
              <a:rPr lang="en-GB" sz="1200" dirty="0"/>
              <a:t>The CSDA is</a:t>
            </a:r>
            <a:r>
              <a:rPr lang="en-GB" sz="1200" baseline="0" dirty="0"/>
              <a:t> implemented in stages </a:t>
            </a:r>
            <a:endParaRPr lang="en-GB" sz="1200" dirty="0"/>
          </a:p>
          <a:p>
            <a:r>
              <a:rPr lang="en-GB" sz="1200" dirty="0"/>
              <a:t>[Click 1]</a:t>
            </a:r>
          </a:p>
          <a:p>
            <a:r>
              <a:rPr lang="en-GB" sz="1200" dirty="0"/>
              <a:t>The initial CSDA is optional.  It allows the stakeholders to conduct</a:t>
            </a:r>
            <a:r>
              <a:rPr lang="en-GB" sz="1200" baseline="0" dirty="0"/>
              <a:t> a </a:t>
            </a:r>
            <a:r>
              <a:rPr lang="en-GB" sz="1200" dirty="0"/>
              <a:t>simplified</a:t>
            </a:r>
            <a:r>
              <a:rPr lang="en-GB" sz="1200" baseline="0" dirty="0"/>
              <a:t> assessment, to </a:t>
            </a:r>
            <a:r>
              <a:rPr lang="en-GB" sz="1200" dirty="0"/>
              <a:t>see </a:t>
            </a:r>
            <a:r>
              <a:rPr lang="en-GB" sz="1200" b="1" i="1" dirty="0"/>
              <a:t>how</a:t>
            </a:r>
            <a:r>
              <a:rPr lang="en-GB" sz="1200" dirty="0"/>
              <a:t> the tools works and decide if the full tool is worth using.  It asks a few high level questions, but it is too general to be useful for planning and prioritization.  However, it can be done quite quickly – in a half-day meeting or workshop and it can provide an confidence that the longer, full tool is worth using.  </a:t>
            </a:r>
          </a:p>
          <a:p>
            <a:r>
              <a:rPr lang="en-GB" sz="1200" dirty="0"/>
              <a:t>[Click 2]</a:t>
            </a:r>
          </a:p>
          <a:p>
            <a:r>
              <a:rPr lang="en-GB" sz="1200" dirty="0"/>
              <a:t>If the</a:t>
            </a:r>
            <a:r>
              <a:rPr lang="en-GB" sz="1200" baseline="0" dirty="0"/>
              <a:t> stakeholders don’t think the CSDA is useful for their the city, then another approach may be taken to assessing the enabling environment.</a:t>
            </a:r>
            <a:endParaRPr lang="en-GB" sz="1200" dirty="0"/>
          </a:p>
          <a:p>
            <a:r>
              <a:rPr lang="en-GB" sz="1200" dirty="0"/>
              <a:t>[Click 3]</a:t>
            </a:r>
          </a:p>
          <a:p>
            <a:r>
              <a:rPr lang="en-GB" sz="1200" dirty="0"/>
              <a:t>The</a:t>
            </a:r>
            <a:r>
              <a:rPr lang="en-GB" sz="1200" baseline="0" dirty="0"/>
              <a:t> </a:t>
            </a:r>
            <a:r>
              <a:rPr lang="en-GB" sz="1200" i="1" baseline="0" dirty="0"/>
              <a:t>Initial CSDA </a:t>
            </a:r>
            <a:r>
              <a:rPr lang="en-GB" sz="1200" baseline="0" dirty="0"/>
              <a:t>may also have indicated there is limited local political priority put to improving sanitation. In this case, advocacy should be undertaken to raise the political priority.  A faecal waste flow diagram (or SFD) is likely to be a useful to support this.</a:t>
            </a:r>
          </a:p>
          <a:p>
            <a:r>
              <a:rPr lang="en-GB" sz="1200" baseline="0" dirty="0"/>
              <a:t>[Click 4]</a:t>
            </a:r>
          </a:p>
          <a:p>
            <a:r>
              <a:rPr lang="en-GB" sz="1200" baseline="0" dirty="0"/>
              <a:t>The full CSDA will come next, or it could be the starting point if sanitation is already a political priority. </a:t>
            </a:r>
          </a:p>
          <a:p>
            <a:r>
              <a:rPr lang="en-GB" sz="1200" baseline="0" dirty="0"/>
              <a:t>[Click 5]</a:t>
            </a:r>
          </a:p>
          <a:p>
            <a:r>
              <a:rPr lang="en-GB" sz="1200" baseline="0" dirty="0"/>
              <a:t>When the assessment has been done, the next step is to identify and prioritise action.  The Service Delivery Action Checklist may be useful here.</a:t>
            </a:r>
          </a:p>
          <a:p>
            <a:r>
              <a:rPr lang="en-GB" sz="1200" baseline="0" dirty="0"/>
              <a:t>[Click 6]</a:t>
            </a:r>
          </a:p>
          <a:p>
            <a:r>
              <a:rPr lang="en-GB" sz="1200" baseline="0" dirty="0"/>
              <a:t>Take ACTION. This is the purpose of the CSDA – to inform and trigger appropriate action to intervene and improve the enabling environment to achieve city-wide inclusive urban sanitation. </a:t>
            </a:r>
          </a:p>
          <a:p>
            <a:r>
              <a:rPr lang="en-GB" sz="1200" baseline="0" dirty="0"/>
              <a:t> </a:t>
            </a:r>
            <a:endParaRPr lang="en-GB" dirty="0"/>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6</a:t>
            </a:fld>
            <a:endParaRPr lang="fr-FR" altLang="de-DE"/>
          </a:p>
        </p:txBody>
      </p:sp>
    </p:spTree>
    <p:extLst>
      <p:ext uri="{BB962C8B-B14F-4D97-AF65-F5344CB8AC3E}">
        <p14:creationId xmlns:p14="http://schemas.microsoft.com/office/powerpoint/2010/main" val="219492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4715908"/>
            <a:ext cx="5572751" cy="4467701"/>
          </a:xfrm>
        </p:spPr>
        <p:txBody>
          <a:bodyPr/>
          <a:lstStyle/>
          <a:p>
            <a:r>
              <a:rPr lang="en-GB" sz="1100" dirty="0">
                <a:latin typeface="Arial" panose="020B0604020202020204" pitchFamily="34" charset="0"/>
                <a:cs typeface="Arial" panose="020B0604020202020204" pitchFamily="34" charset="0"/>
              </a:rPr>
              <a:t>The</a:t>
            </a:r>
            <a:r>
              <a:rPr lang="en-GB" sz="1100" baseline="0" dirty="0">
                <a:latin typeface="Arial" panose="020B0604020202020204" pitchFamily="34" charset="0"/>
                <a:cs typeface="Arial" panose="020B0604020202020204" pitchFamily="34" charset="0"/>
              </a:rPr>
              <a:t> CSDA tool can be accessed in two ways….</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aseline="0" dirty="0">
                <a:latin typeface="Arial" panose="020B0604020202020204" pitchFamily="34" charset="0"/>
                <a:cs typeface="Arial" panose="020B0604020202020204" pitchFamily="34" charset="0"/>
              </a:rPr>
              <a:t>Firstly, it comes as a spreadsheet tool with a User Guide, that can be downloaded from the link shown</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aseline="0" dirty="0">
                <a:latin typeface="Arial" panose="020B0604020202020204" pitchFamily="34" charset="0"/>
                <a:cs typeface="Arial" panose="020B0604020202020204" pitchFamily="34" charset="0"/>
              </a:rPr>
              <a:t>[Click 1]</a:t>
            </a:r>
          </a:p>
          <a:p>
            <a:r>
              <a:rPr lang="en-GB" sz="1100" baseline="0" dirty="0">
                <a:latin typeface="Arial" panose="020B0604020202020204" pitchFamily="34" charset="0"/>
                <a:cs typeface="Arial" panose="020B0604020202020204" pitchFamily="34" charset="0"/>
              </a:rPr>
              <a:t>The spreadsheet has seven colour coded tabs.</a:t>
            </a:r>
          </a:p>
          <a:p>
            <a:r>
              <a:rPr lang="en-GB" sz="1100" baseline="0" dirty="0">
                <a:latin typeface="Arial" panose="020B0604020202020204" pitchFamily="34" charset="0"/>
                <a:cs typeface="Arial" panose="020B0604020202020204" pitchFamily="34" charset="0"/>
              </a:rPr>
              <a:t>The first one is an index and introduction.</a:t>
            </a:r>
          </a:p>
          <a:p>
            <a:r>
              <a:rPr lang="en-GB" sz="1100" baseline="0" dirty="0">
                <a:latin typeface="Arial" panose="020B0604020202020204" pitchFamily="34" charset="0"/>
                <a:cs typeface="Arial" panose="020B0604020202020204" pitchFamily="34" charset="0"/>
              </a:rPr>
              <a:t>[Click 2]</a:t>
            </a:r>
          </a:p>
          <a:p>
            <a:r>
              <a:rPr lang="en-GB" sz="1100" baseline="0" dirty="0">
                <a:latin typeface="Arial" panose="020B0604020202020204" pitchFamily="34" charset="0"/>
                <a:cs typeface="Arial" panose="020B0604020202020204" pitchFamily="34" charset="0"/>
              </a:rPr>
              <a:t>The questions and input sheet for the initial CSDA</a:t>
            </a:r>
          </a:p>
          <a:p>
            <a:r>
              <a:rPr lang="en-GB" sz="1100" baseline="0" dirty="0">
                <a:latin typeface="Arial" panose="020B0604020202020204" pitchFamily="34" charset="0"/>
                <a:cs typeface="Arial" panose="020B0604020202020204" pitchFamily="34" charset="0"/>
              </a:rPr>
              <a:t>And the automatically </a:t>
            </a:r>
            <a:r>
              <a:rPr lang="en-GB" sz="1100" dirty="0">
                <a:latin typeface="Arial" panose="020B0604020202020204" pitchFamily="34" charset="0"/>
                <a:cs typeface="Arial" panose="020B0604020202020204" pitchFamily="34" charset="0"/>
              </a:rPr>
              <a:t>generated initial CSDA </a:t>
            </a:r>
            <a:r>
              <a:rPr lang="en-GB" sz="1100" baseline="0" dirty="0">
                <a:latin typeface="Arial" panose="020B0604020202020204" pitchFamily="34" charset="0"/>
                <a:cs typeface="Arial" panose="020B0604020202020204" pitchFamily="34" charset="0"/>
              </a:rPr>
              <a:t>graphic</a:t>
            </a:r>
          </a:p>
          <a:p>
            <a:r>
              <a:rPr lang="en-GB" sz="1100" baseline="0" dirty="0">
                <a:latin typeface="Arial" panose="020B0604020202020204" pitchFamily="34" charset="0"/>
                <a:cs typeface="Arial" panose="020B0604020202020204" pitchFamily="34" charset="0"/>
              </a:rPr>
              <a:t>[Click 3]</a:t>
            </a:r>
          </a:p>
          <a:p>
            <a:r>
              <a:rPr lang="en-GB" sz="1100" baseline="0" dirty="0">
                <a:latin typeface="Arial" panose="020B0604020202020204" pitchFamily="34" charset="0"/>
                <a:cs typeface="Arial" panose="020B0604020202020204" pitchFamily="34" charset="0"/>
              </a:rPr>
              <a:t>The questions and input sheet for the full CSDA</a:t>
            </a:r>
          </a:p>
          <a:p>
            <a:r>
              <a:rPr lang="en-GB" sz="1100" baseline="0" dirty="0">
                <a:latin typeface="Arial" panose="020B0604020202020204" pitchFamily="34" charset="0"/>
                <a:cs typeface="Arial" panose="020B0604020202020204" pitchFamily="34" charset="0"/>
              </a:rPr>
              <a:t>And the automatically </a:t>
            </a:r>
            <a:r>
              <a:rPr lang="en-GB" sz="1100" dirty="0">
                <a:latin typeface="Arial" panose="020B0604020202020204" pitchFamily="34" charset="0"/>
                <a:cs typeface="Arial" panose="020B0604020202020204" pitchFamily="34" charset="0"/>
              </a:rPr>
              <a:t>generated full CSDA </a:t>
            </a:r>
            <a:r>
              <a:rPr lang="en-GB" sz="1100" baseline="0" dirty="0">
                <a:latin typeface="Arial" panose="020B0604020202020204" pitchFamily="34" charset="0"/>
                <a:cs typeface="Arial" panose="020B0604020202020204" pitchFamily="34" charset="0"/>
              </a:rPr>
              <a:t>graphic</a:t>
            </a:r>
          </a:p>
          <a:p>
            <a:r>
              <a:rPr lang="en-GB" sz="1100" baseline="0" dirty="0">
                <a:latin typeface="Arial" panose="020B0604020202020204" pitchFamily="34" charset="0"/>
                <a:cs typeface="Arial" panose="020B0604020202020204" pitchFamily="34" charset="0"/>
              </a:rPr>
              <a:t>[Click 4]</a:t>
            </a:r>
          </a:p>
          <a:p>
            <a:r>
              <a:rPr lang="en-GB" sz="1100" baseline="0" dirty="0">
                <a:latin typeface="Arial" panose="020B0604020202020204" pitchFamily="34" charset="0"/>
                <a:cs typeface="Arial" panose="020B0604020202020204" pitchFamily="34" charset="0"/>
              </a:rPr>
              <a:t>Then a sheet explaining the links between the CSDA graphic and the Action Checklist</a:t>
            </a:r>
          </a:p>
          <a:p>
            <a:r>
              <a:rPr lang="en-GB" sz="1100" baseline="0" dirty="0">
                <a:latin typeface="Arial" panose="020B0604020202020204" pitchFamily="34" charset="0"/>
                <a:cs typeface="Arial" panose="020B0604020202020204" pitchFamily="34" charset="0"/>
              </a:rPr>
              <a:t>And finally the Action Checklist itself.</a:t>
            </a:r>
          </a:p>
          <a:p>
            <a:r>
              <a:rPr lang="en-GB" sz="1100" baseline="0" dirty="0">
                <a:latin typeface="Arial" panose="020B0604020202020204" pitchFamily="34" charset="0"/>
                <a:cs typeface="Arial" panose="020B0604020202020204" pitchFamily="34" charset="0"/>
              </a:rPr>
              <a:t>[Click 5]</a:t>
            </a:r>
          </a:p>
          <a:p>
            <a:r>
              <a:rPr lang="en-GB" sz="1100" baseline="0" dirty="0">
                <a:latin typeface="Arial" panose="020B0604020202020204" pitchFamily="34" charset="0"/>
                <a:cs typeface="Arial" panose="020B0604020202020204" pitchFamily="34" charset="0"/>
              </a:rPr>
              <a:t>In summary there are two input sheets</a:t>
            </a:r>
          </a:p>
          <a:p>
            <a:r>
              <a:rPr lang="en-GB" sz="1100" baseline="0" dirty="0">
                <a:latin typeface="Arial" panose="020B0604020202020204" pitchFamily="34" charset="0"/>
                <a:cs typeface="Arial" panose="020B0604020202020204" pitchFamily="34" charset="0"/>
              </a:rPr>
              <a:t>[Click 6]</a:t>
            </a:r>
          </a:p>
          <a:p>
            <a:r>
              <a:rPr lang="en-GB" sz="1100" baseline="0" dirty="0">
                <a:latin typeface="Arial" panose="020B0604020202020204" pitchFamily="34" charset="0"/>
                <a:cs typeface="Arial" panose="020B0604020202020204" pitchFamily="34" charset="0"/>
              </a:rPr>
              <a:t>And two automatically generated graphics.</a:t>
            </a:r>
          </a:p>
          <a:p>
            <a:r>
              <a:rPr lang="en-GB" sz="1100" baseline="0" dirty="0">
                <a:latin typeface="Arial" panose="020B0604020202020204" pitchFamily="34" charset="0"/>
                <a:cs typeface="Arial" panose="020B0604020202020204" pitchFamily="34" charset="0"/>
              </a:rPr>
              <a:t>[Click 7]</a:t>
            </a:r>
          </a:p>
          <a:p>
            <a:r>
              <a:rPr lang="en-GB" sz="1100" baseline="0" dirty="0">
                <a:latin typeface="Arial" panose="020B0604020202020204" pitchFamily="34" charset="0"/>
                <a:cs typeface="Arial" panose="020B0604020202020204" pitchFamily="34" charset="0"/>
              </a:rPr>
              <a:t>In its other form, the CSDA can be found in the FSM toolbox.  This offers another way to enter data and generate the full CSDA graphic.</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7</a:t>
            </a:fld>
            <a:endParaRPr lang="fr-FR" altLang="de-DE"/>
          </a:p>
        </p:txBody>
      </p:sp>
    </p:spTree>
    <p:extLst>
      <p:ext uri="{BB962C8B-B14F-4D97-AF65-F5344CB8AC3E}">
        <p14:creationId xmlns:p14="http://schemas.microsoft.com/office/powerpoint/2010/main" val="178795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0"/>
              </a:spcAft>
            </a:pPr>
            <a:r>
              <a:rPr lang="en-GB" sz="1100" dirty="0">
                <a:latin typeface="Arial" panose="020B0604020202020204" pitchFamily="34" charset="0"/>
                <a:cs typeface="Arial" panose="020B0604020202020204" pitchFamily="34" charset="0"/>
              </a:rPr>
              <a:t>The CSDA is more useful</a:t>
            </a:r>
            <a:r>
              <a:rPr lang="en-GB" sz="1100" baseline="0" dirty="0">
                <a:latin typeface="Arial" panose="020B0604020202020204" pitchFamily="34" charset="0"/>
                <a:cs typeface="Arial" panose="020B0604020202020204" pitchFamily="34" charset="0"/>
              </a:rPr>
              <a:t> in certain situations, such as:</a:t>
            </a:r>
          </a:p>
          <a:p>
            <a:pPr marL="285750" lvl="0" indent="-285750">
              <a:spcBef>
                <a:spcPts val="600"/>
              </a:spcBef>
              <a:spcAft>
                <a:spcPts val="0"/>
              </a:spcAft>
              <a:buClr>
                <a:srgbClr val="00B050"/>
              </a:buClr>
              <a:buSzPct val="150000"/>
              <a:buFont typeface="Wingdings" panose="05000000000000000000" pitchFamily="2" charset="2"/>
              <a:buChar char="ü"/>
            </a:pPr>
            <a:r>
              <a:rPr lang="en-GB" sz="1100" dirty="0">
                <a:latin typeface="Arial" panose="020B0604020202020204" pitchFamily="34" charset="0"/>
                <a:cs typeface="Arial" panose="020B0604020202020204" pitchFamily="34" charset="0"/>
              </a:rPr>
              <a:t>Where an SFD has been completed</a:t>
            </a:r>
            <a:r>
              <a:rPr lang="en-GB" sz="1100" b="0" dirty="0">
                <a:latin typeface="Arial" panose="020B0604020202020204" pitchFamily="34" charset="0"/>
                <a:cs typeface="Arial" panose="020B0604020202020204" pitchFamily="34" charset="0"/>
              </a:rPr>
              <a:t>, and the stakeholders and decision-makers are unclear how to improve sanitation – but they are motivated to do so.</a:t>
            </a:r>
          </a:p>
          <a:p>
            <a:pPr marL="285750" lvl="0" indent="-285750">
              <a:spcBef>
                <a:spcPts val="600"/>
              </a:spcBef>
              <a:spcAft>
                <a:spcPts val="0"/>
              </a:spcAft>
              <a:buClr>
                <a:srgbClr val="00B050"/>
              </a:buClr>
              <a:buSzPct val="150000"/>
              <a:buFont typeface="Wingdings" panose="05000000000000000000" pitchFamily="2" charset="2"/>
              <a:buChar char="ü"/>
            </a:pPr>
            <a:r>
              <a:rPr lang="en-GB" sz="1100" dirty="0">
                <a:latin typeface="Arial" panose="020B0604020202020204" pitchFamily="34" charset="0"/>
                <a:cs typeface="Arial" panose="020B0604020202020204" pitchFamily="34" charset="0"/>
              </a:rPr>
              <a:t>Where City-wide Inclusive Sanitation is a new or emerging concept, </a:t>
            </a:r>
            <a:r>
              <a:rPr lang="en-GB" sz="1100" b="0" dirty="0">
                <a:latin typeface="Arial" panose="020B0604020202020204" pitchFamily="34" charset="0"/>
                <a:cs typeface="Arial" panose="020B0604020202020204" pitchFamily="34" charset="0"/>
              </a:rPr>
              <a:t>and the stakeholders have not yet worked together.  The CSDA can</a:t>
            </a:r>
            <a:r>
              <a:rPr lang="en-GB" sz="1100" b="0" baseline="0" dirty="0">
                <a:latin typeface="Arial" panose="020B0604020202020204" pitchFamily="34" charset="0"/>
                <a:cs typeface="Arial" panose="020B0604020202020204" pitchFamily="34" charset="0"/>
              </a:rPr>
              <a:t> bring them together to analyse the situation and prioritize what is needed next.</a:t>
            </a:r>
            <a:endParaRPr lang="en-GB" sz="1100" b="0" dirty="0">
              <a:latin typeface="Arial" panose="020B0604020202020204" pitchFamily="34" charset="0"/>
              <a:cs typeface="Arial" panose="020B0604020202020204" pitchFamily="34" charset="0"/>
            </a:endParaRPr>
          </a:p>
          <a:p>
            <a:pPr marL="285750" lvl="0" indent="-285750">
              <a:spcBef>
                <a:spcPts val="600"/>
              </a:spcBef>
              <a:spcAft>
                <a:spcPts val="0"/>
              </a:spcAft>
              <a:buClr>
                <a:srgbClr val="00B050"/>
              </a:buClr>
              <a:buSzPct val="150000"/>
              <a:buFont typeface="Wingdings" panose="05000000000000000000" pitchFamily="2" charset="2"/>
              <a:buChar char="ü"/>
            </a:pPr>
            <a:r>
              <a:rPr lang="en-GB" sz="1100" dirty="0">
                <a:latin typeface="Arial" panose="020B0604020202020204" pitchFamily="34" charset="0"/>
                <a:cs typeface="Arial" panose="020B0604020202020204" pitchFamily="34" charset="0"/>
              </a:rPr>
              <a:t>Where</a:t>
            </a:r>
            <a:r>
              <a:rPr lang="en-GB" sz="1100" baseline="0" dirty="0">
                <a:latin typeface="Arial" panose="020B0604020202020204" pitchFamily="34" charset="0"/>
                <a:cs typeface="Arial" panose="020B0604020202020204" pitchFamily="34" charset="0"/>
              </a:rPr>
              <a:t> s</a:t>
            </a:r>
            <a:r>
              <a:rPr lang="en-GB" sz="1100" dirty="0">
                <a:latin typeface="Arial" panose="020B0604020202020204" pitchFamily="34" charset="0"/>
                <a:cs typeface="Arial" panose="020B0604020202020204" pitchFamily="34" charset="0"/>
              </a:rPr>
              <a:t>anitation development has not previously been addressed </a:t>
            </a:r>
            <a:r>
              <a:rPr lang="en-GB" sz="1100" b="0" dirty="0">
                <a:latin typeface="Arial" panose="020B0604020202020204" pitchFamily="34" charset="0"/>
                <a:cs typeface="Arial" panose="020B0604020202020204" pitchFamily="34" charset="0"/>
              </a:rPr>
              <a:t>in a systematic way, and there is stakeholder interest in doing so, but maybe not everyone</a:t>
            </a:r>
            <a:r>
              <a:rPr lang="en-GB" sz="1100" b="0" baseline="0" dirty="0">
                <a:latin typeface="Arial" panose="020B0604020202020204" pitchFamily="34" charset="0"/>
                <a:cs typeface="Arial" panose="020B0604020202020204" pitchFamily="34" charset="0"/>
              </a:rPr>
              <a:t> is on board yet.</a:t>
            </a:r>
          </a:p>
          <a:p>
            <a:pPr lvl="0">
              <a:spcBef>
                <a:spcPts val="600"/>
              </a:spcBef>
              <a:spcAft>
                <a:spcPts val="0"/>
              </a:spcAft>
              <a:buClr>
                <a:srgbClr val="00B050"/>
              </a:buClr>
              <a:buSzPct val="150000"/>
              <a:buFont typeface="Wingdings" panose="05000000000000000000" pitchFamily="2" charset="2"/>
              <a:buNone/>
            </a:pPr>
            <a:r>
              <a:rPr lang="en-GB" sz="1100" b="0" baseline="0" dirty="0">
                <a:latin typeface="Arial" panose="020B0604020202020204" pitchFamily="34" charset="0"/>
                <a:cs typeface="Arial" panose="020B0604020202020204" pitchFamily="34" charset="0"/>
              </a:rPr>
              <a:t>[Click 1]</a:t>
            </a:r>
          </a:p>
          <a:p>
            <a:pPr lvl="0">
              <a:spcBef>
                <a:spcPts val="600"/>
              </a:spcBef>
              <a:spcAft>
                <a:spcPts val="0"/>
              </a:spcAft>
              <a:buClr>
                <a:srgbClr val="00B050"/>
              </a:buClr>
              <a:buSzPct val="150000"/>
              <a:buFont typeface="Wingdings" panose="05000000000000000000" pitchFamily="2" charset="2"/>
              <a:buNone/>
            </a:pPr>
            <a:r>
              <a:rPr lang="en-GB" sz="1100" b="0" dirty="0">
                <a:latin typeface="Arial" panose="020B0604020202020204" pitchFamily="34" charset="0"/>
                <a:cs typeface="Arial" panose="020B0604020202020204" pitchFamily="34" charset="0"/>
              </a:rPr>
              <a:t>But it may not be so useful everywhere.  For example:</a:t>
            </a:r>
          </a:p>
          <a:p>
            <a:pPr marL="457200" lvl="0" indent="-457200" algn="l" defTabSz="510055" rtl="0" eaLnBrk="0" fontAlgn="base" hangingPunct="0">
              <a:spcBef>
                <a:spcPts val="600"/>
              </a:spcBef>
              <a:spcAft>
                <a:spcPts val="0"/>
              </a:spcAft>
              <a:buClr>
                <a:srgbClr val="FF0000"/>
              </a:buClr>
              <a:buSzPct val="150000"/>
              <a:buFont typeface="Wingdings" panose="05000000000000000000" pitchFamily="2" charset="2"/>
              <a:buChar char="û"/>
            </a:pPr>
            <a:r>
              <a:rPr lang="en-GB" sz="1100" b="0" kern="1200" dirty="0">
                <a:latin typeface="Arial" panose="020B0604020202020204" pitchFamily="34" charset="0"/>
                <a:ea typeface="ＭＳ Ｐゴシック" pitchFamily="34" charset="-128"/>
                <a:cs typeface="Arial" panose="020B0604020202020204" pitchFamily="34" charset="0"/>
              </a:rPr>
              <a:t>If there is no SFD, the CSDA makes less sense</a:t>
            </a:r>
          </a:p>
          <a:p>
            <a:pPr marL="457200" lvl="0" indent="-457200" algn="l" defTabSz="510055" rtl="0" eaLnBrk="0" fontAlgn="base" hangingPunct="0">
              <a:spcBef>
                <a:spcPts val="600"/>
              </a:spcBef>
              <a:spcAft>
                <a:spcPts val="0"/>
              </a:spcAft>
              <a:buClr>
                <a:srgbClr val="FF0000"/>
              </a:buClr>
              <a:buSzPct val="150000"/>
              <a:buFont typeface="Wingdings" panose="05000000000000000000" pitchFamily="2" charset="2"/>
              <a:buChar char="û"/>
            </a:pPr>
            <a:r>
              <a:rPr lang="en-GB" sz="1100" b="0" kern="1200" dirty="0">
                <a:latin typeface="Arial" panose="020B0604020202020204" pitchFamily="34" charset="0"/>
                <a:ea typeface="ＭＳ Ｐゴシック" pitchFamily="34" charset="-128"/>
                <a:cs typeface="Arial" panose="020B0604020202020204" pitchFamily="34" charset="0"/>
              </a:rPr>
              <a:t>If institutional</a:t>
            </a:r>
            <a:r>
              <a:rPr lang="en-GB" sz="1100" b="0" kern="1200" baseline="0" dirty="0">
                <a:latin typeface="Arial" panose="020B0604020202020204" pitchFamily="34" charset="0"/>
                <a:ea typeface="ＭＳ Ｐゴシック" pitchFamily="34" charset="-128"/>
                <a:cs typeface="Arial" panose="020B0604020202020204" pitchFamily="34" charset="0"/>
              </a:rPr>
              <a:t> assessments</a:t>
            </a:r>
            <a:r>
              <a:rPr lang="en-GB" sz="1100" b="0" kern="1200" dirty="0">
                <a:latin typeface="Arial" panose="020B0604020202020204" pitchFamily="34" charset="0"/>
                <a:ea typeface="ＭＳ Ｐゴシック" pitchFamily="34" charset="-128"/>
                <a:cs typeface="Arial" panose="020B0604020202020204" pitchFamily="34" charset="0"/>
              </a:rPr>
              <a:t> have been</a:t>
            </a:r>
            <a:r>
              <a:rPr lang="en-GB" sz="1100" b="0" kern="1200" baseline="0" dirty="0">
                <a:latin typeface="Arial" panose="020B0604020202020204" pitchFamily="34" charset="0"/>
                <a:ea typeface="ＭＳ Ｐゴシック" pitchFamily="34" charset="-128"/>
                <a:cs typeface="Arial" panose="020B0604020202020204" pitchFamily="34" charset="0"/>
              </a:rPr>
              <a:t> done, and stakeholders know what is missing and know what they need to do, but are not doing it</a:t>
            </a:r>
          </a:p>
          <a:p>
            <a:pPr marL="457200" lvl="0" indent="-457200" algn="l" defTabSz="510055" rtl="0" eaLnBrk="0" fontAlgn="base" hangingPunct="0">
              <a:spcBef>
                <a:spcPts val="600"/>
              </a:spcBef>
              <a:spcAft>
                <a:spcPts val="0"/>
              </a:spcAft>
              <a:buClr>
                <a:srgbClr val="FF0000"/>
              </a:buClr>
              <a:buSzPct val="150000"/>
              <a:buFont typeface="Wingdings" panose="05000000000000000000" pitchFamily="2" charset="2"/>
              <a:buChar char="û"/>
            </a:pPr>
            <a:r>
              <a:rPr lang="en-GB" sz="1100" b="0" kern="1200" baseline="0" dirty="0">
                <a:latin typeface="Arial" panose="020B0604020202020204" pitchFamily="34" charset="0"/>
                <a:ea typeface="ＭＳ Ｐゴシック" pitchFamily="34" charset="-128"/>
                <a:cs typeface="Arial" panose="020B0604020202020204" pitchFamily="34" charset="0"/>
              </a:rPr>
              <a:t>Where services are developed and functioning well.</a:t>
            </a:r>
          </a:p>
          <a:p>
            <a:pPr marL="457200" lvl="0" indent="-457200" algn="l" defTabSz="510055" rtl="0" eaLnBrk="0" fontAlgn="base" hangingPunct="0">
              <a:spcBef>
                <a:spcPts val="600"/>
              </a:spcBef>
              <a:spcAft>
                <a:spcPts val="0"/>
              </a:spcAft>
              <a:buClr>
                <a:srgbClr val="FF0000"/>
              </a:buClr>
              <a:buSzPct val="150000"/>
              <a:buFont typeface="Wingdings" panose="05000000000000000000" pitchFamily="2" charset="2"/>
              <a:buChar char="û"/>
            </a:pPr>
            <a:endParaRPr lang="en-GB" sz="1100" b="0" kern="1200" baseline="0" dirty="0">
              <a:latin typeface="Arial" panose="020B0604020202020204" pitchFamily="34" charset="0"/>
              <a:ea typeface="ＭＳ Ｐゴシック" pitchFamily="34" charset="-128"/>
              <a:cs typeface="Arial" panose="020B0604020202020204" pitchFamily="34" charset="0"/>
            </a:endParaRPr>
          </a:p>
          <a:p>
            <a:pPr marL="0" lvl="0" indent="0" algn="l" defTabSz="510055" rtl="0" eaLnBrk="0" fontAlgn="base" hangingPunct="0">
              <a:spcBef>
                <a:spcPts val="600"/>
              </a:spcBef>
              <a:spcAft>
                <a:spcPts val="0"/>
              </a:spcAft>
              <a:buClr>
                <a:srgbClr val="FF0000"/>
              </a:buClr>
              <a:buSzPct val="150000"/>
              <a:buFontTx/>
              <a:buNone/>
            </a:pPr>
            <a:r>
              <a:rPr lang="en-GB" sz="1100" b="0" kern="1200" baseline="0" dirty="0">
                <a:latin typeface="Arial" panose="020B0604020202020204" pitchFamily="34" charset="0"/>
                <a:ea typeface="ＭＳ Ｐゴシック" pitchFamily="34" charset="-128"/>
                <a:cs typeface="Arial" panose="020B0604020202020204" pitchFamily="34" charset="0"/>
              </a:rPr>
              <a:t>Now Peter will continue</a:t>
            </a:r>
            <a:endParaRPr lang="en-GB" sz="1100" b="0" kern="1200"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8</a:t>
            </a:fld>
            <a:endParaRPr lang="fr-FR" altLang="de-DE"/>
          </a:p>
        </p:txBody>
      </p:sp>
    </p:spTree>
    <p:extLst>
      <p:ext uri="{BB962C8B-B14F-4D97-AF65-F5344CB8AC3E}">
        <p14:creationId xmlns:p14="http://schemas.microsoft.com/office/powerpoint/2010/main" val="152150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4270" y="4715908"/>
            <a:ext cx="5745892" cy="4959433"/>
          </a:xfrm>
        </p:spPr>
        <p:txBody>
          <a:bodyPr/>
          <a:lstStyle/>
          <a:p>
            <a:pPr>
              <a:spcBef>
                <a:spcPts val="400"/>
              </a:spcBef>
            </a:pPr>
            <a:r>
              <a:rPr lang="en-GB" sz="1100" dirty="0">
                <a:latin typeface="Arial" panose="020B0604020202020204" pitchFamily="34" charset="0"/>
                <a:cs typeface="Arial" panose="020B0604020202020204" pitchFamily="34" charset="0"/>
              </a:rPr>
              <a:t>The CSDA will only be effective when it’s used as part of a process with all the relevant stakeholders.  This is a typical process that you could follow:</a:t>
            </a:r>
            <a:r>
              <a:rPr lang="en-GB" sz="1100" baseline="0" dirty="0">
                <a:latin typeface="Arial" panose="020B0604020202020204" pitchFamily="34" charset="0"/>
                <a:cs typeface="Arial" panose="020B0604020202020204" pitchFamily="34" charset="0"/>
              </a:rPr>
              <a:t> </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Start with a stakeholder meeting to review the SFD, and agree whether to use the initial or full CSDA. Also to plan a timeline and the list of stakeholders to be involved.</a:t>
            </a:r>
            <a:endParaRPr lang="en-GB" sz="1100" baseline="0" dirty="0">
              <a:latin typeface="Arial" panose="020B0604020202020204" pitchFamily="34" charset="0"/>
              <a:cs typeface="Arial" panose="020B0604020202020204" pitchFamily="34" charset="0"/>
            </a:endParaRPr>
          </a:p>
          <a:p>
            <a:pPr marL="0" indent="0">
              <a:spcBef>
                <a:spcPts val="400"/>
              </a:spcBef>
              <a:buFont typeface="Arial" panose="020B0604020202020204" pitchFamily="34" charset="0"/>
              <a:buNone/>
            </a:pPr>
            <a:r>
              <a:rPr lang="en-GB" sz="1100" baseline="0" dirty="0">
                <a:latin typeface="Arial" panose="020B0604020202020204" pitchFamily="34" charset="0"/>
                <a:cs typeface="Arial" panose="020B0604020202020204" pitchFamily="34" charset="0"/>
              </a:rPr>
              <a:t>Click 1</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Review the questions and make minor adjustments to fit local terminology, institutions and context – the objective is to make the questions easier to understand.</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Collect the data and evidence from many sources, interviews and meetings.  We’ll look at this a bit more in the next slide.</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Then analyse the documents and estimate draft scores where the evidence is clear</a:t>
            </a:r>
          </a:p>
          <a:p>
            <a:pPr marL="0" indent="0">
              <a:spcBef>
                <a:spcPts val="400"/>
              </a:spcBef>
              <a:buFont typeface="Arial" panose="020B0604020202020204" pitchFamily="34" charset="0"/>
              <a:buNone/>
            </a:pPr>
            <a:r>
              <a:rPr lang="en-GB" sz="1100" kern="1200" baseline="0" dirty="0">
                <a:solidFill>
                  <a:schemeClr val="tx1"/>
                </a:solidFill>
                <a:latin typeface="Arial" panose="020B0604020202020204" pitchFamily="34" charset="0"/>
                <a:cs typeface="Arial" panose="020B0604020202020204" pitchFamily="34" charset="0"/>
              </a:rPr>
              <a:t>Click 2</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Adapt the questions and scoring rubrics so they are easy for stakeholders to understand – use local terminology and words. </a:t>
            </a:r>
          </a:p>
          <a:p>
            <a:pPr marL="185738" lvl="0" indent="-185738">
              <a:lnSpc>
                <a:spcPct val="107000"/>
              </a:lnSpc>
              <a:spcBef>
                <a:spcPts val="400"/>
              </a:spcBef>
              <a:buFont typeface="Arial" panose="020B0604020202020204" pitchFamily="34" charset="0"/>
              <a:buChar char="•"/>
              <a:tabLst>
                <a:tab pos="457200" algn="l"/>
              </a:tabLst>
            </a:pPr>
            <a:r>
              <a:rPr lang="en-GB" sz="1100" dirty="0">
                <a:latin typeface="Arial" panose="020B0604020202020204" pitchFamily="34" charset="0"/>
                <a:cs typeface="Arial" panose="020B0604020202020204" pitchFamily="34" charset="0"/>
              </a:rPr>
              <a:t>Take the evidence to a stakeholder meeting or workshop.  Discuss the evidence and the scores, and negotiate between stakeholders to agree acceptable scores. </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If the evidence is unclear or contradictory to the facilitators, don’t score it but discuss it in the meeting until a consensus can be reached.</a:t>
            </a:r>
          </a:p>
          <a:p>
            <a:pPr marL="0" indent="0">
              <a:spcBef>
                <a:spcPts val="400"/>
              </a:spcBef>
              <a:buFont typeface="+mj-lt"/>
              <a:buNone/>
            </a:pPr>
            <a:r>
              <a:rPr lang="en-GB" sz="1100" baseline="0" dirty="0">
                <a:latin typeface="Arial" panose="020B0604020202020204" pitchFamily="34" charset="0"/>
                <a:cs typeface="Arial" panose="020B0604020202020204" pitchFamily="34" charset="0"/>
              </a:rPr>
              <a:t>Click 3</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Based on the agreed CSDA traffic light diagram, convene a meeting to discuss the priorities for action – where service delivery is weakest and where changes can most realistically be made. </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Use the Action Checklist as a reference to help the discussion …. Be pragmatic … agree actions that are achievable and will make an impact… </a:t>
            </a:r>
          </a:p>
          <a:p>
            <a:pPr marL="185738" indent="-185738">
              <a:spcBef>
                <a:spcPts val="400"/>
              </a:spcBef>
              <a:buFont typeface="Arial" panose="020B0604020202020204" pitchFamily="34" charset="0"/>
              <a:buChar char="•"/>
            </a:pPr>
            <a:r>
              <a:rPr lang="en-GB" sz="1100" dirty="0">
                <a:latin typeface="Arial" panose="020B0604020202020204" pitchFamily="34" charset="0"/>
                <a:cs typeface="Arial" panose="020B0604020202020204" pitchFamily="34" charset="0"/>
              </a:rPr>
              <a:t>Agree who will do what – and by when… </a:t>
            </a:r>
          </a:p>
          <a:p>
            <a:pPr marL="342900" indent="-342900">
              <a:spcBef>
                <a:spcPts val="400"/>
              </a:spcBef>
              <a:buFont typeface="+mj-lt"/>
              <a:buAutoNum type="arabicPeriod"/>
            </a:pPr>
            <a:endParaRPr lang="en-GB" sz="1100" baseline="0" dirty="0">
              <a:latin typeface="Arial" panose="020B0604020202020204" pitchFamily="34" charset="0"/>
              <a:cs typeface="Arial" panose="020B0604020202020204" pitchFamily="34" charset="0"/>
            </a:endParaRPr>
          </a:p>
          <a:p>
            <a:pPr>
              <a:spcBef>
                <a:spcPts val="400"/>
              </a:spcBef>
            </a:pPr>
            <a:endParaRPr lang="en-GB" sz="1100" baseline="0" dirty="0">
              <a:latin typeface="Arial" panose="020B0604020202020204" pitchFamily="34" charset="0"/>
              <a:cs typeface="Arial" panose="020B0604020202020204" pitchFamily="34" charset="0"/>
            </a:endParaRPr>
          </a:p>
          <a:p>
            <a:pPr>
              <a:spcBef>
                <a:spcPts val="400"/>
              </a:spcBef>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9</a:t>
            </a:fld>
            <a:endParaRPr lang="fr-FR" altLang="de-DE"/>
          </a:p>
        </p:txBody>
      </p:sp>
    </p:spTree>
    <p:extLst>
      <p:ext uri="{BB962C8B-B14F-4D97-AF65-F5344CB8AC3E}">
        <p14:creationId xmlns:p14="http://schemas.microsoft.com/office/powerpoint/2010/main" val="205764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BC3F11E9-A51C-4718-AA93-17E74C46A62B}"/>
              </a:ext>
            </a:extLst>
          </p:cNvPr>
          <p:cNvSpPr>
            <a:spLocks noGrp="1"/>
          </p:cNvSpPr>
          <p:nvPr>
            <p:ph type="sldNum" sz="quarter" idx="12"/>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098320565"/>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Plenary discussion </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pic>
        <p:nvPicPr>
          <p:cNvPr id="12" name="Inhaltsplatzhalter 5">
            <a:extLst>
              <a:ext uri="{FF2B5EF4-FFF2-40B4-BE49-F238E27FC236}">
                <a16:creationId xmlns:a16="http://schemas.microsoft.com/office/drawing/2014/main" id="{EEB9DF40-A38B-43CF-AE0F-EFD26A6A89DA}"/>
              </a:ext>
            </a:extLst>
          </p:cNvPr>
          <p:cNvPicPr>
            <a:picLocks noChangeAspect="1"/>
          </p:cNvPicPr>
          <p:nvPr userDrawn="1"/>
        </p:nvPicPr>
        <p:blipFill>
          <a:blip r:embed="rId3"/>
          <a:stretch>
            <a:fillRect/>
          </a:stretch>
        </p:blipFill>
        <p:spPr>
          <a:xfrm>
            <a:off x="1262193" y="1494321"/>
            <a:ext cx="1122564" cy="973989"/>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Discussion</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4"/>
          <a:stretch>
            <a:fillRect/>
          </a:stretch>
        </p:blipFill>
        <p:spPr>
          <a:xfrm>
            <a:off x="1372208" y="5470525"/>
            <a:ext cx="590550" cy="885825"/>
          </a:xfrm>
          <a:prstGeom prst="rect">
            <a:avLst/>
          </a:prstGeom>
        </p:spPr>
      </p:pic>
      <p:sp>
        <p:nvSpPr>
          <p:cNvPr id="6" name="Slide Number Placeholder 5">
            <a:extLst>
              <a:ext uri="{FF2B5EF4-FFF2-40B4-BE49-F238E27FC236}">
                <a16:creationId xmlns:a16="http://schemas.microsoft.com/office/drawing/2014/main" id="{16F37D23-ACAB-4333-9BE0-2BC69E0D7277}"/>
              </a:ext>
            </a:extLst>
          </p:cNvPr>
          <p:cNvSpPr>
            <a:spLocks noGrp="1"/>
          </p:cNvSpPr>
          <p:nvPr>
            <p:ph type="sldNum" sz="quarter" idx="18"/>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153443128"/>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Individual writing exercise</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Write</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7" name="Inhaltsplatzhalter 4">
            <a:extLst>
              <a:ext uri="{FF2B5EF4-FFF2-40B4-BE49-F238E27FC236}">
                <a16:creationId xmlns:a16="http://schemas.microsoft.com/office/drawing/2014/main" id="{F93A4BC5-9C64-4BDE-8853-CA9A8175FD3C}"/>
              </a:ext>
            </a:extLst>
          </p:cNvPr>
          <p:cNvPicPr>
            <a:picLocks noChangeAspect="1"/>
          </p:cNvPicPr>
          <p:nvPr userDrawn="1"/>
        </p:nvPicPr>
        <p:blipFill>
          <a:blip r:embed="rId4"/>
          <a:stretch>
            <a:fillRect/>
          </a:stretch>
        </p:blipFill>
        <p:spPr>
          <a:xfrm>
            <a:off x="1372208" y="1561701"/>
            <a:ext cx="1059146" cy="837067"/>
          </a:xfrm>
          <a:prstGeom prst="rect">
            <a:avLst/>
          </a:prstGeom>
        </p:spPr>
      </p:pic>
      <p:sp>
        <p:nvSpPr>
          <p:cNvPr id="6" name="Slide Number Placeholder 5">
            <a:extLst>
              <a:ext uri="{FF2B5EF4-FFF2-40B4-BE49-F238E27FC236}">
                <a16:creationId xmlns:a16="http://schemas.microsoft.com/office/drawing/2014/main" id="{0290616A-7587-483D-8698-A7709D9CBCE1}"/>
              </a:ext>
            </a:extLst>
          </p:cNvPr>
          <p:cNvSpPr>
            <a:spLocks noGrp="1"/>
          </p:cNvSpPr>
          <p:nvPr>
            <p:ph type="sldNum" sz="quarter" idx="18"/>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606152373"/>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Individual writing exercise</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Listen</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2" name="Grafik 7">
            <a:extLst>
              <a:ext uri="{FF2B5EF4-FFF2-40B4-BE49-F238E27FC236}">
                <a16:creationId xmlns:a16="http://schemas.microsoft.com/office/drawing/2014/main" id="{7DBD1378-61B2-4379-A140-7C0CD82F0620}"/>
              </a:ext>
            </a:extLst>
          </p:cNvPr>
          <p:cNvPicPr>
            <a:picLocks noChangeAspect="1"/>
          </p:cNvPicPr>
          <p:nvPr userDrawn="1"/>
        </p:nvPicPr>
        <p:blipFill>
          <a:blip r:embed="rId4"/>
          <a:stretch>
            <a:fillRect/>
          </a:stretch>
        </p:blipFill>
        <p:spPr>
          <a:xfrm>
            <a:off x="1678870" y="1517687"/>
            <a:ext cx="567775" cy="946291"/>
          </a:xfrm>
          <a:prstGeom prst="rect">
            <a:avLst/>
          </a:prstGeom>
        </p:spPr>
      </p:pic>
      <p:sp>
        <p:nvSpPr>
          <p:cNvPr id="6" name="Slide Number Placeholder 5">
            <a:extLst>
              <a:ext uri="{FF2B5EF4-FFF2-40B4-BE49-F238E27FC236}">
                <a16:creationId xmlns:a16="http://schemas.microsoft.com/office/drawing/2014/main" id="{2AFF733F-6C3F-4500-83BA-8AEFC7FC9E74}"/>
              </a:ext>
            </a:extLst>
          </p:cNvPr>
          <p:cNvSpPr>
            <a:spLocks noGrp="1"/>
          </p:cNvSpPr>
          <p:nvPr>
            <p:ph type="sldNum" sz="quarter" idx="18"/>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33918829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Watch video</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2" name="Grafik 7">
            <a:extLst>
              <a:ext uri="{FF2B5EF4-FFF2-40B4-BE49-F238E27FC236}">
                <a16:creationId xmlns:a16="http://schemas.microsoft.com/office/drawing/2014/main" id="{7DBD1378-61B2-4379-A140-7C0CD82F0620}"/>
              </a:ext>
            </a:extLst>
          </p:cNvPr>
          <p:cNvPicPr>
            <a:picLocks noChangeAspect="1"/>
          </p:cNvPicPr>
          <p:nvPr userDrawn="1"/>
        </p:nvPicPr>
        <p:blipFill>
          <a:blip r:embed="rId4"/>
          <a:stretch>
            <a:fillRect/>
          </a:stretch>
        </p:blipFill>
        <p:spPr>
          <a:xfrm>
            <a:off x="2150888" y="1627474"/>
            <a:ext cx="439629" cy="732714"/>
          </a:xfrm>
          <a:prstGeom prst="rect">
            <a:avLst/>
          </a:prstGeom>
        </p:spPr>
      </p:pic>
      <p:pic>
        <p:nvPicPr>
          <p:cNvPr id="9" name="Picture 8">
            <a:extLst>
              <a:ext uri="{FF2B5EF4-FFF2-40B4-BE49-F238E27FC236}">
                <a16:creationId xmlns:a16="http://schemas.microsoft.com/office/drawing/2014/main" id="{48E087B7-FD95-4C03-B980-E40E4E8346A0}"/>
              </a:ext>
            </a:extLst>
          </p:cNvPr>
          <p:cNvPicPr>
            <a:picLocks noChangeAspect="1"/>
          </p:cNvPicPr>
          <p:nvPr userDrawn="1"/>
        </p:nvPicPr>
        <p:blipFill>
          <a:blip r:embed="rId5"/>
          <a:stretch>
            <a:fillRect/>
          </a:stretch>
        </p:blipFill>
        <p:spPr>
          <a:xfrm>
            <a:off x="1151780" y="1549210"/>
            <a:ext cx="810978" cy="810978"/>
          </a:xfrm>
          <a:prstGeom prst="rect">
            <a:avLst/>
          </a:prstGeom>
        </p:spPr>
      </p:pic>
      <p:sp>
        <p:nvSpPr>
          <p:cNvPr id="16" name="Inhaltsplatzhalter 3">
            <a:extLst>
              <a:ext uri="{FF2B5EF4-FFF2-40B4-BE49-F238E27FC236}">
                <a16:creationId xmlns:a16="http://schemas.microsoft.com/office/drawing/2014/main" id="{C48F9AF9-A13D-4E1B-950D-3A06BCAEC9C0}"/>
              </a:ext>
            </a:extLst>
          </p:cNvPr>
          <p:cNvSpPr>
            <a:spLocks noGrp="1"/>
          </p:cNvSpPr>
          <p:nvPr>
            <p:ph sz="quarter" idx="18" hasCustomPrompt="1"/>
          </p:nvPr>
        </p:nvSpPr>
        <p:spPr>
          <a:xfrm>
            <a:off x="585216" y="2417791"/>
            <a:ext cx="2755392" cy="459318"/>
          </a:xfrm>
          <a:prstGeom prst="rect">
            <a:avLst/>
          </a:prstGeom>
        </p:spPr>
        <p:txBody>
          <a:bodyPr/>
          <a:lstStyle>
            <a:lvl1pPr marL="0" indent="0" algn="ctr">
              <a:buNone/>
              <a:defRPr sz="3200">
                <a:solidFill>
                  <a:schemeClr val="bg1"/>
                </a:solidFill>
              </a:defRPr>
            </a:lvl1pPr>
          </a:lstStyle>
          <a:p>
            <a:r>
              <a:rPr lang="en-GB" dirty="0"/>
              <a:t>Watch, listen</a:t>
            </a:r>
            <a:endParaRPr lang="en-GB" sz="1600" b="1" dirty="0">
              <a:solidFill>
                <a:srgbClr val="646400"/>
              </a:solidFill>
              <a:latin typeface="+mj-lt"/>
            </a:endParaRPr>
          </a:p>
        </p:txBody>
      </p:sp>
      <p:sp>
        <p:nvSpPr>
          <p:cNvPr id="6" name="Slide Number Placeholder 5">
            <a:extLst>
              <a:ext uri="{FF2B5EF4-FFF2-40B4-BE49-F238E27FC236}">
                <a16:creationId xmlns:a16="http://schemas.microsoft.com/office/drawing/2014/main" id="{7A0305BF-DE0D-4134-B79F-87D213CE571A}"/>
              </a:ext>
            </a:extLst>
          </p:cNvPr>
          <p:cNvSpPr>
            <a:spLocks noGrp="1"/>
          </p:cNvSpPr>
          <p:nvPr>
            <p:ph type="sldNum" sz="quarter" idx="19"/>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4031670020"/>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Watch video</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sp>
        <p:nvSpPr>
          <p:cNvPr id="16" name="Inhaltsplatzhalter 3">
            <a:extLst>
              <a:ext uri="{FF2B5EF4-FFF2-40B4-BE49-F238E27FC236}">
                <a16:creationId xmlns:a16="http://schemas.microsoft.com/office/drawing/2014/main" id="{C48F9AF9-A13D-4E1B-950D-3A06BCAEC9C0}"/>
              </a:ext>
            </a:extLst>
          </p:cNvPr>
          <p:cNvSpPr>
            <a:spLocks noGrp="1"/>
          </p:cNvSpPr>
          <p:nvPr>
            <p:ph sz="quarter" idx="18" hasCustomPrompt="1"/>
          </p:nvPr>
        </p:nvSpPr>
        <p:spPr>
          <a:xfrm>
            <a:off x="585216" y="2417791"/>
            <a:ext cx="2755392" cy="459318"/>
          </a:xfrm>
          <a:prstGeom prst="rect">
            <a:avLst/>
          </a:prstGeom>
        </p:spPr>
        <p:txBody>
          <a:bodyPr/>
          <a:lstStyle>
            <a:lvl1pPr marL="0" indent="0" algn="ctr">
              <a:buNone/>
              <a:defRPr sz="3200">
                <a:solidFill>
                  <a:schemeClr val="bg1"/>
                </a:solidFill>
              </a:defRPr>
            </a:lvl1pPr>
          </a:lstStyle>
          <a:p>
            <a:r>
              <a:rPr lang="en-GB" dirty="0"/>
              <a:t>Read</a:t>
            </a:r>
            <a:endParaRPr lang="en-GB" sz="1600" b="1" dirty="0">
              <a:solidFill>
                <a:srgbClr val="646400"/>
              </a:solidFill>
              <a:latin typeface="+mj-lt"/>
            </a:endParaRPr>
          </a:p>
        </p:txBody>
      </p:sp>
      <p:pic>
        <p:nvPicPr>
          <p:cNvPr id="14" name="Grafik 6">
            <a:extLst>
              <a:ext uri="{FF2B5EF4-FFF2-40B4-BE49-F238E27FC236}">
                <a16:creationId xmlns:a16="http://schemas.microsoft.com/office/drawing/2014/main" id="{67E01CA8-B3A1-40BD-B955-B2E0FAD56DC3}"/>
              </a:ext>
            </a:extLst>
          </p:cNvPr>
          <p:cNvPicPr>
            <a:picLocks noChangeAspect="1"/>
          </p:cNvPicPr>
          <p:nvPr userDrawn="1"/>
        </p:nvPicPr>
        <p:blipFill>
          <a:blip r:embed="rId4"/>
          <a:stretch>
            <a:fillRect/>
          </a:stretch>
        </p:blipFill>
        <p:spPr>
          <a:xfrm>
            <a:off x="1372208" y="1537103"/>
            <a:ext cx="1095211" cy="813111"/>
          </a:xfrm>
          <a:prstGeom prst="rect">
            <a:avLst/>
          </a:prstGeom>
        </p:spPr>
      </p:pic>
      <p:sp>
        <p:nvSpPr>
          <p:cNvPr id="6" name="Slide Number Placeholder 5">
            <a:extLst>
              <a:ext uri="{FF2B5EF4-FFF2-40B4-BE49-F238E27FC236}">
                <a16:creationId xmlns:a16="http://schemas.microsoft.com/office/drawing/2014/main" id="{0E6360A5-A6DE-463F-ABC5-3E00C3EC755D}"/>
              </a:ext>
            </a:extLst>
          </p:cNvPr>
          <p:cNvSpPr>
            <a:spLocks noGrp="1"/>
          </p:cNvSpPr>
          <p:nvPr>
            <p:ph type="sldNum" sz="quarter" idx="19"/>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657330131"/>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sp>
        <p:nvSpPr>
          <p:cNvPr id="3" name="Slide Number Placeholder 2">
            <a:extLst>
              <a:ext uri="{FF2B5EF4-FFF2-40B4-BE49-F238E27FC236}">
                <a16:creationId xmlns:a16="http://schemas.microsoft.com/office/drawing/2014/main" id="{F34AEF18-83BF-40F7-A2FF-F918B44934E9}"/>
              </a:ext>
            </a:extLst>
          </p:cNvPr>
          <p:cNvSpPr>
            <a:spLocks noGrp="1"/>
          </p:cNvSpPr>
          <p:nvPr>
            <p:ph type="sldNum" sz="quarter" idx="12"/>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153915368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 name="Slide Number Placeholder 1">
            <a:extLst>
              <a:ext uri="{FF2B5EF4-FFF2-40B4-BE49-F238E27FC236}">
                <a16:creationId xmlns:a16="http://schemas.microsoft.com/office/drawing/2014/main" id="{34AA1B4E-E6B8-4977-949D-964D9DA4CE41}"/>
              </a:ext>
            </a:extLst>
          </p:cNvPr>
          <p:cNvSpPr>
            <a:spLocks noGrp="1"/>
          </p:cNvSpPr>
          <p:nvPr>
            <p:ph type="sldNum" sz="quarter" idx="11"/>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60225773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Empty slide with title">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2" name="Slide Number Placeholder 1">
            <a:extLst>
              <a:ext uri="{FF2B5EF4-FFF2-40B4-BE49-F238E27FC236}">
                <a16:creationId xmlns:a16="http://schemas.microsoft.com/office/drawing/2014/main" id="{92A0113C-8A17-40BB-8629-F1DB43923473}"/>
              </a:ext>
            </a:extLst>
          </p:cNvPr>
          <p:cNvSpPr>
            <a:spLocks noGrp="1"/>
          </p:cNvSpPr>
          <p:nvPr>
            <p:ph type="sldNum" sz="quarter" idx="1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99391354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2" name="Slide Number Placeholder 1">
            <a:extLst>
              <a:ext uri="{FF2B5EF4-FFF2-40B4-BE49-F238E27FC236}">
                <a16:creationId xmlns:a16="http://schemas.microsoft.com/office/drawing/2014/main" id="{0478CE8C-583F-44FE-8A94-B0D8BAFE32FF}"/>
              </a:ext>
            </a:extLst>
          </p:cNvPr>
          <p:cNvSpPr>
            <a:spLocks noGrp="1"/>
          </p:cNvSpPr>
          <p:nvPr>
            <p:ph type="sldNum" sz="quarter" idx="2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60430639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 name="Slide Number Placeholder 1">
            <a:extLst>
              <a:ext uri="{FF2B5EF4-FFF2-40B4-BE49-F238E27FC236}">
                <a16:creationId xmlns:a16="http://schemas.microsoft.com/office/drawing/2014/main" id="{0460A7AA-4908-426B-8750-91767CCDDABA}"/>
              </a:ext>
            </a:extLst>
          </p:cNvPr>
          <p:cNvSpPr>
            <a:spLocks noGrp="1"/>
          </p:cNvSpPr>
          <p:nvPr>
            <p:ph type="sldNum" sz="quarter" idx="18"/>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90921803"/>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71475" y="229457"/>
            <a:ext cx="9648199" cy="543658"/>
          </a:xfrm>
          <a:prstGeom prst="rect">
            <a:avLst/>
          </a:prstGeom>
        </p:spPr>
        <p:txBody>
          <a:bodyPr lIns="0" anchor="b"/>
          <a:lstStyle>
            <a:lvl1pPr>
              <a:lnSpc>
                <a:spcPts val="3400"/>
              </a:lnSpc>
              <a:defRPr sz="2800" b="1" i="0" baseline="0">
                <a:solidFill>
                  <a:srgbClr val="13343D"/>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3" name="Slide Number Placeholder 2">
            <a:extLst>
              <a:ext uri="{FF2B5EF4-FFF2-40B4-BE49-F238E27FC236}">
                <a16:creationId xmlns:a16="http://schemas.microsoft.com/office/drawing/2014/main" id="{35ABE8F7-EF41-421B-B709-971DAF81AE58}"/>
              </a:ext>
            </a:extLst>
          </p:cNvPr>
          <p:cNvSpPr>
            <a:spLocks noGrp="1"/>
          </p:cNvSpPr>
          <p:nvPr>
            <p:ph type="sldNum" sz="quarter" idx="11"/>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148492947"/>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Full screen picture or graphic">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8C4EE-1688-4709-96F5-9335B73BAD97}"/>
              </a:ext>
            </a:extLst>
          </p:cNvPr>
          <p:cNvSpPr>
            <a:spLocks noGrp="1"/>
          </p:cNvSpPr>
          <p:nvPr>
            <p:ph type="sldNum" sz="quarter" idx="1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98336942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9AF7-B5CC-4FFB-A3DB-15F59C853A2E}"/>
              </a:ext>
            </a:extLst>
          </p:cNvPr>
          <p:cNvSpPr>
            <a:spLocks noGrp="1"/>
          </p:cNvSpPr>
          <p:nvPr>
            <p:ph type="title"/>
          </p:nvPr>
        </p:nvSpPr>
        <p:spPr>
          <a:xfrm>
            <a:off x="838200" y="365125"/>
            <a:ext cx="10515600" cy="1325563"/>
          </a:xfrm>
          <a:prstGeom prst="rect">
            <a:avLst/>
          </a:prstGeom>
        </p:spPr>
        <p:txBody>
          <a:bodyPr/>
          <a:lstStyle>
            <a:lvl1pPr>
              <a:defRPr sz="3200" b="1">
                <a:solidFill>
                  <a:schemeClr val="tx1"/>
                </a:solidFill>
                <a:latin typeface="+mn-lt"/>
              </a:defRPr>
            </a:lvl1p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76B08C73-2CCF-4235-9077-5D5E52D02575}"/>
              </a:ext>
            </a:extLst>
          </p:cNvPr>
          <p:cNvSpPr>
            <a:spLocks noGrp="1"/>
          </p:cNvSpPr>
          <p:nvPr>
            <p:ph type="sldNum" sz="quarter" idx="1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4197296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011" y="57150"/>
            <a:ext cx="9640390" cy="1143000"/>
          </a:xfrm>
          <a:prstGeom prst="rect">
            <a:avLst/>
          </a:prstGeom>
        </p:spPr>
        <p:txBody>
          <a:bodyPr lIns="91418" tIns="45709" rIns="91418" bIns="45709" anchor="ctr"/>
          <a:lstStyle>
            <a:lvl1pPr algn="l" defTabSz="510068" rtl="0" eaLnBrk="0" fontAlgn="base" hangingPunct="0">
              <a:spcBef>
                <a:spcPct val="0"/>
              </a:spcBef>
              <a:spcAft>
                <a:spcPts val="1343"/>
              </a:spcAft>
              <a:defRPr lang="en-US" sz="3200" b="1" i="0" kern="0" spc="0" baseline="0" dirty="0">
                <a:solidFill>
                  <a:srgbClr val="006666"/>
                </a:solidFill>
                <a:latin typeface="Arial" panose="020B0604020202020204" pitchFamily="34" charset="0"/>
                <a:ea typeface="ＭＳ Ｐゴシック"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8000" y="1524001"/>
            <a:ext cx="11074400" cy="4572000"/>
          </a:xfrm>
          <a:prstGeom prst="rect">
            <a:avLst/>
          </a:prstGeom>
        </p:spPr>
        <p:txBody>
          <a:bodyPr lIns="91418" tIns="45709" rIns="91418" bIns="45709"/>
          <a:lstStyle>
            <a:lvl1pPr marL="342825" indent="-342825">
              <a:buClr>
                <a:srgbClr val="006666"/>
              </a:buClr>
              <a:buFont typeface="Wingdings" pitchFamily="2" charset="2"/>
              <a:buChar char="§"/>
              <a:defRPr sz="2400">
                <a:solidFill>
                  <a:schemeClr val="tx2"/>
                </a:solidFill>
              </a:defRPr>
            </a:lvl1pPr>
            <a:lvl2pPr marL="712788" indent="-350838">
              <a:buClr>
                <a:srgbClr val="006666"/>
              </a:buClr>
              <a:buSzPct val="100000"/>
              <a:buFont typeface="Arial" panose="020B0604020202020204" pitchFamily="34" charset="0"/>
              <a:buChar char="−"/>
              <a:defRPr sz="2200">
                <a:solidFill>
                  <a:srgbClr val="006666"/>
                </a:solidFill>
              </a:defRPr>
            </a:lvl2pPr>
          </a:lstStyle>
          <a:p>
            <a:pPr lvl="0"/>
            <a:r>
              <a:rPr lang="en-US" dirty="0"/>
              <a:t>Click to edit Master text styles</a:t>
            </a:r>
          </a:p>
          <a:p>
            <a:pPr lvl="1"/>
            <a:r>
              <a:rPr lang="en-US" dirty="0"/>
              <a:t>Second level</a:t>
            </a:r>
          </a:p>
        </p:txBody>
      </p:sp>
      <p:sp>
        <p:nvSpPr>
          <p:cNvPr id="4" name="Rectangle 6">
            <a:extLst>
              <a:ext uri="{FF2B5EF4-FFF2-40B4-BE49-F238E27FC236}">
                <a16:creationId xmlns:a16="http://schemas.microsoft.com/office/drawing/2014/main" id="{C8B4844A-5A41-43E4-ACC2-AEDF79CE771F}"/>
              </a:ext>
            </a:extLst>
          </p:cNvPr>
          <p:cNvSpPr>
            <a:spLocks noGrp="1" noChangeArrowheads="1"/>
          </p:cNvSpPr>
          <p:nvPr>
            <p:ph type="sldNum" sz="quarter" idx="4"/>
          </p:nvPr>
        </p:nvSpPr>
        <p:spPr bwMode="auto">
          <a:xfrm>
            <a:off x="11388451" y="350604"/>
            <a:ext cx="383116" cy="2690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36000" rIns="0" bIns="0" numCol="1" anchor="t" anchorCtr="0" compatLnSpc="1">
            <a:prstTxWarp prst="textNoShape">
              <a:avLst/>
            </a:prstTxWarp>
          </a:bodyPr>
          <a:lstStyle>
            <a:lvl1pPr algn="ctr">
              <a:defRPr sz="1200" b="1" smtClean="0">
                <a:solidFill>
                  <a:schemeClr val="bg1"/>
                </a:solidFill>
                <a:latin typeface="Arial"/>
                <a:cs typeface="Arial"/>
              </a:defRPr>
            </a:lvl1pPr>
          </a:lstStyle>
          <a:p>
            <a:pPr>
              <a:defRPr/>
            </a:pPr>
            <a:fld id="{90020423-3657-4A66-9E08-2DF962D9A18F}" type="slidenum">
              <a:rPr lang="en-US" smtClean="0"/>
              <a:pPr>
                <a:defRPr/>
              </a:pPr>
              <a:t>‹#›</a:t>
            </a:fld>
            <a:endParaRPr lang="en-US" dirty="0"/>
          </a:p>
        </p:txBody>
      </p:sp>
    </p:spTree>
    <p:extLst>
      <p:ext uri="{BB962C8B-B14F-4D97-AF65-F5344CB8AC3E}">
        <p14:creationId xmlns:p14="http://schemas.microsoft.com/office/powerpoint/2010/main" val="1429850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14982069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71475" y="229457"/>
            <a:ext cx="9648199" cy="543658"/>
          </a:xfrm>
          <a:prstGeom prst="rect">
            <a:avLst/>
          </a:prstGeom>
        </p:spPr>
        <p:txBody>
          <a:bodyPr lIns="0" anchor="b"/>
          <a:lstStyle>
            <a:lvl1pPr>
              <a:lnSpc>
                <a:spcPts val="3400"/>
              </a:lnSpc>
              <a:defRPr sz="2800" b="1" i="0" baseline="0">
                <a:solidFill>
                  <a:srgbClr val="13343D"/>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Tree>
    <p:extLst>
      <p:ext uri="{BB962C8B-B14F-4D97-AF65-F5344CB8AC3E}">
        <p14:creationId xmlns:p14="http://schemas.microsoft.com/office/powerpoint/2010/main" val="400584462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134650710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3868957594"/>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323113054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0000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 name="Slide Number Placeholder 1">
            <a:extLst>
              <a:ext uri="{FF2B5EF4-FFF2-40B4-BE49-F238E27FC236}">
                <a16:creationId xmlns:a16="http://schemas.microsoft.com/office/drawing/2014/main" id="{91526A87-3E3B-46DF-AA7B-8C046F96F1B5}"/>
              </a:ext>
            </a:extLst>
          </p:cNvPr>
          <p:cNvSpPr>
            <a:spLocks noGrp="1"/>
          </p:cNvSpPr>
          <p:nvPr>
            <p:ph type="sldNum" sz="quarter" idx="18"/>
          </p:nvPr>
        </p:nvSpPr>
        <p:spPr>
          <a:xfrm>
            <a:off x="9084325" y="6356350"/>
            <a:ext cx="2743200" cy="365125"/>
          </a:xfrm>
          <a:prstGeom prst="rect">
            <a:avLst/>
          </a:prstGeom>
        </p:spPr>
        <p:txBody>
          <a:bodyPr/>
          <a:lstStyle/>
          <a:p>
            <a:fld id="{1BEC72DD-567A-4D17-8F01-35BE27719768}" type="slidenum">
              <a:rPr lang="en-AU" smtClean="0"/>
              <a:pPr/>
              <a:t>‹#›</a:t>
            </a:fld>
            <a:endParaRPr lang="en-AU"/>
          </a:p>
        </p:txBody>
      </p:sp>
    </p:spTree>
    <p:extLst>
      <p:ext uri="{BB962C8B-B14F-4D97-AF65-F5344CB8AC3E}">
        <p14:creationId xmlns:p14="http://schemas.microsoft.com/office/powerpoint/2010/main" val="2253185123"/>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
        <p:nvSpPr>
          <p:cNvPr id="3" name="Slide Number Placeholder 2">
            <a:extLst>
              <a:ext uri="{FF2B5EF4-FFF2-40B4-BE49-F238E27FC236}">
                <a16:creationId xmlns:a16="http://schemas.microsoft.com/office/drawing/2014/main" id="{697864FA-58DB-4025-9C9F-D5DD1801B79F}"/>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609958978"/>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3" name="Slide Number Placeholder 2">
            <a:extLst>
              <a:ext uri="{FF2B5EF4-FFF2-40B4-BE49-F238E27FC236}">
                <a16:creationId xmlns:a16="http://schemas.microsoft.com/office/drawing/2014/main" id="{670924B9-F810-4D7E-AF27-AD01BF89DA55}"/>
              </a:ext>
            </a:extLst>
          </p:cNvPr>
          <p:cNvSpPr>
            <a:spLocks noGrp="1"/>
          </p:cNvSpPr>
          <p:nvPr>
            <p:ph type="sldNum" sz="quarter" idx="1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196172028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screen picture or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72195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Group work activity</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6" name="Oval 5">
            <a:extLst>
              <a:ext uri="{FF2B5EF4-FFF2-40B4-BE49-F238E27FC236}">
                <a16:creationId xmlns:a16="http://schemas.microsoft.com/office/drawing/2014/main" id="{0DB659DE-255B-42ED-A084-15770C7E6952}"/>
              </a:ext>
            </a:extLst>
          </p:cNvPr>
          <p:cNvSpPr/>
          <p:nvPr userDrawn="1"/>
        </p:nvSpPr>
        <p:spPr>
          <a:xfrm>
            <a:off x="359347" y="1469526"/>
            <a:ext cx="3107753" cy="15922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nhaltsplatzhalter 8" descr="Besprechung">
            <a:extLst>
              <a:ext uri="{FF2B5EF4-FFF2-40B4-BE49-F238E27FC236}">
                <a16:creationId xmlns:a16="http://schemas.microsoft.com/office/drawing/2014/main" id="{5A3B7F2B-C69E-42DD-A276-B90C66C506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312" y="1342526"/>
            <a:ext cx="1381928" cy="1272877"/>
          </a:xfrm>
          <a:prstGeom prst="rect">
            <a:avLst/>
          </a:prstGeom>
        </p:spPr>
      </p:pic>
      <p:sp>
        <p:nvSpPr>
          <p:cNvPr id="7" name="Inhaltsplatzhalter 3">
            <a:extLst>
              <a:ext uri="{FF2B5EF4-FFF2-40B4-BE49-F238E27FC236}">
                <a16:creationId xmlns:a16="http://schemas.microsoft.com/office/drawing/2014/main" id="{88683F4B-70E0-46ED-BB63-2E340053BFE0}"/>
              </a:ext>
            </a:extLst>
          </p:cNvPr>
          <p:cNvSpPr>
            <a:spLocks noGrp="1"/>
          </p:cNvSpPr>
          <p:nvPr>
            <p:ph sz="quarter" idx="13"/>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Group-work</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86BC15A7-B058-441C-8FE7-7495D911DC1A}"/>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2" name="Picture 11">
            <a:extLst>
              <a:ext uri="{FF2B5EF4-FFF2-40B4-BE49-F238E27FC236}">
                <a16:creationId xmlns:a16="http://schemas.microsoft.com/office/drawing/2014/main" id="{B40084FF-5257-4F8F-96F0-4642B951BE77}"/>
              </a:ext>
            </a:extLst>
          </p:cNvPr>
          <p:cNvPicPr>
            <a:picLocks noChangeAspect="1"/>
          </p:cNvPicPr>
          <p:nvPr userDrawn="1"/>
        </p:nvPicPr>
        <p:blipFill>
          <a:blip r:embed="rId5"/>
          <a:stretch>
            <a:fillRect/>
          </a:stretch>
        </p:blipFill>
        <p:spPr>
          <a:xfrm>
            <a:off x="1372208" y="5470525"/>
            <a:ext cx="590550" cy="885825"/>
          </a:xfrm>
          <a:prstGeom prst="rect">
            <a:avLst/>
          </a:prstGeom>
        </p:spPr>
      </p:pic>
    </p:spTree>
    <p:extLst>
      <p:ext uri="{BB962C8B-B14F-4D97-AF65-F5344CB8AC3E}">
        <p14:creationId xmlns:p14="http://schemas.microsoft.com/office/powerpoint/2010/main" val="3111279609"/>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Quiz </a:t>
            </a:r>
          </a:p>
        </p:txBody>
      </p:sp>
      <p:sp>
        <p:nvSpPr>
          <p:cNvPr id="12" name="Oval 11">
            <a:extLst>
              <a:ext uri="{FF2B5EF4-FFF2-40B4-BE49-F238E27FC236}">
                <a16:creationId xmlns:a16="http://schemas.microsoft.com/office/drawing/2014/main" id="{D827F5FE-CBD6-4DE3-AE4A-ECE0519C4DDF}"/>
              </a:ext>
            </a:extLst>
          </p:cNvPr>
          <p:cNvSpPr/>
          <p:nvPr userDrawn="1"/>
        </p:nvSpPr>
        <p:spPr>
          <a:xfrm>
            <a:off x="359347" y="1469526"/>
            <a:ext cx="3107753" cy="15922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p>
        </p:txBody>
      </p:sp>
      <p:sp>
        <p:nvSpPr>
          <p:cNvPr id="13" name="Inhaltsplatzhalter 3">
            <a:extLst>
              <a:ext uri="{FF2B5EF4-FFF2-40B4-BE49-F238E27FC236}">
                <a16:creationId xmlns:a16="http://schemas.microsoft.com/office/drawing/2014/main" id="{6EC6120E-CB0E-4DCB-A5BE-D7F3E7FDB8C2}"/>
              </a:ext>
            </a:extLst>
          </p:cNvPr>
          <p:cNvSpPr>
            <a:spLocks noGrp="1"/>
          </p:cNvSpPr>
          <p:nvPr>
            <p:ph sz="quarter" idx="13" hasCustomPrompt="1"/>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Quiz</a:t>
            </a:r>
            <a:endParaRPr lang="en-GB" sz="1600" b="1" dirty="0">
              <a:solidFill>
                <a:srgbClr val="646400"/>
              </a:solidFill>
              <a:latin typeface="+mj-lt"/>
            </a:endParaRPr>
          </a:p>
        </p:txBody>
      </p:sp>
      <p:sp>
        <p:nvSpPr>
          <p:cNvPr id="9" name="Textfeld 7">
            <a:extLst>
              <a:ext uri="{FF2B5EF4-FFF2-40B4-BE49-F238E27FC236}">
                <a16:creationId xmlns:a16="http://schemas.microsoft.com/office/drawing/2014/main" id="{17A19776-3187-46B1-B37D-D651A351520F}"/>
              </a:ext>
            </a:extLst>
          </p:cNvPr>
          <p:cNvSpPr txBox="1"/>
          <p:nvPr userDrawn="1"/>
        </p:nvSpPr>
        <p:spPr>
          <a:xfrm rot="18600288">
            <a:off x="856308" y="1627114"/>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0" name="Textfeld 7">
            <a:extLst>
              <a:ext uri="{FF2B5EF4-FFF2-40B4-BE49-F238E27FC236}">
                <a16:creationId xmlns:a16="http://schemas.microsoft.com/office/drawing/2014/main" id="{3FE8EC3F-35E8-4901-A466-50031152D913}"/>
              </a:ext>
            </a:extLst>
          </p:cNvPr>
          <p:cNvSpPr txBox="1"/>
          <p:nvPr userDrawn="1"/>
        </p:nvSpPr>
        <p:spPr>
          <a:xfrm rot="2409520">
            <a:off x="2414440" y="1619558"/>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1" name="Textfeld 7">
            <a:extLst>
              <a:ext uri="{FF2B5EF4-FFF2-40B4-BE49-F238E27FC236}">
                <a16:creationId xmlns:a16="http://schemas.microsoft.com/office/drawing/2014/main" id="{DF31346B-EFA5-41CC-BD7B-12C2745D6068}"/>
              </a:ext>
            </a:extLst>
          </p:cNvPr>
          <p:cNvSpPr txBox="1"/>
          <p:nvPr userDrawn="1"/>
        </p:nvSpPr>
        <p:spPr>
          <a:xfrm>
            <a:off x="1609252" y="1545119"/>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6" name="Inhaltsplatzhalter 13">
            <a:extLst>
              <a:ext uri="{FF2B5EF4-FFF2-40B4-BE49-F238E27FC236}">
                <a16:creationId xmlns:a16="http://schemas.microsoft.com/office/drawing/2014/main" id="{2FA2F6B2-3DD5-410D-9367-4BB35742D449}"/>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7" name="Picture 16">
            <a:extLst>
              <a:ext uri="{FF2B5EF4-FFF2-40B4-BE49-F238E27FC236}">
                <a16:creationId xmlns:a16="http://schemas.microsoft.com/office/drawing/2014/main" id="{6E2B8629-7BF7-4CAE-B93A-65A29C2247A9}"/>
              </a:ext>
            </a:extLst>
          </p:cNvPr>
          <p:cNvPicPr>
            <a:picLocks noChangeAspect="1"/>
          </p:cNvPicPr>
          <p:nvPr userDrawn="1"/>
        </p:nvPicPr>
        <p:blipFill>
          <a:blip r:embed="rId2"/>
          <a:stretch>
            <a:fillRect/>
          </a:stretch>
        </p:blipFill>
        <p:spPr>
          <a:xfrm>
            <a:off x="1372208" y="5470525"/>
            <a:ext cx="590550" cy="885825"/>
          </a:xfrm>
          <a:prstGeom prst="rect">
            <a:avLst/>
          </a:prstGeom>
        </p:spPr>
      </p:pic>
    </p:spTree>
    <p:extLst>
      <p:ext uri="{BB962C8B-B14F-4D97-AF65-F5344CB8AC3E}">
        <p14:creationId xmlns:p14="http://schemas.microsoft.com/office/powerpoint/2010/main" val="430446705"/>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Plenary discussion </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pic>
        <p:nvPicPr>
          <p:cNvPr id="12" name="Inhaltsplatzhalter 5">
            <a:extLst>
              <a:ext uri="{FF2B5EF4-FFF2-40B4-BE49-F238E27FC236}">
                <a16:creationId xmlns:a16="http://schemas.microsoft.com/office/drawing/2014/main" id="{EEB9DF40-A38B-43CF-AE0F-EFD26A6A89DA}"/>
              </a:ext>
            </a:extLst>
          </p:cNvPr>
          <p:cNvPicPr>
            <a:picLocks noChangeAspect="1"/>
          </p:cNvPicPr>
          <p:nvPr userDrawn="1"/>
        </p:nvPicPr>
        <p:blipFill>
          <a:blip r:embed="rId3"/>
          <a:stretch>
            <a:fillRect/>
          </a:stretch>
        </p:blipFill>
        <p:spPr>
          <a:xfrm>
            <a:off x="1262193" y="1494321"/>
            <a:ext cx="1122564" cy="973989"/>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Discussion</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4"/>
          <a:stretch>
            <a:fillRect/>
          </a:stretch>
        </p:blipFill>
        <p:spPr>
          <a:xfrm>
            <a:off x="1372208" y="5470525"/>
            <a:ext cx="590550" cy="885825"/>
          </a:xfrm>
          <a:prstGeom prst="rect">
            <a:avLst/>
          </a:prstGeom>
        </p:spPr>
      </p:pic>
    </p:spTree>
    <p:extLst>
      <p:ext uri="{BB962C8B-B14F-4D97-AF65-F5344CB8AC3E}">
        <p14:creationId xmlns:p14="http://schemas.microsoft.com/office/powerpoint/2010/main" val="1146865316"/>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Individual writing exercise</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Write</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7" name="Inhaltsplatzhalter 4">
            <a:extLst>
              <a:ext uri="{FF2B5EF4-FFF2-40B4-BE49-F238E27FC236}">
                <a16:creationId xmlns:a16="http://schemas.microsoft.com/office/drawing/2014/main" id="{F93A4BC5-9C64-4BDE-8853-CA9A8175FD3C}"/>
              </a:ext>
            </a:extLst>
          </p:cNvPr>
          <p:cNvPicPr>
            <a:picLocks noChangeAspect="1"/>
          </p:cNvPicPr>
          <p:nvPr userDrawn="1"/>
        </p:nvPicPr>
        <p:blipFill>
          <a:blip r:embed="rId4"/>
          <a:stretch>
            <a:fillRect/>
          </a:stretch>
        </p:blipFill>
        <p:spPr>
          <a:xfrm>
            <a:off x="1372208" y="1561701"/>
            <a:ext cx="1059146" cy="837067"/>
          </a:xfrm>
          <a:prstGeom prst="rect">
            <a:avLst/>
          </a:prstGeom>
        </p:spPr>
      </p:pic>
      <p:sp>
        <p:nvSpPr>
          <p:cNvPr id="6" name="Slide Number Placeholder 5">
            <a:extLst>
              <a:ext uri="{FF2B5EF4-FFF2-40B4-BE49-F238E27FC236}">
                <a16:creationId xmlns:a16="http://schemas.microsoft.com/office/drawing/2014/main" id="{0290616A-7587-483D-8698-A7709D9CBCE1}"/>
              </a:ext>
            </a:extLst>
          </p:cNvPr>
          <p:cNvSpPr>
            <a:spLocks noGrp="1"/>
          </p:cNvSpPr>
          <p:nvPr>
            <p:ph type="sldNum" sz="quarter" idx="18"/>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181522011"/>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Individual writing exercise</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Listen</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2" name="Grafik 7">
            <a:extLst>
              <a:ext uri="{FF2B5EF4-FFF2-40B4-BE49-F238E27FC236}">
                <a16:creationId xmlns:a16="http://schemas.microsoft.com/office/drawing/2014/main" id="{7DBD1378-61B2-4379-A140-7C0CD82F0620}"/>
              </a:ext>
            </a:extLst>
          </p:cNvPr>
          <p:cNvPicPr>
            <a:picLocks noChangeAspect="1"/>
          </p:cNvPicPr>
          <p:nvPr userDrawn="1"/>
        </p:nvPicPr>
        <p:blipFill>
          <a:blip r:embed="rId4"/>
          <a:stretch>
            <a:fillRect/>
          </a:stretch>
        </p:blipFill>
        <p:spPr>
          <a:xfrm>
            <a:off x="1678870" y="1517687"/>
            <a:ext cx="567775" cy="946291"/>
          </a:xfrm>
          <a:prstGeom prst="rect">
            <a:avLst/>
          </a:prstGeom>
        </p:spPr>
      </p:pic>
    </p:spTree>
    <p:extLst>
      <p:ext uri="{BB962C8B-B14F-4D97-AF65-F5344CB8AC3E}">
        <p14:creationId xmlns:p14="http://schemas.microsoft.com/office/powerpoint/2010/main" val="3011655376"/>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Watch video</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2" name="Grafik 7">
            <a:extLst>
              <a:ext uri="{FF2B5EF4-FFF2-40B4-BE49-F238E27FC236}">
                <a16:creationId xmlns:a16="http://schemas.microsoft.com/office/drawing/2014/main" id="{7DBD1378-61B2-4379-A140-7C0CD82F0620}"/>
              </a:ext>
            </a:extLst>
          </p:cNvPr>
          <p:cNvPicPr>
            <a:picLocks noChangeAspect="1"/>
          </p:cNvPicPr>
          <p:nvPr userDrawn="1"/>
        </p:nvPicPr>
        <p:blipFill>
          <a:blip r:embed="rId4"/>
          <a:stretch>
            <a:fillRect/>
          </a:stretch>
        </p:blipFill>
        <p:spPr>
          <a:xfrm>
            <a:off x="2150888" y="1627474"/>
            <a:ext cx="439629" cy="732714"/>
          </a:xfrm>
          <a:prstGeom prst="rect">
            <a:avLst/>
          </a:prstGeom>
        </p:spPr>
      </p:pic>
      <p:pic>
        <p:nvPicPr>
          <p:cNvPr id="9" name="Picture 8">
            <a:extLst>
              <a:ext uri="{FF2B5EF4-FFF2-40B4-BE49-F238E27FC236}">
                <a16:creationId xmlns:a16="http://schemas.microsoft.com/office/drawing/2014/main" id="{48E087B7-FD95-4C03-B980-E40E4E8346A0}"/>
              </a:ext>
            </a:extLst>
          </p:cNvPr>
          <p:cNvPicPr>
            <a:picLocks noChangeAspect="1"/>
          </p:cNvPicPr>
          <p:nvPr userDrawn="1"/>
        </p:nvPicPr>
        <p:blipFill>
          <a:blip r:embed="rId5"/>
          <a:stretch>
            <a:fillRect/>
          </a:stretch>
        </p:blipFill>
        <p:spPr>
          <a:xfrm>
            <a:off x="1151780" y="1549210"/>
            <a:ext cx="810978" cy="810978"/>
          </a:xfrm>
          <a:prstGeom prst="rect">
            <a:avLst/>
          </a:prstGeom>
        </p:spPr>
      </p:pic>
      <p:sp>
        <p:nvSpPr>
          <p:cNvPr id="16" name="Inhaltsplatzhalter 3">
            <a:extLst>
              <a:ext uri="{FF2B5EF4-FFF2-40B4-BE49-F238E27FC236}">
                <a16:creationId xmlns:a16="http://schemas.microsoft.com/office/drawing/2014/main" id="{C48F9AF9-A13D-4E1B-950D-3A06BCAEC9C0}"/>
              </a:ext>
            </a:extLst>
          </p:cNvPr>
          <p:cNvSpPr>
            <a:spLocks noGrp="1"/>
          </p:cNvSpPr>
          <p:nvPr>
            <p:ph sz="quarter" idx="18" hasCustomPrompt="1"/>
          </p:nvPr>
        </p:nvSpPr>
        <p:spPr>
          <a:xfrm>
            <a:off x="585216" y="2417791"/>
            <a:ext cx="2755392" cy="459318"/>
          </a:xfrm>
          <a:prstGeom prst="rect">
            <a:avLst/>
          </a:prstGeom>
        </p:spPr>
        <p:txBody>
          <a:bodyPr/>
          <a:lstStyle>
            <a:lvl1pPr marL="0" indent="0" algn="ctr">
              <a:buNone/>
              <a:defRPr sz="3200">
                <a:solidFill>
                  <a:schemeClr val="bg1"/>
                </a:solidFill>
              </a:defRPr>
            </a:lvl1pPr>
          </a:lstStyle>
          <a:p>
            <a:r>
              <a:rPr lang="en-GB" dirty="0"/>
              <a:t>Watch, listen</a:t>
            </a:r>
            <a:endParaRPr lang="en-GB" sz="1600" b="1" dirty="0">
              <a:solidFill>
                <a:srgbClr val="646400"/>
              </a:solidFill>
              <a:latin typeface="+mj-lt"/>
            </a:endParaRPr>
          </a:p>
        </p:txBody>
      </p:sp>
      <p:sp>
        <p:nvSpPr>
          <p:cNvPr id="6" name="Slide Number Placeholder 5">
            <a:extLst>
              <a:ext uri="{FF2B5EF4-FFF2-40B4-BE49-F238E27FC236}">
                <a16:creationId xmlns:a16="http://schemas.microsoft.com/office/drawing/2014/main" id="{7A0305BF-DE0D-4134-B79F-87D213CE571A}"/>
              </a:ext>
            </a:extLst>
          </p:cNvPr>
          <p:cNvSpPr>
            <a:spLocks noGrp="1"/>
          </p:cNvSpPr>
          <p:nvPr>
            <p:ph type="sldNum" sz="quarter" idx="19"/>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012774559"/>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Watch video</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sp>
        <p:nvSpPr>
          <p:cNvPr id="16" name="Inhaltsplatzhalter 3">
            <a:extLst>
              <a:ext uri="{FF2B5EF4-FFF2-40B4-BE49-F238E27FC236}">
                <a16:creationId xmlns:a16="http://schemas.microsoft.com/office/drawing/2014/main" id="{C48F9AF9-A13D-4E1B-950D-3A06BCAEC9C0}"/>
              </a:ext>
            </a:extLst>
          </p:cNvPr>
          <p:cNvSpPr>
            <a:spLocks noGrp="1"/>
          </p:cNvSpPr>
          <p:nvPr>
            <p:ph sz="quarter" idx="18" hasCustomPrompt="1"/>
          </p:nvPr>
        </p:nvSpPr>
        <p:spPr>
          <a:xfrm>
            <a:off x="585216" y="2417791"/>
            <a:ext cx="2755392" cy="459318"/>
          </a:xfrm>
          <a:prstGeom prst="rect">
            <a:avLst/>
          </a:prstGeom>
        </p:spPr>
        <p:txBody>
          <a:bodyPr/>
          <a:lstStyle>
            <a:lvl1pPr marL="0" indent="0" algn="ctr">
              <a:buNone/>
              <a:defRPr sz="3200">
                <a:solidFill>
                  <a:schemeClr val="bg1"/>
                </a:solidFill>
              </a:defRPr>
            </a:lvl1pPr>
          </a:lstStyle>
          <a:p>
            <a:r>
              <a:rPr lang="en-GB" dirty="0"/>
              <a:t>Read</a:t>
            </a:r>
            <a:endParaRPr lang="en-GB" sz="1600" b="1" dirty="0">
              <a:solidFill>
                <a:srgbClr val="646400"/>
              </a:solidFill>
              <a:latin typeface="+mj-lt"/>
            </a:endParaRPr>
          </a:p>
        </p:txBody>
      </p:sp>
      <p:pic>
        <p:nvPicPr>
          <p:cNvPr id="14" name="Grafik 6">
            <a:extLst>
              <a:ext uri="{FF2B5EF4-FFF2-40B4-BE49-F238E27FC236}">
                <a16:creationId xmlns:a16="http://schemas.microsoft.com/office/drawing/2014/main" id="{67E01CA8-B3A1-40BD-B955-B2E0FAD56DC3}"/>
              </a:ext>
            </a:extLst>
          </p:cNvPr>
          <p:cNvPicPr>
            <a:picLocks noChangeAspect="1"/>
          </p:cNvPicPr>
          <p:nvPr userDrawn="1"/>
        </p:nvPicPr>
        <p:blipFill>
          <a:blip r:embed="rId4"/>
          <a:stretch>
            <a:fillRect/>
          </a:stretch>
        </p:blipFill>
        <p:spPr>
          <a:xfrm>
            <a:off x="1372208" y="1537103"/>
            <a:ext cx="1095211" cy="813111"/>
          </a:xfrm>
          <a:prstGeom prst="rect">
            <a:avLst/>
          </a:prstGeom>
        </p:spPr>
      </p:pic>
    </p:spTree>
    <p:extLst>
      <p:ext uri="{BB962C8B-B14F-4D97-AF65-F5344CB8AC3E}">
        <p14:creationId xmlns:p14="http://schemas.microsoft.com/office/powerpoint/2010/main" val="3341410569"/>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sp>
        <p:nvSpPr>
          <p:cNvPr id="3" name="Slide Number Placeholder 2">
            <a:extLst>
              <a:ext uri="{FF2B5EF4-FFF2-40B4-BE49-F238E27FC236}">
                <a16:creationId xmlns:a16="http://schemas.microsoft.com/office/drawing/2014/main" id="{F34AEF18-83BF-40F7-A2FF-F918B44934E9}"/>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665063313"/>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 name="Slide Number Placeholder 1">
            <a:extLst>
              <a:ext uri="{FF2B5EF4-FFF2-40B4-BE49-F238E27FC236}">
                <a16:creationId xmlns:a16="http://schemas.microsoft.com/office/drawing/2014/main" id="{34AA1B4E-E6B8-4977-949D-964D9DA4CE41}"/>
              </a:ext>
            </a:extLst>
          </p:cNvPr>
          <p:cNvSpPr>
            <a:spLocks noGrp="1"/>
          </p:cNvSpPr>
          <p:nvPr>
            <p:ph type="sldNum" sz="quarter" idx="11"/>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91364384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3" name="Slide Number Placeholder 2">
            <a:extLst>
              <a:ext uri="{FF2B5EF4-FFF2-40B4-BE49-F238E27FC236}">
                <a16:creationId xmlns:a16="http://schemas.microsoft.com/office/drawing/2014/main" id="{DAC8D406-9647-417D-A121-2991B509BB50}"/>
              </a:ext>
            </a:extLst>
          </p:cNvPr>
          <p:cNvSpPr>
            <a:spLocks noGrp="1"/>
          </p:cNvSpPr>
          <p:nvPr>
            <p:ph type="sldNum" sz="quarter" idx="2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137331845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Empty slide with title">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56404824"/>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1714225725"/>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Tree>
    <p:extLst>
      <p:ext uri="{BB962C8B-B14F-4D97-AF65-F5344CB8AC3E}">
        <p14:creationId xmlns:p14="http://schemas.microsoft.com/office/powerpoint/2010/main" val="2567978885"/>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Tree>
    <p:extLst>
      <p:ext uri="{BB962C8B-B14F-4D97-AF65-F5344CB8AC3E}">
        <p14:creationId xmlns:p14="http://schemas.microsoft.com/office/powerpoint/2010/main" val="940178298"/>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Full screen picture or graphic">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8C4EE-1688-4709-96F5-9335B73BAD97}"/>
              </a:ext>
            </a:extLst>
          </p:cNvPr>
          <p:cNvSpPr>
            <a:spLocks noGrp="1"/>
          </p:cNvSpPr>
          <p:nvPr>
            <p:ph type="sldNum" sz="quarter" idx="10"/>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66333703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9AF7-B5CC-4FFB-A3DB-15F59C853A2E}"/>
              </a:ext>
            </a:extLst>
          </p:cNvPr>
          <p:cNvSpPr>
            <a:spLocks noGrp="1"/>
          </p:cNvSpPr>
          <p:nvPr>
            <p:ph type="title"/>
          </p:nvPr>
        </p:nvSpPr>
        <p:spPr>
          <a:xfrm>
            <a:off x="838200" y="365125"/>
            <a:ext cx="10515600" cy="1325563"/>
          </a:xfrm>
          <a:prstGeom prst="rect">
            <a:avLst/>
          </a:prstGeom>
        </p:spPr>
        <p:txBody>
          <a:bodyPr/>
          <a:lstStyle>
            <a:lvl1pPr>
              <a:defRPr sz="3200" b="1">
                <a:solidFill>
                  <a:srgbClr val="646400"/>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925194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44000" y="2988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hasCustomPrompt="1"/>
          </p:nvPr>
        </p:nvSpPr>
        <p:spPr>
          <a:xfrm>
            <a:off x="1044000" y="5076000"/>
            <a:ext cx="8902700" cy="676800"/>
          </a:xfrm>
          <a:prstGeom prst="rect">
            <a:avLst/>
          </a:prstGeom>
        </p:spPr>
        <p:txBody>
          <a:bodyPr anchor="b"/>
          <a:lstStyle>
            <a:lvl1pPr marL="0" indent="0">
              <a:buFontTx/>
              <a:buNone/>
              <a:defRPr sz="2000" baseline="0">
                <a:latin typeface="Arial" panose="020B0604020202020204" pitchFamily="34" charset="0"/>
              </a:defRPr>
            </a:lvl1pPr>
          </a:lstStyle>
          <a:p>
            <a:pPr lvl="0"/>
            <a:r>
              <a:rPr lang="en-US" dirty="0"/>
              <a:t>Edit Master text styles (20px Arial)</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hasCustomPrompt="1"/>
          </p:nvPr>
        </p:nvSpPr>
        <p:spPr>
          <a:xfrm>
            <a:off x="1044000" y="3499200"/>
            <a:ext cx="8902700" cy="444500"/>
          </a:xfrm>
          <a:prstGeom prst="rect">
            <a:avLst/>
          </a:prstGeom>
        </p:spPr>
        <p:txBody>
          <a:bodyPr/>
          <a:lstStyle>
            <a:lvl1pPr marL="0" indent="0">
              <a:buFontTx/>
              <a:buNone/>
              <a:defRPr sz="2400" b="0" baseline="0">
                <a:latin typeface="Arial" panose="020B0604020202020204" pitchFamily="34" charset="0"/>
              </a:defRPr>
            </a:lvl1pPr>
          </a:lstStyle>
          <a:p>
            <a:pPr lvl="0"/>
            <a:r>
              <a:rPr lang="en-US" dirty="0"/>
              <a:t>Edit Master text styles (24px Arial)</a:t>
            </a:r>
          </a:p>
        </p:txBody>
      </p:sp>
      <p:pic>
        <p:nvPicPr>
          <p:cNvPr id="14" name="Grafik 13">
            <a:extLst>
              <a:ext uri="{FF2B5EF4-FFF2-40B4-BE49-F238E27FC236}">
                <a16:creationId xmlns:a16="http://schemas.microsoft.com/office/drawing/2014/main" id="{A956CA0A-E5ED-D543-8A7F-2CAFB4835D2E}"/>
              </a:ext>
            </a:extLst>
          </p:cNvPr>
          <p:cNvPicPr>
            <a:picLocks noChangeAspect="1"/>
          </p:cNvPicPr>
          <p:nvPr userDrawn="1"/>
        </p:nvPicPr>
        <p:blipFill>
          <a:blip r:embed="rId2"/>
          <a:stretch>
            <a:fillRect/>
          </a:stretch>
        </p:blipFill>
        <p:spPr>
          <a:xfrm>
            <a:off x="9612877" y="336977"/>
            <a:ext cx="2110245" cy="457093"/>
          </a:xfrm>
          <a:prstGeom prst="rect">
            <a:avLst/>
          </a:prstGeom>
        </p:spPr>
      </p:pic>
      <p:pic>
        <p:nvPicPr>
          <p:cNvPr id="19" name="Grafik 18">
            <a:extLst>
              <a:ext uri="{FF2B5EF4-FFF2-40B4-BE49-F238E27FC236}">
                <a16:creationId xmlns:a16="http://schemas.microsoft.com/office/drawing/2014/main" id="{C91B6355-9FD9-B247-BF94-64B270AF60B4}"/>
              </a:ext>
            </a:extLst>
          </p:cNvPr>
          <p:cNvPicPr>
            <a:picLocks noChangeAspect="1"/>
          </p:cNvPicPr>
          <p:nvPr userDrawn="1"/>
        </p:nvPicPr>
        <p:blipFill>
          <a:blip r:embed="rId3"/>
          <a:stretch>
            <a:fillRect/>
          </a:stretch>
        </p:blipFill>
        <p:spPr>
          <a:xfrm>
            <a:off x="6974737" y="253927"/>
            <a:ext cx="2398736" cy="590240"/>
          </a:xfrm>
          <a:prstGeom prst="rect">
            <a:avLst/>
          </a:prstGeom>
        </p:spPr>
      </p:pic>
      <p:sp>
        <p:nvSpPr>
          <p:cNvPr id="3" name="Slide Number Placeholder 2">
            <a:extLst>
              <a:ext uri="{FF2B5EF4-FFF2-40B4-BE49-F238E27FC236}">
                <a16:creationId xmlns:a16="http://schemas.microsoft.com/office/drawing/2014/main" id="{654B5F6B-02D2-4A28-A55F-72C2CE756917}"/>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143969733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0"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8" name="Grafik 7">
            <a:extLst>
              <a:ext uri="{FF2B5EF4-FFF2-40B4-BE49-F238E27FC236}">
                <a16:creationId xmlns:a16="http://schemas.microsoft.com/office/drawing/2014/main" id="{A446153B-A93F-FA4D-BC4B-342A1CB12044}"/>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10" name="Inhaltsplatzhalter 13">
            <a:extLst>
              <a:ext uri="{FF2B5EF4-FFF2-40B4-BE49-F238E27FC236}">
                <a16:creationId xmlns:a16="http://schemas.microsoft.com/office/drawing/2014/main" id="{D21805DF-FD14-A044-B43E-ABE708E8F92A}"/>
              </a:ext>
            </a:extLst>
          </p:cNvPr>
          <p:cNvSpPr>
            <a:spLocks noGrp="1"/>
          </p:cNvSpPr>
          <p:nvPr>
            <p:ph sz="quarter" idx="11" hasCustomPrompt="1"/>
          </p:nvPr>
        </p:nvSpPr>
        <p:spPr>
          <a:xfrm>
            <a:off x="6480000" y="1296000"/>
            <a:ext cx="5340525" cy="4438050"/>
          </a:xfrm>
          <a:prstGeom prst="rect">
            <a:avLst/>
          </a:prstGeom>
        </p:spPr>
        <p:txBody>
          <a:bodyPr/>
          <a:lstStyle>
            <a:lvl1pPr marL="241200" indent="-241200">
              <a:lnSpc>
                <a:spcPct val="100000"/>
              </a:lnSpc>
              <a:spcBef>
                <a:spcPts val="0"/>
              </a:spcBef>
              <a:spcAft>
                <a:spcPts val="600"/>
              </a:spcAft>
              <a:buFont typeface="Symbol" pitchFamily="2" charset="2"/>
              <a:buChar char="-"/>
              <a:defRPr sz="2000" b="1"/>
            </a:lvl1pPr>
            <a:lvl2pPr marL="468000" indent="-228600">
              <a:lnSpc>
                <a:spcPct val="100000"/>
              </a:lnSpc>
              <a:spcBef>
                <a:spcPts val="0"/>
              </a:spcBef>
              <a:spcAft>
                <a:spcPts val="600"/>
              </a:spcAft>
              <a:buFont typeface="Symbol" pitchFamily="2" charset="2"/>
              <a:buChar char="-"/>
              <a:defRPr sz="1800" baseline="0"/>
            </a:lvl2pPr>
          </a:lstStyle>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pPr lvl="1"/>
            <a:endParaRPr lang="en-GB" noProof="0" dirty="0"/>
          </a:p>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endParaRPr lang="en-GB" noProof="0" dirty="0"/>
          </a:p>
        </p:txBody>
      </p:sp>
    </p:spTree>
    <p:extLst>
      <p:ext uri="{BB962C8B-B14F-4D97-AF65-F5344CB8AC3E}">
        <p14:creationId xmlns:p14="http://schemas.microsoft.com/office/powerpoint/2010/main" val="3969406880"/>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0"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8" name="Grafik 7">
            <a:extLst>
              <a:ext uri="{FF2B5EF4-FFF2-40B4-BE49-F238E27FC236}">
                <a16:creationId xmlns:a16="http://schemas.microsoft.com/office/drawing/2014/main" id="{B49FF52B-C823-504F-98E2-D61D98998B5E}"/>
              </a:ext>
            </a:extLst>
          </p:cNvPr>
          <p:cNvPicPr>
            <a:picLocks noChangeAspect="1"/>
          </p:cNvPicPr>
          <p:nvPr userDrawn="1"/>
        </p:nvPicPr>
        <p:blipFill>
          <a:blip r:embed="rId2"/>
          <a:stretch>
            <a:fillRect/>
          </a:stretch>
        </p:blipFill>
        <p:spPr>
          <a:xfrm>
            <a:off x="10145749" y="346804"/>
            <a:ext cx="1674776" cy="362767"/>
          </a:xfrm>
          <a:prstGeom prst="rect">
            <a:avLst/>
          </a:prstGeom>
        </p:spPr>
      </p:pic>
      <p:cxnSp>
        <p:nvCxnSpPr>
          <p:cNvPr id="6" name="Gerade Verbindung 5">
            <a:extLst>
              <a:ext uri="{FF2B5EF4-FFF2-40B4-BE49-F238E27FC236}">
                <a16:creationId xmlns:a16="http://schemas.microsoft.com/office/drawing/2014/main" id="{2E7A14A8-00F8-5548-8762-5B2A8520A67F}"/>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8D95DAEA-8977-4BD5-A2A8-C4CE3459120D}"/>
              </a:ext>
            </a:extLst>
          </p:cNvPr>
          <p:cNvSpPr>
            <a:spLocks noGrp="1"/>
          </p:cNvSpPr>
          <p:nvPr>
            <p:ph type="sldNum" sz="quarter" idx="10"/>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118243304"/>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2 Images">
    <p:spTree>
      <p:nvGrpSpPr>
        <p:cNvPr id="1" name=""/>
        <p:cNvGrpSpPr/>
        <p:nvPr/>
      </p:nvGrpSpPr>
      <p:grpSpPr>
        <a:xfrm>
          <a:off x="0" y="0"/>
          <a:ext cx="0" cy="0"/>
          <a:chOff x="0" y="0"/>
          <a:chExt cx="0" cy="0"/>
        </a:xfrm>
      </p:grpSpPr>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60000" y="1382399"/>
            <a:ext cx="5572800" cy="428400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de-DE"/>
              <a:t>Mastertextformat bearbeiten
Zweite Ebene
Dritte Ebene
Vierte Ebene
Fünfte Ebene</a:t>
            </a:r>
            <a:endParaRPr lang="en-US"/>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384197" y="4941736"/>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444381" y="5749356"/>
            <a:ext cx="5034478" cy="311150"/>
          </a:xfrm>
          <a:prstGeom prst="rect">
            <a:avLst/>
          </a:prstGeom>
        </p:spPr>
        <p:txBody>
          <a:bodyPr lIns="0" tIns="0"/>
          <a:lstStyle>
            <a:lvl1pPr marL="0" indent="0">
              <a:lnSpc>
                <a:spcPct val="100000"/>
              </a:lnSpc>
              <a:spcBef>
                <a:spcPts val="0"/>
              </a:spcBef>
              <a:spcAft>
                <a:spcPts val="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54749" y="1382400"/>
            <a:ext cx="5572800" cy="428400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de-DE"/>
              <a:t>Mastertextformat bearbeiten
Zweite Ebene
Dritte Ebene
Vierte Ebene
Fünfte Ebene</a:t>
            </a:r>
            <a:endParaRPr lang="en-US"/>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245781"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315342" y="5749356"/>
            <a:ext cx="4946384" cy="311150"/>
          </a:xfrm>
          <a:prstGeom prst="rect">
            <a:avLst/>
          </a:prstGeom>
        </p:spPr>
        <p:txBody>
          <a:bodyPr lIns="0" tIns="0" rIns="0"/>
          <a:lstStyle>
            <a:lvl1pPr marL="0" indent="0">
              <a:lnSpc>
                <a:spcPct val="100000"/>
              </a:lnSpc>
              <a:spcBef>
                <a:spcPts val="0"/>
              </a:spcBef>
              <a:spcAft>
                <a:spcPts val="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0"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26" name="Grafik 25">
            <a:extLst>
              <a:ext uri="{FF2B5EF4-FFF2-40B4-BE49-F238E27FC236}">
                <a16:creationId xmlns:a16="http://schemas.microsoft.com/office/drawing/2014/main" id="{2DA2EB2D-3A23-AD40-A74C-C5C2EF8AD8B3}"/>
              </a:ext>
            </a:extLst>
          </p:cNvPr>
          <p:cNvPicPr>
            <a:picLocks noChangeAspect="1"/>
          </p:cNvPicPr>
          <p:nvPr userDrawn="1"/>
        </p:nvPicPr>
        <p:blipFill>
          <a:blip r:embed="rId2"/>
          <a:stretch>
            <a:fillRect/>
          </a:stretch>
        </p:blipFill>
        <p:spPr>
          <a:xfrm>
            <a:off x="10145749" y="346804"/>
            <a:ext cx="1674776" cy="362767"/>
          </a:xfrm>
          <a:prstGeom prst="rect">
            <a:avLst/>
          </a:prstGeom>
        </p:spPr>
      </p:pic>
      <p:cxnSp>
        <p:nvCxnSpPr>
          <p:cNvPr id="13" name="Gerade Verbindung 12">
            <a:extLst>
              <a:ext uri="{FF2B5EF4-FFF2-40B4-BE49-F238E27FC236}">
                <a16:creationId xmlns:a16="http://schemas.microsoft.com/office/drawing/2014/main" id="{28CB87AA-7EB2-814B-BD22-BE9852DC1560}"/>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4066486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0000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 name="Slide Number Placeholder 1">
            <a:extLst>
              <a:ext uri="{FF2B5EF4-FFF2-40B4-BE49-F238E27FC236}">
                <a16:creationId xmlns:a16="http://schemas.microsoft.com/office/drawing/2014/main" id="{91526A87-3E3B-46DF-AA7B-8C046F96F1B5}"/>
              </a:ext>
            </a:extLst>
          </p:cNvPr>
          <p:cNvSpPr>
            <a:spLocks noGrp="1"/>
          </p:cNvSpPr>
          <p:nvPr>
            <p:ph type="sldNum" sz="quarter" idx="18"/>
          </p:nvPr>
        </p:nvSpPr>
        <p:spPr/>
        <p:txBody>
          <a:bodyPr/>
          <a:lstStyle/>
          <a:p>
            <a:fld id="{1BEC72DD-567A-4D17-8F01-35BE27719768}" type="slidenum">
              <a:rPr lang="en-AU" smtClean="0"/>
              <a:pPr/>
              <a:t>‹#›</a:t>
            </a:fld>
            <a:endParaRPr lang="en-AU"/>
          </a:p>
        </p:txBody>
      </p:sp>
    </p:spTree>
    <p:extLst>
      <p:ext uri="{BB962C8B-B14F-4D97-AF65-F5344CB8AC3E}">
        <p14:creationId xmlns:p14="http://schemas.microsoft.com/office/powerpoint/2010/main" val="290614801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480000" y="1295999"/>
            <a:ext cx="5340525" cy="4438049"/>
          </a:xfrm>
          <a:prstGeom prst="rect">
            <a:avLst/>
          </a:prstGeom>
        </p:spPr>
        <p:txBody>
          <a:bodyPr/>
          <a:lstStyle>
            <a:lvl1pPr marL="241200" indent="-241200">
              <a:lnSpc>
                <a:spcPct val="100000"/>
              </a:lnSpc>
              <a:spcBef>
                <a:spcPts val="0"/>
              </a:spcBef>
              <a:spcAft>
                <a:spcPts val="600"/>
              </a:spcAft>
              <a:buFont typeface="Symbol" pitchFamily="2" charset="2"/>
              <a:buChar char="-"/>
              <a:defRPr sz="2000" b="1"/>
            </a:lvl1pPr>
            <a:lvl2pPr marL="468000" indent="-228600">
              <a:lnSpc>
                <a:spcPct val="100000"/>
              </a:lnSpc>
              <a:spcBef>
                <a:spcPts val="0"/>
              </a:spcBef>
              <a:spcAft>
                <a:spcPts val="600"/>
              </a:spcAft>
              <a:buFont typeface="Symbol" pitchFamily="2" charset="2"/>
              <a:buChar char="-"/>
              <a:defRPr sz="1800" baseline="0"/>
            </a:lvl2pPr>
          </a:lstStyle>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pPr lvl="1"/>
            <a:endParaRPr lang="en-GB" noProof="0" dirty="0"/>
          </a:p>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endParaRPr lang="en-GB" noProof="0" dirty="0"/>
          </a:p>
        </p:txBody>
      </p:sp>
      <p:pic>
        <p:nvPicPr>
          <p:cNvPr id="21" name="Grafik 20">
            <a:extLst>
              <a:ext uri="{FF2B5EF4-FFF2-40B4-BE49-F238E27FC236}">
                <a16:creationId xmlns:a16="http://schemas.microsoft.com/office/drawing/2014/main" id="{96DFC1F5-C517-F741-B7AD-F86770CAA4E2}"/>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60000" y="1382400"/>
            <a:ext cx="5572800" cy="428400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de-DE"/>
              <a:t>Mastertextformat bearbeiten
Zweite Ebene
Dritte Ebene
Vierte Ebene
Fünfte Ebene</a:t>
            </a:r>
            <a:endParaRPr lang="en-US"/>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415560" y="4916074"/>
            <a:ext cx="1346689" cy="289259"/>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442800" y="5749356"/>
            <a:ext cx="5107384" cy="311150"/>
          </a:xfrm>
          <a:prstGeom prst="rect">
            <a:avLst/>
          </a:prstGeom>
        </p:spPr>
        <p:txBody>
          <a:bodyPr lIns="0" tIns="0"/>
          <a:lstStyle>
            <a:lvl1pPr marL="0" indent="0">
              <a:lnSpc>
                <a:spcPct val="100000"/>
              </a:lnSpc>
              <a:spcBef>
                <a:spcPts val="0"/>
              </a:spcBef>
              <a:spcAft>
                <a:spcPts val="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cxnSp>
        <p:nvCxnSpPr>
          <p:cNvPr id="9" name="Gerade Verbindung 8">
            <a:extLst>
              <a:ext uri="{FF2B5EF4-FFF2-40B4-BE49-F238E27FC236}">
                <a16:creationId xmlns:a16="http://schemas.microsoft.com/office/drawing/2014/main" id="{2DB4A687-BE08-CD42-A2DB-7B2D40BA3AE1}"/>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7BD58D4E-04E3-4D37-9271-C8EC4F306550}"/>
              </a:ext>
            </a:extLst>
          </p:cNvPr>
          <p:cNvSpPr>
            <a:spLocks noGrp="1"/>
          </p:cNvSpPr>
          <p:nvPr>
            <p:ph type="sldNum" sz="quarter" idx="18"/>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679672035"/>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Full screen picture or graphic">
    <p:spTree>
      <p:nvGrpSpPr>
        <p:cNvPr id="1" name=""/>
        <p:cNvGrpSpPr/>
        <p:nvPr/>
      </p:nvGrpSpPr>
      <p:grpSpPr>
        <a:xfrm>
          <a:off x="0" y="0"/>
          <a:ext cx="0" cy="0"/>
          <a:chOff x="0" y="0"/>
          <a:chExt cx="0" cy="0"/>
        </a:xfrm>
      </p:grpSpPr>
      <p:sp>
        <p:nvSpPr>
          <p:cNvPr id="4" name="Inhaltsplatzhalter 5">
            <a:extLst>
              <a:ext uri="{FF2B5EF4-FFF2-40B4-BE49-F238E27FC236}">
                <a16:creationId xmlns:a16="http://schemas.microsoft.com/office/drawing/2014/main" id="{5B4F022A-4824-B34D-BC1F-3B7E7E477CA8}"/>
              </a:ext>
            </a:extLst>
          </p:cNvPr>
          <p:cNvSpPr>
            <a:spLocks noGrp="1"/>
          </p:cNvSpPr>
          <p:nvPr>
            <p:ph sz="quarter" idx="10"/>
          </p:nvPr>
        </p:nvSpPr>
        <p:spPr>
          <a:xfrm>
            <a:off x="0" y="5697538"/>
            <a:ext cx="2991231" cy="311606"/>
          </a:xfrm>
          <a:prstGeom prst="rect">
            <a:avLst/>
          </a:prstGeom>
          <a:solidFill>
            <a:srgbClr val="646400"/>
          </a:solidFill>
        </p:spPr>
        <p:txBody>
          <a:bodyPr wrap="none" lIns="360000" tIns="72000" rIns="144000" bIns="72000" anchor="ctr" anchorCtr="0">
            <a:spAutoFit/>
          </a:bodyPr>
          <a:lstStyle>
            <a:lvl1pPr marL="0" indent="0">
              <a:buFontTx/>
              <a:buNone/>
              <a:defRPr sz="1200">
                <a:solidFill>
                  <a:schemeClr val="bg1"/>
                </a:solidFill>
                <a:highlight>
                  <a:srgbClr val="646400"/>
                </a:highlight>
                <a:latin typeface="+mj-lt"/>
              </a:defRPr>
            </a:lvl1pPr>
          </a:lstStyle>
          <a:p>
            <a:r>
              <a:rPr lang="de-DE"/>
              <a:t>Mastertextformat bearbeiten
Zweite Ebene
Dritte Ebene
Vierte Ebene
Fünfte Ebene</a:t>
            </a:r>
            <a:endParaRPr lang="en-GB" dirty="0"/>
          </a:p>
        </p:txBody>
      </p:sp>
      <p:sp>
        <p:nvSpPr>
          <p:cNvPr id="2" name="Slide Number Placeholder 1">
            <a:extLst>
              <a:ext uri="{FF2B5EF4-FFF2-40B4-BE49-F238E27FC236}">
                <a16:creationId xmlns:a16="http://schemas.microsoft.com/office/drawing/2014/main" id="{54163A5F-2810-47A3-BFDF-FDCF975F020A}"/>
              </a:ext>
            </a:extLst>
          </p:cNvPr>
          <p:cNvSpPr>
            <a:spLocks noGrp="1"/>
          </p:cNvSpPr>
          <p:nvPr>
            <p:ph type="sldNum" sz="quarter" idx="11"/>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168241459"/>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Full screen picture or graphic">
    <p:spTree>
      <p:nvGrpSpPr>
        <p:cNvPr id="1" name=""/>
        <p:cNvGrpSpPr/>
        <p:nvPr/>
      </p:nvGrpSpPr>
      <p:grpSpPr>
        <a:xfrm>
          <a:off x="0" y="0"/>
          <a:ext cx="0" cy="0"/>
          <a:chOff x="0" y="0"/>
          <a:chExt cx="0" cy="0"/>
        </a:xfrm>
      </p:grpSpPr>
      <p:sp>
        <p:nvSpPr>
          <p:cNvPr id="2" name="Inhaltsplatzhalter 5">
            <a:extLst>
              <a:ext uri="{FF2B5EF4-FFF2-40B4-BE49-F238E27FC236}">
                <a16:creationId xmlns:a16="http://schemas.microsoft.com/office/drawing/2014/main" id="{2871B0BC-C2A2-4440-8B6B-247D8AB196F9}"/>
              </a:ext>
            </a:extLst>
          </p:cNvPr>
          <p:cNvSpPr>
            <a:spLocks noGrp="1"/>
          </p:cNvSpPr>
          <p:nvPr>
            <p:ph sz="quarter" idx="12"/>
          </p:nvPr>
        </p:nvSpPr>
        <p:spPr>
          <a:xfrm>
            <a:off x="9239406" y="5697538"/>
            <a:ext cx="2956451" cy="311606"/>
          </a:xfrm>
          <a:prstGeom prst="rect">
            <a:avLst/>
          </a:prstGeom>
          <a:solidFill>
            <a:srgbClr val="646400"/>
          </a:solidFill>
        </p:spPr>
        <p:txBody>
          <a:bodyPr wrap="none" lIns="144000" tIns="72000" rIns="360000" bIns="72000" anchor="ctr" anchorCtr="0">
            <a:spAutoFit/>
          </a:bodyPr>
          <a:lstStyle>
            <a:lvl1pPr marL="0" indent="0">
              <a:buFontTx/>
              <a:buNone/>
              <a:defRPr sz="1200">
                <a:solidFill>
                  <a:schemeClr val="bg1"/>
                </a:solidFill>
                <a:highlight>
                  <a:srgbClr val="646400"/>
                </a:highlight>
                <a:latin typeface="+mj-lt"/>
              </a:defRPr>
            </a:lvl1pPr>
          </a:lstStyle>
          <a:p>
            <a:r>
              <a:rPr lang="de-DE"/>
              <a:t>Mastertextformat bearbeiten
Zweite Ebene
Dritte Ebene
Vierte Ebene
Fünfte Ebene</a:t>
            </a:r>
            <a:endParaRPr lang="en-GB" dirty="0"/>
          </a:p>
        </p:txBody>
      </p:sp>
    </p:spTree>
    <p:extLst>
      <p:ext uri="{BB962C8B-B14F-4D97-AF65-F5344CB8AC3E}">
        <p14:creationId xmlns:p14="http://schemas.microsoft.com/office/powerpoint/2010/main" val="429129817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 name="Slide Number Placeholder 1">
            <a:extLst>
              <a:ext uri="{FF2B5EF4-FFF2-40B4-BE49-F238E27FC236}">
                <a16:creationId xmlns:a16="http://schemas.microsoft.com/office/drawing/2014/main" id="{9429ECC8-2737-42A6-9BE5-6B646E754396}"/>
              </a:ext>
            </a:extLst>
          </p:cNvPr>
          <p:cNvSpPr>
            <a:spLocks noGrp="1"/>
          </p:cNvSpPr>
          <p:nvPr>
            <p:ph type="sldNum" sz="quarter" idx="11"/>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99446707"/>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pic>
        <p:nvPicPr>
          <p:cNvPr id="14" name="Grafik 13">
            <a:extLst>
              <a:ext uri="{FF2B5EF4-FFF2-40B4-BE49-F238E27FC236}">
                <a16:creationId xmlns:a16="http://schemas.microsoft.com/office/drawing/2014/main" id="{A956CA0A-E5ED-D543-8A7F-2CAFB4835D2E}"/>
              </a:ext>
            </a:extLst>
          </p:cNvPr>
          <p:cNvPicPr>
            <a:picLocks noChangeAspect="1"/>
          </p:cNvPicPr>
          <p:nvPr userDrawn="1"/>
        </p:nvPicPr>
        <p:blipFill>
          <a:blip r:embed="rId2"/>
          <a:stretch>
            <a:fillRect/>
          </a:stretch>
        </p:blipFill>
        <p:spPr>
          <a:xfrm>
            <a:off x="9612877" y="336977"/>
            <a:ext cx="2110245" cy="457093"/>
          </a:xfrm>
          <a:prstGeom prst="rect">
            <a:avLst/>
          </a:prstGeom>
        </p:spPr>
      </p:pic>
      <p:pic>
        <p:nvPicPr>
          <p:cNvPr id="19" name="Grafik 18">
            <a:extLst>
              <a:ext uri="{FF2B5EF4-FFF2-40B4-BE49-F238E27FC236}">
                <a16:creationId xmlns:a16="http://schemas.microsoft.com/office/drawing/2014/main" id="{C91B6355-9FD9-B247-BF94-64B270AF60B4}"/>
              </a:ext>
            </a:extLst>
          </p:cNvPr>
          <p:cNvPicPr>
            <a:picLocks noChangeAspect="1"/>
          </p:cNvPicPr>
          <p:nvPr userDrawn="1"/>
        </p:nvPicPr>
        <p:blipFill>
          <a:blip r:embed="rId3"/>
          <a:stretch>
            <a:fillRect/>
          </a:stretch>
        </p:blipFill>
        <p:spPr>
          <a:xfrm>
            <a:off x="6974737" y="253927"/>
            <a:ext cx="2398736" cy="590240"/>
          </a:xfrm>
          <a:prstGeom prst="rect">
            <a:avLst/>
          </a:prstGeom>
        </p:spPr>
      </p:pic>
    </p:spTree>
    <p:extLst>
      <p:ext uri="{BB962C8B-B14F-4D97-AF65-F5344CB8AC3E}">
        <p14:creationId xmlns:p14="http://schemas.microsoft.com/office/powerpoint/2010/main" val="2038910017"/>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Tree>
    <p:extLst>
      <p:ext uri="{BB962C8B-B14F-4D97-AF65-F5344CB8AC3E}">
        <p14:creationId xmlns:p14="http://schemas.microsoft.com/office/powerpoint/2010/main" val="356780557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Empty slide with title">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8" name="Grafik 7">
            <a:extLst>
              <a:ext uri="{FF2B5EF4-FFF2-40B4-BE49-F238E27FC236}">
                <a16:creationId xmlns:a16="http://schemas.microsoft.com/office/drawing/2014/main" id="{B49FF52B-C823-504F-98E2-D61D98998B5E}"/>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3" name="Slide Number Placeholder 2">
            <a:extLst>
              <a:ext uri="{FF2B5EF4-FFF2-40B4-BE49-F238E27FC236}">
                <a16:creationId xmlns:a16="http://schemas.microsoft.com/office/drawing/2014/main" id="{90D0CDF4-B9EC-4E3A-A5E3-CB66A6F170E9}"/>
              </a:ext>
            </a:extLst>
          </p:cNvPr>
          <p:cNvSpPr>
            <a:spLocks noGrp="1"/>
          </p:cNvSpPr>
          <p:nvPr>
            <p:ph type="sldNum" sz="quarter" idx="10"/>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055924180"/>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2 Images">
    <p:spTree>
      <p:nvGrpSpPr>
        <p:cNvPr id="1" name=""/>
        <p:cNvGrpSpPr/>
        <p:nvPr/>
      </p:nvGrpSpPr>
      <p:grpSpPr>
        <a:xfrm>
          <a:off x="0" y="0"/>
          <a:ext cx="0" cy="0"/>
          <a:chOff x="0" y="0"/>
          <a:chExt cx="0" cy="0"/>
        </a:xfrm>
      </p:grpSpPr>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26" name="Grafik 25">
            <a:extLst>
              <a:ext uri="{FF2B5EF4-FFF2-40B4-BE49-F238E27FC236}">
                <a16:creationId xmlns:a16="http://schemas.microsoft.com/office/drawing/2014/main" id="{2DA2EB2D-3A23-AD40-A74C-C5C2EF8AD8B3}"/>
              </a:ext>
            </a:extLst>
          </p:cNvPr>
          <p:cNvPicPr>
            <a:picLocks noChangeAspect="1"/>
          </p:cNvPicPr>
          <p:nvPr userDrawn="1"/>
        </p:nvPicPr>
        <p:blipFill>
          <a:blip r:embed="rId2"/>
          <a:stretch>
            <a:fillRect/>
          </a:stretch>
        </p:blipFill>
        <p:spPr>
          <a:xfrm>
            <a:off x="10145749" y="346804"/>
            <a:ext cx="1674776" cy="362767"/>
          </a:xfrm>
          <a:prstGeom prst="rect">
            <a:avLst/>
          </a:prstGeom>
        </p:spPr>
      </p:pic>
    </p:spTree>
    <p:extLst>
      <p:ext uri="{BB962C8B-B14F-4D97-AF65-F5344CB8AC3E}">
        <p14:creationId xmlns:p14="http://schemas.microsoft.com/office/powerpoint/2010/main" val="1153309118"/>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pic>
        <p:nvPicPr>
          <p:cNvPr id="21" name="Grafik 20">
            <a:extLst>
              <a:ext uri="{FF2B5EF4-FFF2-40B4-BE49-F238E27FC236}">
                <a16:creationId xmlns:a16="http://schemas.microsoft.com/office/drawing/2014/main" id="{96DFC1F5-C517-F741-B7AD-F86770CAA4E2}"/>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3" name="Slide Number Placeholder 2">
            <a:extLst>
              <a:ext uri="{FF2B5EF4-FFF2-40B4-BE49-F238E27FC236}">
                <a16:creationId xmlns:a16="http://schemas.microsoft.com/office/drawing/2014/main" id="{B6E20B32-51D8-4F67-8AE8-D53CD1C06B6C}"/>
              </a:ext>
            </a:extLst>
          </p:cNvPr>
          <p:cNvSpPr>
            <a:spLocks noGrp="1"/>
          </p:cNvSpPr>
          <p:nvPr>
            <p:ph type="sldNum" sz="quarter" idx="18"/>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677694448"/>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
        <p:nvSpPr>
          <p:cNvPr id="3" name="Slide Number Placeholder 2">
            <a:extLst>
              <a:ext uri="{FF2B5EF4-FFF2-40B4-BE49-F238E27FC236}">
                <a16:creationId xmlns:a16="http://schemas.microsoft.com/office/drawing/2014/main" id="{97765E1B-83D8-4472-A9DD-2607FF8087A4}"/>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23110185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
        <p:nvSpPr>
          <p:cNvPr id="3" name="Slide Number Placeholder 2">
            <a:extLst>
              <a:ext uri="{FF2B5EF4-FFF2-40B4-BE49-F238E27FC236}">
                <a16:creationId xmlns:a16="http://schemas.microsoft.com/office/drawing/2014/main" id="{697864FA-58DB-4025-9C9F-D5DD1801B79F}"/>
              </a:ext>
            </a:extLst>
          </p:cNvPr>
          <p:cNvSpPr>
            <a:spLocks noGrp="1"/>
          </p:cNvSpPr>
          <p:nvPr>
            <p:ph type="sldNum" sz="quarter" idx="12"/>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52613615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Quiz </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Oval 11">
            <a:extLst>
              <a:ext uri="{FF2B5EF4-FFF2-40B4-BE49-F238E27FC236}">
                <a16:creationId xmlns:a16="http://schemas.microsoft.com/office/drawing/2014/main" id="{D827F5FE-CBD6-4DE3-AE4A-ECE0519C4DDF}"/>
              </a:ext>
            </a:extLst>
          </p:cNvPr>
          <p:cNvSpPr/>
          <p:nvPr userDrawn="1"/>
        </p:nvSpPr>
        <p:spPr>
          <a:xfrm>
            <a:off x="359347" y="1469526"/>
            <a:ext cx="3107753" cy="15922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Inhaltsplatzhalter 3">
            <a:extLst>
              <a:ext uri="{FF2B5EF4-FFF2-40B4-BE49-F238E27FC236}">
                <a16:creationId xmlns:a16="http://schemas.microsoft.com/office/drawing/2014/main" id="{6EC6120E-CB0E-4DCB-A5BE-D7F3E7FDB8C2}"/>
              </a:ext>
            </a:extLst>
          </p:cNvPr>
          <p:cNvSpPr>
            <a:spLocks noGrp="1"/>
          </p:cNvSpPr>
          <p:nvPr>
            <p:ph sz="quarter" idx="13" hasCustomPrompt="1"/>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Quiz</a:t>
            </a:r>
            <a:endParaRPr lang="en-GB" sz="1600" b="1" dirty="0">
              <a:solidFill>
                <a:srgbClr val="646400"/>
              </a:solidFill>
              <a:latin typeface="+mj-lt"/>
            </a:endParaRPr>
          </a:p>
        </p:txBody>
      </p:sp>
      <p:sp>
        <p:nvSpPr>
          <p:cNvPr id="9" name="Textfeld 7">
            <a:extLst>
              <a:ext uri="{FF2B5EF4-FFF2-40B4-BE49-F238E27FC236}">
                <a16:creationId xmlns:a16="http://schemas.microsoft.com/office/drawing/2014/main" id="{17A19776-3187-46B1-B37D-D651A351520F}"/>
              </a:ext>
            </a:extLst>
          </p:cNvPr>
          <p:cNvSpPr txBox="1"/>
          <p:nvPr userDrawn="1"/>
        </p:nvSpPr>
        <p:spPr>
          <a:xfrm rot="18600288">
            <a:off x="856308" y="1627114"/>
            <a:ext cx="70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0" name="Textfeld 7">
            <a:extLst>
              <a:ext uri="{FF2B5EF4-FFF2-40B4-BE49-F238E27FC236}">
                <a16:creationId xmlns:a16="http://schemas.microsoft.com/office/drawing/2014/main" id="{3FE8EC3F-35E8-4901-A466-50031152D913}"/>
              </a:ext>
            </a:extLst>
          </p:cNvPr>
          <p:cNvSpPr txBox="1"/>
          <p:nvPr userDrawn="1"/>
        </p:nvSpPr>
        <p:spPr>
          <a:xfrm rot="2409520">
            <a:off x="2414440" y="1619558"/>
            <a:ext cx="70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1" name="Textfeld 7">
            <a:extLst>
              <a:ext uri="{FF2B5EF4-FFF2-40B4-BE49-F238E27FC236}">
                <a16:creationId xmlns:a16="http://schemas.microsoft.com/office/drawing/2014/main" id="{DF31346B-EFA5-41CC-BD7B-12C2745D6068}"/>
              </a:ext>
            </a:extLst>
          </p:cNvPr>
          <p:cNvSpPr txBox="1"/>
          <p:nvPr userDrawn="1"/>
        </p:nvSpPr>
        <p:spPr>
          <a:xfrm>
            <a:off x="1609252" y="1545119"/>
            <a:ext cx="70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pic>
        <p:nvPicPr>
          <p:cNvPr id="14" name="Picture 13">
            <a:extLst>
              <a:ext uri="{FF2B5EF4-FFF2-40B4-BE49-F238E27FC236}">
                <a16:creationId xmlns:a16="http://schemas.microsoft.com/office/drawing/2014/main" id="{A61A896F-6876-4BD6-8C13-DF0FEC9933E4}"/>
              </a:ext>
            </a:extLst>
          </p:cNvPr>
          <p:cNvPicPr>
            <a:picLocks noChangeAspect="1"/>
          </p:cNvPicPr>
          <p:nvPr userDrawn="1"/>
        </p:nvPicPr>
        <p:blipFill>
          <a:blip r:embed="rId2"/>
          <a:stretch>
            <a:fillRect/>
          </a:stretch>
        </p:blipFill>
        <p:spPr>
          <a:xfrm>
            <a:off x="1372208" y="5470525"/>
            <a:ext cx="590550" cy="885825"/>
          </a:xfrm>
          <a:prstGeom prst="rect">
            <a:avLst/>
          </a:prstGeom>
        </p:spPr>
      </p:pic>
      <p:sp>
        <p:nvSpPr>
          <p:cNvPr id="15" name="Content Placeholder 13">
            <a:extLst>
              <a:ext uri="{FF2B5EF4-FFF2-40B4-BE49-F238E27FC236}">
                <a16:creationId xmlns:a16="http://schemas.microsoft.com/office/drawing/2014/main" id="{0F7B6AC3-CDF1-4AA2-89F4-C7CB312D7F11}"/>
              </a:ext>
            </a:extLst>
          </p:cNvPr>
          <p:cNvSpPr>
            <a:spLocks noGrp="1"/>
          </p:cNvSpPr>
          <p:nvPr>
            <p:ph sz="quarter" idx="15" hasCustomPrompt="1"/>
          </p:nvPr>
        </p:nvSpPr>
        <p:spPr>
          <a:xfrm>
            <a:off x="358775" y="5780088"/>
            <a:ext cx="938213" cy="395287"/>
          </a:xfrm>
          <a:prstGeom prst="rect">
            <a:avLst/>
          </a:prstGeom>
        </p:spPr>
        <p:txBody>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X mins</a:t>
            </a:r>
            <a:endParaRPr lang="en-AU" dirty="0"/>
          </a:p>
        </p:txBody>
      </p:sp>
      <p:sp>
        <p:nvSpPr>
          <p:cNvPr id="7" name="Slide Number Placeholder 6">
            <a:extLst>
              <a:ext uri="{FF2B5EF4-FFF2-40B4-BE49-F238E27FC236}">
                <a16:creationId xmlns:a16="http://schemas.microsoft.com/office/drawing/2014/main" id="{4DC035D1-B6F1-426A-9C3F-A3248664F252}"/>
              </a:ext>
            </a:extLst>
          </p:cNvPr>
          <p:cNvSpPr>
            <a:spLocks noGrp="1"/>
          </p:cNvSpPr>
          <p:nvPr>
            <p:ph type="sldNum" sz="quarter" idx="16"/>
          </p:nvPr>
        </p:nvSpPr>
        <p:spPr>
          <a:xfrm>
            <a:off x="9084325" y="6356350"/>
            <a:ext cx="2743200" cy="365125"/>
          </a:xfrm>
          <a:prstGeom prst="rect">
            <a:avLst/>
          </a:prstGeom>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426039050"/>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524001"/>
            <a:ext cx="11074400" cy="4572000"/>
          </a:xfrm>
          <a:prstGeom prst="rect">
            <a:avLst/>
          </a:prstGeom>
        </p:spPr>
        <p:txBody>
          <a:bodyPr lIns="91418" tIns="45709" rIns="91418" bIns="45709"/>
          <a:lstStyle>
            <a:lvl1pPr marL="342825" indent="-342825">
              <a:buClrTx/>
              <a:buFont typeface="Wingdings" panose="05000000000000000000" pitchFamily="2" charset="2"/>
              <a:buChar char="§"/>
              <a:defRPr sz="2400">
                <a:solidFill>
                  <a:schemeClr val="tx1"/>
                </a:solidFill>
              </a:defRPr>
            </a:lvl1pPr>
            <a:lvl2pPr marL="712788" indent="-350838">
              <a:buClrTx/>
              <a:buSzPct val="100000"/>
              <a:buFont typeface="Arial" panose="020B0604020202020204" pitchFamily="34" charset="0"/>
              <a:buChar char="‒"/>
              <a:defRPr sz="2200">
                <a:solidFill>
                  <a:schemeClr val="tx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465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Full screen picture or graphic">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FE2342-C262-40FD-AF3E-4491682FAE9A}"/>
              </a:ext>
            </a:extLst>
          </p:cNvPr>
          <p:cNvSpPr>
            <a:spLocks noGrp="1"/>
          </p:cNvSpPr>
          <p:nvPr>
            <p:ph type="sldNum" sz="quarter" idx="10"/>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344478218"/>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Group work activity</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6" name="Oval 5">
            <a:extLst>
              <a:ext uri="{FF2B5EF4-FFF2-40B4-BE49-F238E27FC236}">
                <a16:creationId xmlns:a16="http://schemas.microsoft.com/office/drawing/2014/main" id="{0DB659DE-255B-42ED-A084-15770C7E6952}"/>
              </a:ext>
            </a:extLst>
          </p:cNvPr>
          <p:cNvSpPr/>
          <p:nvPr userDrawn="1"/>
        </p:nvSpPr>
        <p:spPr>
          <a:xfrm>
            <a:off x="359347" y="1469526"/>
            <a:ext cx="3107753" cy="15922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nhaltsplatzhalter 8" descr="Besprechung">
            <a:extLst>
              <a:ext uri="{FF2B5EF4-FFF2-40B4-BE49-F238E27FC236}">
                <a16:creationId xmlns:a16="http://schemas.microsoft.com/office/drawing/2014/main" id="{5A3B7F2B-C69E-42DD-A276-B90C66C506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312" y="1342526"/>
            <a:ext cx="1381928" cy="1272877"/>
          </a:xfrm>
          <a:prstGeom prst="rect">
            <a:avLst/>
          </a:prstGeom>
        </p:spPr>
      </p:pic>
      <p:sp>
        <p:nvSpPr>
          <p:cNvPr id="7" name="Inhaltsplatzhalter 3">
            <a:extLst>
              <a:ext uri="{FF2B5EF4-FFF2-40B4-BE49-F238E27FC236}">
                <a16:creationId xmlns:a16="http://schemas.microsoft.com/office/drawing/2014/main" id="{88683F4B-70E0-46ED-BB63-2E340053BFE0}"/>
              </a:ext>
            </a:extLst>
          </p:cNvPr>
          <p:cNvSpPr>
            <a:spLocks noGrp="1"/>
          </p:cNvSpPr>
          <p:nvPr>
            <p:ph sz="quarter" idx="13"/>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Group-work</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86BC15A7-B058-441C-8FE7-7495D911DC1A}"/>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2" name="Picture 11">
            <a:extLst>
              <a:ext uri="{FF2B5EF4-FFF2-40B4-BE49-F238E27FC236}">
                <a16:creationId xmlns:a16="http://schemas.microsoft.com/office/drawing/2014/main" id="{B40084FF-5257-4F8F-96F0-4642B951BE77}"/>
              </a:ext>
            </a:extLst>
          </p:cNvPr>
          <p:cNvPicPr>
            <a:picLocks noChangeAspect="1"/>
          </p:cNvPicPr>
          <p:nvPr userDrawn="1"/>
        </p:nvPicPr>
        <p:blipFill>
          <a:blip r:embed="rId4"/>
          <a:stretch>
            <a:fillRect/>
          </a:stretch>
        </p:blipFill>
        <p:spPr>
          <a:xfrm>
            <a:off x="1372208" y="5470525"/>
            <a:ext cx="590550" cy="885825"/>
          </a:xfrm>
          <a:prstGeom prst="rect">
            <a:avLst/>
          </a:prstGeom>
        </p:spPr>
      </p:pic>
      <p:sp>
        <p:nvSpPr>
          <p:cNvPr id="9" name="Slide Number Placeholder 8">
            <a:extLst>
              <a:ext uri="{FF2B5EF4-FFF2-40B4-BE49-F238E27FC236}">
                <a16:creationId xmlns:a16="http://schemas.microsoft.com/office/drawing/2014/main" id="{CC0F346A-A9C1-43A6-8B81-5663D94C4A80}"/>
              </a:ext>
            </a:extLst>
          </p:cNvPr>
          <p:cNvSpPr>
            <a:spLocks noGrp="1"/>
          </p:cNvSpPr>
          <p:nvPr>
            <p:ph type="sldNum" sz="quarter" idx="18"/>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388436144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Quiz </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2" name="Oval 11">
            <a:extLst>
              <a:ext uri="{FF2B5EF4-FFF2-40B4-BE49-F238E27FC236}">
                <a16:creationId xmlns:a16="http://schemas.microsoft.com/office/drawing/2014/main" id="{D827F5FE-CBD6-4DE3-AE4A-ECE0519C4DDF}"/>
              </a:ext>
            </a:extLst>
          </p:cNvPr>
          <p:cNvSpPr/>
          <p:nvPr userDrawn="1"/>
        </p:nvSpPr>
        <p:spPr>
          <a:xfrm>
            <a:off x="359347" y="1469526"/>
            <a:ext cx="3107753" cy="15922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p>
        </p:txBody>
      </p:sp>
      <p:sp>
        <p:nvSpPr>
          <p:cNvPr id="13" name="Inhaltsplatzhalter 3">
            <a:extLst>
              <a:ext uri="{FF2B5EF4-FFF2-40B4-BE49-F238E27FC236}">
                <a16:creationId xmlns:a16="http://schemas.microsoft.com/office/drawing/2014/main" id="{6EC6120E-CB0E-4DCB-A5BE-D7F3E7FDB8C2}"/>
              </a:ext>
            </a:extLst>
          </p:cNvPr>
          <p:cNvSpPr>
            <a:spLocks noGrp="1"/>
          </p:cNvSpPr>
          <p:nvPr>
            <p:ph sz="quarter" idx="13" hasCustomPrompt="1"/>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Quiz</a:t>
            </a:r>
            <a:endParaRPr lang="en-GB" sz="1600" b="1" dirty="0">
              <a:solidFill>
                <a:srgbClr val="646400"/>
              </a:solidFill>
              <a:latin typeface="+mj-lt"/>
            </a:endParaRPr>
          </a:p>
        </p:txBody>
      </p:sp>
      <p:sp>
        <p:nvSpPr>
          <p:cNvPr id="9" name="Textfeld 7">
            <a:extLst>
              <a:ext uri="{FF2B5EF4-FFF2-40B4-BE49-F238E27FC236}">
                <a16:creationId xmlns:a16="http://schemas.microsoft.com/office/drawing/2014/main" id="{17A19776-3187-46B1-B37D-D651A351520F}"/>
              </a:ext>
            </a:extLst>
          </p:cNvPr>
          <p:cNvSpPr txBox="1"/>
          <p:nvPr userDrawn="1"/>
        </p:nvSpPr>
        <p:spPr>
          <a:xfrm rot="18600288">
            <a:off x="856308" y="1627114"/>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0" name="Textfeld 7">
            <a:extLst>
              <a:ext uri="{FF2B5EF4-FFF2-40B4-BE49-F238E27FC236}">
                <a16:creationId xmlns:a16="http://schemas.microsoft.com/office/drawing/2014/main" id="{3FE8EC3F-35E8-4901-A466-50031152D913}"/>
              </a:ext>
            </a:extLst>
          </p:cNvPr>
          <p:cNvSpPr txBox="1"/>
          <p:nvPr userDrawn="1"/>
        </p:nvSpPr>
        <p:spPr>
          <a:xfrm rot="2409520">
            <a:off x="2414440" y="1619558"/>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1" name="Textfeld 7">
            <a:extLst>
              <a:ext uri="{FF2B5EF4-FFF2-40B4-BE49-F238E27FC236}">
                <a16:creationId xmlns:a16="http://schemas.microsoft.com/office/drawing/2014/main" id="{DF31346B-EFA5-41CC-BD7B-12C2745D6068}"/>
              </a:ext>
            </a:extLst>
          </p:cNvPr>
          <p:cNvSpPr txBox="1"/>
          <p:nvPr userDrawn="1"/>
        </p:nvSpPr>
        <p:spPr>
          <a:xfrm>
            <a:off x="1609252" y="1545119"/>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6" name="Inhaltsplatzhalter 13">
            <a:extLst>
              <a:ext uri="{FF2B5EF4-FFF2-40B4-BE49-F238E27FC236}">
                <a16:creationId xmlns:a16="http://schemas.microsoft.com/office/drawing/2014/main" id="{2FA2F6B2-3DD5-410D-9367-4BB35742D449}"/>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7" name="Picture 16">
            <a:extLst>
              <a:ext uri="{FF2B5EF4-FFF2-40B4-BE49-F238E27FC236}">
                <a16:creationId xmlns:a16="http://schemas.microsoft.com/office/drawing/2014/main" id="{6E2B8629-7BF7-4CAE-B93A-65A29C2247A9}"/>
              </a:ext>
            </a:extLst>
          </p:cNvPr>
          <p:cNvPicPr>
            <a:picLocks noChangeAspect="1"/>
          </p:cNvPicPr>
          <p:nvPr userDrawn="1"/>
        </p:nvPicPr>
        <p:blipFill>
          <a:blip r:embed="rId3"/>
          <a:stretch>
            <a:fillRect/>
          </a:stretch>
        </p:blipFill>
        <p:spPr>
          <a:xfrm>
            <a:off x="1372208" y="5470525"/>
            <a:ext cx="590550" cy="885825"/>
          </a:xfrm>
          <a:prstGeom prst="rect">
            <a:avLst/>
          </a:prstGeom>
        </p:spPr>
      </p:pic>
      <p:sp>
        <p:nvSpPr>
          <p:cNvPr id="6" name="Slide Number Placeholder 5">
            <a:extLst>
              <a:ext uri="{FF2B5EF4-FFF2-40B4-BE49-F238E27FC236}">
                <a16:creationId xmlns:a16="http://schemas.microsoft.com/office/drawing/2014/main" id="{0B200114-0640-4273-8E74-EB7701B5A2E4}"/>
              </a:ext>
            </a:extLst>
          </p:cNvPr>
          <p:cNvSpPr>
            <a:spLocks noGrp="1"/>
          </p:cNvSpPr>
          <p:nvPr>
            <p:ph type="sldNum" sz="quarter" idx="18"/>
          </p:nvPr>
        </p:nvSpPr>
        <p:spPr/>
        <p:txBody>
          <a:body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192075328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494BDD0-EAAE-8847-BABC-A51003455232}"/>
              </a:ext>
            </a:extLst>
          </p:cNvPr>
          <p:cNvSpPr/>
          <p:nvPr userDrawn="1"/>
        </p:nvSpPr>
        <p:spPr>
          <a:xfrm>
            <a:off x="0" y="-1"/>
            <a:ext cx="12192000" cy="108000"/>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highlight>
                <a:srgbClr val="646400"/>
              </a:highligh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B63DF2B6-0901-4BA7-90DA-EC1609CB2CD6}"/>
              </a:ext>
            </a:extLst>
          </p:cNvPr>
          <p:cNvSpPr>
            <a:spLocks noGrp="1"/>
          </p:cNvSpPr>
          <p:nvPr>
            <p:ph type="sldNum" sz="quarter" idx="4"/>
          </p:nvPr>
        </p:nvSpPr>
        <p:spPr>
          <a:xfrm>
            <a:off x="9084325"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r>
              <a:rPr lang="en-AU" dirty="0"/>
              <a:t>1.7-</a:t>
            </a:r>
            <a:fld id="{1BEC72DD-567A-4D17-8F01-35BE27719768}" type="slidenum">
              <a:rPr lang="en-AU" smtClean="0"/>
              <a:pPr/>
              <a:t>‹#›</a:t>
            </a:fld>
            <a:endParaRPr lang="en-AU" dirty="0"/>
          </a:p>
        </p:txBody>
      </p:sp>
    </p:spTree>
    <p:extLst>
      <p:ext uri="{BB962C8B-B14F-4D97-AF65-F5344CB8AC3E}">
        <p14:creationId xmlns:p14="http://schemas.microsoft.com/office/powerpoint/2010/main" val="244457049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939" r:id="rId8"/>
    <p:sldLayoutId id="2147484940" r:id="rId9"/>
    <p:sldLayoutId id="2147484941" r:id="rId10"/>
    <p:sldLayoutId id="2147484942" r:id="rId11"/>
    <p:sldLayoutId id="2147484943" r:id="rId12"/>
    <p:sldLayoutId id="2147484944" r:id="rId13"/>
    <p:sldLayoutId id="2147484945" r:id="rId14"/>
    <p:sldLayoutId id="2147484903" r:id="rId15"/>
    <p:sldLayoutId id="2147484904" r:id="rId16"/>
    <p:sldLayoutId id="2147484905" r:id="rId17"/>
    <p:sldLayoutId id="2147484906" r:id="rId18"/>
    <p:sldLayoutId id="2147484907" r:id="rId19"/>
    <p:sldLayoutId id="2147484909" r:id="rId20"/>
    <p:sldLayoutId id="2147484910" r:id="rId21"/>
    <p:sldLayoutId id="2147484988"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494BDD0-EAAE-8847-BABC-A51003455232}"/>
              </a:ext>
            </a:extLst>
          </p:cNvPr>
          <p:cNvSpPr/>
          <p:nvPr userDrawn="1"/>
        </p:nvSpPr>
        <p:spPr>
          <a:xfrm>
            <a:off x="0" y="-1"/>
            <a:ext cx="12192000" cy="108000"/>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highlight>
                <a:srgbClr val="646400"/>
              </a:highlight>
              <a:uLnTx/>
              <a:uFillTx/>
              <a:latin typeface="Arial" panose="020B0604020202020204"/>
              <a:ea typeface="+mn-ea"/>
              <a:cs typeface="+mn-cs"/>
            </a:endParaRPr>
          </a:p>
        </p:txBody>
      </p:sp>
    </p:spTree>
    <p:extLst>
      <p:ext uri="{BB962C8B-B14F-4D97-AF65-F5344CB8AC3E}">
        <p14:creationId xmlns:p14="http://schemas.microsoft.com/office/powerpoint/2010/main" val="1711956546"/>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6" r:id="rId9"/>
    <p:sldLayoutId id="2147484957" r:id="rId10"/>
    <p:sldLayoutId id="2147484958" r:id="rId11"/>
    <p:sldLayoutId id="2147484959" r:id="rId12"/>
    <p:sldLayoutId id="2147484960" r:id="rId13"/>
    <p:sldLayoutId id="2147484961" r:id="rId14"/>
    <p:sldLayoutId id="2147484962" r:id="rId15"/>
    <p:sldLayoutId id="2147484963" r:id="rId16"/>
    <p:sldLayoutId id="2147484964" r:id="rId17"/>
    <p:sldLayoutId id="2147484965" r:id="rId18"/>
    <p:sldLayoutId id="2147484966" r:id="rId19"/>
    <p:sldLayoutId id="2147484967" r:id="rId20"/>
    <p:sldLayoutId id="2147484968" r:id="rId21"/>
    <p:sldLayoutId id="2147484969" r:id="rId22"/>
    <p:sldLayoutId id="2147484970" r:id="rId23"/>
    <p:sldLayoutId id="2147484971" r:id="rId24"/>
    <p:sldLayoutId id="2147484972" r:id="rId25"/>
    <p:sldLayoutId id="2147484973" r:id="rId26"/>
    <p:sldLayoutId id="2147484974" r:id="rId27"/>
    <p:sldLayoutId id="2147484975" r:id="rId28"/>
    <p:sldLayoutId id="2147484976" r:id="rId29"/>
    <p:sldLayoutId id="2147484977" r:id="rId30"/>
    <p:sldLayoutId id="2147484978" r:id="rId31"/>
    <p:sldLayoutId id="2147484979" r:id="rId32"/>
    <p:sldLayoutId id="2147484980" r:id="rId33"/>
    <p:sldLayoutId id="2147484981" r:id="rId34"/>
    <p:sldLayoutId id="2147484982" r:id="rId35"/>
    <p:sldLayoutId id="2147484983" r:id="rId36"/>
    <p:sldLayoutId id="2147484984" r:id="rId37"/>
    <p:sldLayoutId id="2147484985" r:id="rId38"/>
    <p:sldLayoutId id="2147484987" r:id="rId3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incsanprac.com/" TargetMode="External"/><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incsanprac.com/files/CSDA%20Users%20Guide%20draft%2019%20Sept%2019.pdf" TargetMode="External"/><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incsanprac.com/tools.html" TargetMode="External"/><Relationship Id="rId7" Type="http://schemas.openxmlformats.org/officeDocument/2006/relationships/image" Target="../media/image22.svg"/><Relationship Id="rId2" Type="http://schemas.openxmlformats.org/officeDocument/2006/relationships/notesSlide" Target="../notesSlides/notesSlide21.xml"/><Relationship Id="rId1" Type="http://schemas.openxmlformats.org/officeDocument/2006/relationships/slideLayout" Target="../slideLayouts/slideLayout61.xml"/><Relationship Id="rId6" Type="http://schemas.openxmlformats.org/officeDocument/2006/relationships/image" Target="../media/image21.png"/><Relationship Id="rId5" Type="http://schemas.openxmlformats.org/officeDocument/2006/relationships/hyperlink" Target="http://documents.worldbank.org/curated/en/909691468338135561/Fecal-sludge-management-diagnostics-for-service-delivery-in-urban-areas-summary-report" TargetMode="External"/><Relationship Id="rId4" Type="http://schemas.openxmlformats.org/officeDocument/2006/relationships/hyperlink" Target="https://www.fsmtoolbox.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fsmtoolbox.com/" TargetMode="External"/><Relationship Id="rId3" Type="http://schemas.openxmlformats.org/officeDocument/2006/relationships/audio" Target="../media/media6.m4a"/><Relationship Id="rId7" Type="http://schemas.openxmlformats.org/officeDocument/2006/relationships/hyperlink" Target="https://incsanprac.com/tools.html#CSDA" TargetMode="External"/><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4.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F599F-F80A-1E48-A79E-DECB9735F06C}"/>
              </a:ext>
            </a:extLst>
          </p:cNvPr>
          <p:cNvSpPr>
            <a:spLocks noGrp="1"/>
          </p:cNvSpPr>
          <p:nvPr>
            <p:ph type="ctrTitle"/>
          </p:nvPr>
        </p:nvSpPr>
        <p:spPr>
          <a:xfrm>
            <a:off x="1055688" y="1483394"/>
            <a:ext cx="10958512" cy="1397493"/>
          </a:xfrm>
        </p:spPr>
        <p:txBody>
          <a:bodyPr/>
          <a:lstStyle/>
          <a:p>
            <a:r>
              <a:rPr lang="en-GB" altLang="de-DE" sz="3200" b="1" dirty="0">
                <a:solidFill>
                  <a:srgbClr val="006666"/>
                </a:solidFill>
                <a:ea typeface="ＭＳ Ｐゴシック" pitchFamily="34" charset="-128"/>
              </a:rPr>
              <a:t>An Introduction to </a:t>
            </a:r>
            <a:br>
              <a:rPr lang="en-GB" altLang="de-DE" sz="3200" b="1" dirty="0">
                <a:solidFill>
                  <a:srgbClr val="006666"/>
                </a:solidFill>
                <a:ea typeface="ＭＳ Ｐゴシック" pitchFamily="34" charset="-128"/>
              </a:rPr>
            </a:br>
            <a:r>
              <a:rPr lang="en-GB" altLang="de-DE" sz="3200" b="1" dirty="0">
                <a:solidFill>
                  <a:srgbClr val="006666"/>
                </a:solidFill>
                <a:ea typeface="ＭＳ Ｐゴシック" pitchFamily="34" charset="-128"/>
              </a:rPr>
              <a:t>City Service Delivery Assessment (CSDA)</a:t>
            </a:r>
            <a:endParaRPr lang="en-GB" sz="3200" b="1" dirty="0">
              <a:solidFill>
                <a:srgbClr val="006666"/>
              </a:solidFill>
            </a:endParaRPr>
          </a:p>
        </p:txBody>
      </p:sp>
      <p:sp>
        <p:nvSpPr>
          <p:cNvPr id="4" name="Inhaltsplatzhalter 3">
            <a:extLst>
              <a:ext uri="{FF2B5EF4-FFF2-40B4-BE49-F238E27FC236}">
                <a16:creationId xmlns:a16="http://schemas.microsoft.com/office/drawing/2014/main" id="{AEEB89C0-3B4A-3F46-B9C4-461984B3CFA2}"/>
              </a:ext>
            </a:extLst>
          </p:cNvPr>
          <p:cNvSpPr>
            <a:spLocks noGrp="1"/>
          </p:cNvSpPr>
          <p:nvPr>
            <p:ph sz="quarter" idx="10"/>
          </p:nvPr>
        </p:nvSpPr>
        <p:spPr>
          <a:xfrm>
            <a:off x="1055685" y="3127169"/>
            <a:ext cx="9527815" cy="2124104"/>
          </a:xfrm>
        </p:spPr>
        <p:txBody>
          <a:bodyPr/>
          <a:lstStyle/>
          <a:p>
            <a:pPr lvl="0"/>
            <a:r>
              <a:rPr lang="en-GB" sz="2800" dirty="0"/>
              <a:t>for City-wide Inclusive Urban Sanitation </a:t>
            </a:r>
          </a:p>
          <a:p>
            <a:pPr lvl="0"/>
            <a:endParaRPr lang="en-GB" sz="3200" b="1" dirty="0"/>
          </a:p>
          <a:p>
            <a:pPr lvl="0"/>
            <a:r>
              <a:rPr lang="en-GB" sz="2000" dirty="0">
                <a:solidFill>
                  <a:schemeClr val="bg1">
                    <a:lumMod val="50000"/>
                  </a:schemeClr>
                </a:solidFill>
              </a:rPr>
              <a:t>Part 1: What a CSDA is, and where to use it (previous presentation)</a:t>
            </a:r>
          </a:p>
          <a:p>
            <a:pPr lvl="0"/>
            <a:r>
              <a:rPr lang="en-GB" sz="3200" dirty="0"/>
              <a:t>Part 2: How to develop and use a CSDA</a:t>
            </a:r>
          </a:p>
        </p:txBody>
      </p:sp>
      <p:grpSp>
        <p:nvGrpSpPr>
          <p:cNvPr id="3" name="Group 2">
            <a:extLst>
              <a:ext uri="{FF2B5EF4-FFF2-40B4-BE49-F238E27FC236}">
                <a16:creationId xmlns:a16="http://schemas.microsoft.com/office/drawing/2014/main" id="{1012EFA1-9668-43CA-9218-9B9073D5DDFE}"/>
              </a:ext>
            </a:extLst>
          </p:cNvPr>
          <p:cNvGrpSpPr/>
          <p:nvPr/>
        </p:nvGrpSpPr>
        <p:grpSpPr>
          <a:xfrm>
            <a:off x="0" y="5608874"/>
            <a:ext cx="12192000" cy="1257300"/>
            <a:chOff x="0" y="501287"/>
            <a:chExt cx="12192000" cy="1257300"/>
          </a:xfrm>
        </p:grpSpPr>
        <p:pic>
          <p:nvPicPr>
            <p:cNvPr id="5" name="Picture 4">
              <a:extLst>
                <a:ext uri="{FF2B5EF4-FFF2-40B4-BE49-F238E27FC236}">
                  <a16:creationId xmlns:a16="http://schemas.microsoft.com/office/drawing/2014/main" id="{0395202F-6098-45CE-9ACE-C2E761D70436}"/>
                </a:ext>
              </a:extLst>
            </p:cNvPr>
            <p:cNvPicPr/>
            <p:nvPr/>
          </p:nvPicPr>
          <p:blipFill>
            <a:blip r:embed="rId5"/>
            <a:stretch>
              <a:fillRect/>
            </a:stretch>
          </p:blipFill>
          <p:spPr>
            <a:xfrm>
              <a:off x="0" y="501287"/>
              <a:ext cx="12192000" cy="1257300"/>
            </a:xfrm>
            <a:prstGeom prst="rect">
              <a:avLst/>
            </a:prstGeom>
          </p:spPr>
        </p:pic>
        <p:sp>
          <p:nvSpPr>
            <p:cNvPr id="6" name="Text Box 1">
              <a:extLst>
                <a:ext uri="{FF2B5EF4-FFF2-40B4-BE49-F238E27FC236}">
                  <a16:creationId xmlns:a16="http://schemas.microsoft.com/office/drawing/2014/main" id="{DD7503BA-C224-40C9-AACA-DEE116A3E628}"/>
                </a:ext>
              </a:extLst>
            </p:cNvPr>
            <p:cNvSpPr txBox="1"/>
            <p:nvPr/>
          </p:nvSpPr>
          <p:spPr>
            <a:xfrm>
              <a:off x="2620192" y="587012"/>
              <a:ext cx="9460174" cy="1082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eaLnBrk="0" fontAlgn="base" hangingPunct="0">
                <a:lnSpc>
                  <a:spcPct val="90000"/>
                </a:lnSpc>
                <a:spcAft>
                  <a:spcPts val="0"/>
                </a:spcAft>
              </a:pPr>
              <a:r>
                <a:rPr lang="en-GB" sz="2400" b="1"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Inclusive Sanitation in Practice</a:t>
              </a: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a:p>
              <a:pPr algn="r" eaLnBrk="0" fontAlgn="base" hangingPunct="0">
                <a:lnSpc>
                  <a:spcPct val="90000"/>
                </a:lnSpc>
                <a:spcAft>
                  <a:spcPts val="0"/>
                </a:spcAft>
              </a:pPr>
              <a:r>
                <a:rPr lang="en-GB" sz="1200" i="1"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for healthy equitable cities</a:t>
              </a: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a:p>
              <a:pPr algn="r">
                <a:lnSpc>
                  <a:spcPct val="90000"/>
                </a:lnSpc>
                <a:spcAft>
                  <a:spcPts val="0"/>
                </a:spcAft>
              </a:pPr>
              <a:r>
                <a:rPr lang="en-GB" sz="14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endParaRPr lang="en-GB" sz="1400" dirty="0">
                <a:latin typeface="Arial" panose="020B0604020202020204" pitchFamily="34" charset="0"/>
                <a:ea typeface="Tw Cen MT" panose="020B0602020104020603" pitchFamily="34" charset="0"/>
                <a:cs typeface="Times New Roman" panose="02020603050405020304" pitchFamily="18" charset="0"/>
              </a:endParaRPr>
            </a:p>
            <a:p>
              <a:pPr algn="r">
                <a:lnSpc>
                  <a:spcPct val="90000"/>
                </a:lnSpc>
                <a:spcAft>
                  <a:spcPts val="0"/>
                </a:spcAft>
              </a:pPr>
              <a:r>
                <a:rPr lang="en-GB" sz="14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endParaRPr lang="en-GB" sz="1400" dirty="0">
                <a:latin typeface="Arial" panose="020B0604020202020204" pitchFamily="34" charset="0"/>
                <a:ea typeface="Tw Cen MT" panose="020B0602020104020603" pitchFamily="34" charset="0"/>
                <a:cs typeface="Times New Roman" panose="02020603050405020304" pitchFamily="18" charset="0"/>
              </a:endParaRPr>
            </a:p>
            <a:p>
              <a:pPr algn="r">
                <a:lnSpc>
                  <a:spcPct val="90000"/>
                </a:lnSpc>
                <a:spcAft>
                  <a:spcPts val="0"/>
                </a:spcAft>
              </a:pPr>
              <a:r>
                <a:rPr lang="en-GB" sz="110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Isabel Blackett and Peter Hawkins – </a:t>
              </a:r>
              <a:r>
                <a:rPr lang="en-GB" sz="1100"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www.incsanprac.com</a:t>
              </a:r>
              <a:endParaRPr lang="en-GB" sz="1400" dirty="0">
                <a:solidFill>
                  <a:schemeClr val="bg1"/>
                </a:solidFill>
                <a:latin typeface="Arial" panose="020B0604020202020204" pitchFamily="34" charset="0"/>
                <a:ea typeface="Tw Cen MT" panose="020B0602020104020603" pitchFamily="34" charset="0"/>
                <a:cs typeface="Times New Roman" panose="02020603050405020304" pitchFamily="18" charset="0"/>
              </a:endParaRPr>
            </a:p>
            <a:p>
              <a:pPr algn="r" eaLnBrk="0" fontAlgn="base" hangingPunct="0">
                <a:lnSpc>
                  <a:spcPct val="90000"/>
                </a:lnSpc>
                <a:spcAft>
                  <a:spcPts val="0"/>
                </a:spcAft>
              </a:pP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p:txBody>
        </p:sp>
      </p:grpSp>
      <p:pic>
        <p:nvPicPr>
          <p:cNvPr id="9" name="Audio 8">
            <a:hlinkClick r:id="" action="ppaction://media"/>
            <a:extLst>
              <a:ext uri="{FF2B5EF4-FFF2-40B4-BE49-F238E27FC236}">
                <a16:creationId xmlns:a16="http://schemas.microsoft.com/office/drawing/2014/main" id="{740A7600-9B28-4D81-877B-3110B3FF9E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0749931"/>
      </p:ext>
    </p:extLst>
  </p:cSld>
  <p:clrMapOvr>
    <a:masterClrMapping/>
  </p:clrMapOvr>
  <mc:AlternateContent xmlns:mc="http://schemas.openxmlformats.org/markup-compatibility/2006" xmlns:p14="http://schemas.microsoft.com/office/powerpoint/2010/main">
    <mc:Choice Requires="p14">
      <p:transition spd="slow" p14:dur="2000" advTm="9597"/>
    </mc:Choice>
    <mc:Fallback xmlns="">
      <p:transition spd="slow" advTm="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Sources of data and evidence</a:t>
            </a:r>
          </a:p>
        </p:txBody>
      </p:sp>
      <p:sp>
        <p:nvSpPr>
          <p:cNvPr id="5" name="Content Placeholder 4">
            <a:extLst>
              <a:ext uri="{FF2B5EF4-FFF2-40B4-BE49-F238E27FC236}">
                <a16:creationId xmlns:a16="http://schemas.microsoft.com/office/drawing/2014/main" id="{2F6C2B09-199F-4319-ACC8-9B1CE5879E98}"/>
              </a:ext>
            </a:extLst>
          </p:cNvPr>
          <p:cNvSpPr>
            <a:spLocks noGrp="1"/>
          </p:cNvSpPr>
          <p:nvPr>
            <p:ph sz="quarter" idx="10"/>
          </p:nvPr>
        </p:nvSpPr>
        <p:spPr>
          <a:xfrm>
            <a:off x="443480" y="1009634"/>
            <a:ext cx="3867150" cy="1834626"/>
          </a:xfrm>
        </p:spPr>
        <p:txBody>
          <a:bodyPr/>
          <a:lstStyle/>
          <a:p>
            <a:pPr>
              <a:spcAft>
                <a:spcPts val="1200"/>
              </a:spcAft>
              <a:buFont typeface="Wingdings" panose="05000000000000000000" pitchFamily="2" charset="2"/>
              <a:buChar char="q"/>
            </a:pPr>
            <a:r>
              <a:rPr lang="en-GB" b="0" dirty="0"/>
              <a:t>Policies, laws, regulations, by-laws</a:t>
            </a:r>
          </a:p>
          <a:p>
            <a:pPr>
              <a:spcAft>
                <a:spcPts val="1200"/>
              </a:spcAft>
              <a:buFont typeface="Wingdings" panose="05000000000000000000" pitchFamily="2" charset="2"/>
              <a:buChar char="q"/>
            </a:pPr>
            <a:r>
              <a:rPr lang="en-GB" b="0" dirty="0"/>
              <a:t>Census and household surveys</a:t>
            </a:r>
            <a:endParaRPr lang="en-GB" dirty="0"/>
          </a:p>
        </p:txBody>
      </p:sp>
      <p:sp>
        <p:nvSpPr>
          <p:cNvPr id="9" name="Content Placeholder 4">
            <a:extLst>
              <a:ext uri="{FF2B5EF4-FFF2-40B4-BE49-F238E27FC236}">
                <a16:creationId xmlns:a16="http://schemas.microsoft.com/office/drawing/2014/main" id="{587695CB-FE6D-4470-93DC-30DFF3A8B283}"/>
              </a:ext>
            </a:extLst>
          </p:cNvPr>
          <p:cNvSpPr txBox="1">
            <a:spLocks/>
          </p:cNvSpPr>
          <p:nvPr/>
        </p:nvSpPr>
        <p:spPr>
          <a:xfrm>
            <a:off x="7414016" y="779849"/>
            <a:ext cx="4624137" cy="1516998"/>
          </a:xfrm>
          <a:prstGeom prst="rect">
            <a:avLst/>
          </a:prstGeom>
        </p:spPr>
        <p:txBody>
          <a:bodyPr/>
          <a:lstStyle>
            <a:lvl1pPr marL="457200" indent="-457200" algn="l" defTabSz="914400" rtl="0" eaLnBrk="1" latinLnBrk="0" hangingPunct="1">
              <a:lnSpc>
                <a:spcPct val="100000"/>
              </a:lnSpc>
              <a:spcBef>
                <a:spcPts val="0"/>
              </a:spcBef>
              <a:spcAft>
                <a:spcPts val="600"/>
              </a:spcAft>
              <a:buFont typeface="Symbol"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itchFamily="2" charset="2"/>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1200"/>
              </a:spcAft>
              <a:buFont typeface="Wingdings" panose="05000000000000000000" pitchFamily="2" charset="2"/>
              <a:buChar char="q"/>
            </a:pPr>
            <a:r>
              <a:rPr lang="en-GB" b="0" dirty="0"/>
              <a:t>Key informant interviews and focus group discussions</a:t>
            </a:r>
          </a:p>
          <a:p>
            <a:pPr fontAlgn="auto">
              <a:spcAft>
                <a:spcPts val="1200"/>
              </a:spcAft>
              <a:buFont typeface="Wingdings" panose="05000000000000000000" pitchFamily="2" charset="2"/>
              <a:buChar char="q"/>
            </a:pPr>
            <a:r>
              <a:rPr lang="en-GB" b="0" dirty="0"/>
              <a:t>Ministry of Finance reports, budget expenditure reviews</a:t>
            </a:r>
          </a:p>
        </p:txBody>
      </p:sp>
      <p:sp>
        <p:nvSpPr>
          <p:cNvPr id="10" name="Content Placeholder 4">
            <a:extLst>
              <a:ext uri="{FF2B5EF4-FFF2-40B4-BE49-F238E27FC236}">
                <a16:creationId xmlns:a16="http://schemas.microsoft.com/office/drawing/2014/main" id="{0585DC22-C0DD-47FF-B959-A265A429DA9C}"/>
              </a:ext>
            </a:extLst>
          </p:cNvPr>
          <p:cNvSpPr txBox="1">
            <a:spLocks/>
          </p:cNvSpPr>
          <p:nvPr/>
        </p:nvSpPr>
        <p:spPr>
          <a:xfrm>
            <a:off x="443480" y="4804173"/>
            <a:ext cx="5248982" cy="1834626"/>
          </a:xfrm>
          <a:prstGeom prst="rect">
            <a:avLst/>
          </a:prstGeom>
        </p:spPr>
        <p:txBody>
          <a:bodyPr/>
          <a:lstStyle>
            <a:lvl1pPr marL="457200" indent="-457200" algn="l" defTabSz="914400" rtl="0" eaLnBrk="1" latinLnBrk="0" hangingPunct="1">
              <a:lnSpc>
                <a:spcPct val="100000"/>
              </a:lnSpc>
              <a:spcBef>
                <a:spcPts val="0"/>
              </a:spcBef>
              <a:spcAft>
                <a:spcPts val="600"/>
              </a:spcAft>
              <a:buFont typeface="Symbol"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itchFamily="2" charset="2"/>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1200"/>
              </a:spcAft>
              <a:buFont typeface="Wingdings" panose="05000000000000000000" pitchFamily="2" charset="2"/>
              <a:buChar char="q"/>
            </a:pPr>
            <a:r>
              <a:rPr lang="en-GB" b="0" dirty="0"/>
              <a:t>Government and City</a:t>
            </a:r>
            <a:br>
              <a:rPr lang="en-GB" b="0" dirty="0"/>
            </a:br>
            <a:r>
              <a:rPr lang="en-GB" b="0" dirty="0"/>
              <a:t>annual, medium-term plans</a:t>
            </a:r>
          </a:p>
          <a:p>
            <a:pPr fontAlgn="auto">
              <a:spcAft>
                <a:spcPts val="1200"/>
              </a:spcAft>
              <a:buFont typeface="Wingdings" panose="05000000000000000000" pitchFamily="2" charset="2"/>
              <a:buChar char="q"/>
            </a:pPr>
            <a:r>
              <a:rPr lang="en-GB" b="0" dirty="0"/>
              <a:t>Utility annual reports, operational and treatment reports</a:t>
            </a:r>
          </a:p>
        </p:txBody>
      </p:sp>
      <p:sp>
        <p:nvSpPr>
          <p:cNvPr id="11" name="Content Placeholder 4">
            <a:extLst>
              <a:ext uri="{FF2B5EF4-FFF2-40B4-BE49-F238E27FC236}">
                <a16:creationId xmlns:a16="http://schemas.microsoft.com/office/drawing/2014/main" id="{81E642DF-CD9B-46B8-BA76-B94BA8278DAA}"/>
              </a:ext>
            </a:extLst>
          </p:cNvPr>
          <p:cNvSpPr txBox="1">
            <a:spLocks/>
          </p:cNvSpPr>
          <p:nvPr/>
        </p:nvSpPr>
        <p:spPr>
          <a:xfrm>
            <a:off x="7414017" y="4850141"/>
            <a:ext cx="4624137" cy="1871334"/>
          </a:xfrm>
          <a:prstGeom prst="rect">
            <a:avLst/>
          </a:prstGeom>
        </p:spPr>
        <p:txBody>
          <a:bodyPr/>
          <a:lstStyle>
            <a:lvl1pPr marL="457200" indent="-457200" algn="l" defTabSz="914400" rtl="0" eaLnBrk="1" latinLnBrk="0" hangingPunct="1">
              <a:lnSpc>
                <a:spcPct val="100000"/>
              </a:lnSpc>
              <a:spcBef>
                <a:spcPts val="0"/>
              </a:spcBef>
              <a:spcAft>
                <a:spcPts val="600"/>
              </a:spcAft>
              <a:buFont typeface="Symbol"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itchFamily="2" charset="2"/>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1200"/>
              </a:spcAft>
              <a:buFont typeface="Wingdings" panose="05000000000000000000" pitchFamily="2" charset="2"/>
              <a:buChar char="q"/>
            </a:pPr>
            <a:r>
              <a:rPr lang="en-GB" b="0" dirty="0"/>
              <a:t>Regulator and audit reports</a:t>
            </a:r>
          </a:p>
          <a:p>
            <a:pPr fontAlgn="auto">
              <a:spcAft>
                <a:spcPts val="1200"/>
              </a:spcAft>
              <a:buFont typeface="Wingdings" panose="05000000000000000000" pitchFamily="2" charset="2"/>
              <a:buChar char="q"/>
            </a:pPr>
            <a:r>
              <a:rPr lang="en-GB" b="0" dirty="0"/>
              <a:t>Development partner and NGO reports</a:t>
            </a:r>
          </a:p>
          <a:p>
            <a:pPr fontAlgn="auto">
              <a:spcAft>
                <a:spcPts val="1200"/>
              </a:spcAft>
            </a:pPr>
            <a:endParaRPr lang="en-GB" dirty="0"/>
          </a:p>
        </p:txBody>
      </p:sp>
      <p:pic>
        <p:nvPicPr>
          <p:cNvPr id="7" name="Picture 6">
            <a:extLst>
              <a:ext uri="{FF2B5EF4-FFF2-40B4-BE49-F238E27FC236}">
                <a16:creationId xmlns:a16="http://schemas.microsoft.com/office/drawing/2014/main" id="{B861ED0C-23C6-4690-96AC-CD39A83D7F47}"/>
              </a:ext>
            </a:extLst>
          </p:cNvPr>
          <p:cNvPicPr>
            <a:picLocks noChangeAspect="1"/>
          </p:cNvPicPr>
          <p:nvPr/>
        </p:nvPicPr>
        <p:blipFill>
          <a:blip r:embed="rId6"/>
          <a:stretch>
            <a:fillRect/>
          </a:stretch>
        </p:blipFill>
        <p:spPr>
          <a:xfrm>
            <a:off x="3986338" y="1299187"/>
            <a:ext cx="4242767" cy="4230064"/>
          </a:xfrm>
          <a:prstGeom prst="rect">
            <a:avLst/>
          </a:prstGeom>
        </p:spPr>
      </p:pic>
      <p:pic>
        <p:nvPicPr>
          <p:cNvPr id="3" name="Audio 2">
            <a:hlinkClick r:id="" action="ppaction://media"/>
            <a:extLst>
              <a:ext uri="{FF2B5EF4-FFF2-40B4-BE49-F238E27FC236}">
                <a16:creationId xmlns:a16="http://schemas.microsoft.com/office/drawing/2014/main" id="{512AB02B-3683-4301-B9A9-D0E4C14996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47288331"/>
      </p:ext>
    </p:extLst>
  </p:cSld>
  <p:clrMapOvr>
    <a:masterClrMapping/>
  </p:clrMapOvr>
  <mc:AlternateContent xmlns:mc="http://schemas.openxmlformats.org/markup-compatibility/2006" xmlns:p14="http://schemas.microsoft.com/office/powerpoint/2010/main">
    <mc:Choice Requires="p14">
      <p:transition spd="slow" p14:dur="2000" advTm="90399"/>
    </mc:Choice>
    <mc:Fallback xmlns="">
      <p:transition spd="slow" advTm="9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5"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78BC-32FC-4C3E-A726-0DFB218AD70B}"/>
              </a:ext>
            </a:extLst>
          </p:cNvPr>
          <p:cNvSpPr>
            <a:spLocks noGrp="1"/>
          </p:cNvSpPr>
          <p:nvPr>
            <p:ph type="title"/>
          </p:nvPr>
        </p:nvSpPr>
        <p:spPr/>
        <p:txBody>
          <a:bodyPr/>
          <a:lstStyle/>
          <a:p>
            <a:r>
              <a:rPr lang="en-GB" dirty="0"/>
              <a:t>Produce the graphic</a:t>
            </a:r>
          </a:p>
        </p:txBody>
      </p:sp>
      <p:sp>
        <p:nvSpPr>
          <p:cNvPr id="6" name="TextBox 5">
            <a:extLst>
              <a:ext uri="{FF2B5EF4-FFF2-40B4-BE49-F238E27FC236}">
                <a16:creationId xmlns:a16="http://schemas.microsoft.com/office/drawing/2014/main" id="{2352546D-0115-4CD4-A1A3-C61889581C57}"/>
              </a:ext>
            </a:extLst>
          </p:cNvPr>
          <p:cNvSpPr txBox="1"/>
          <p:nvPr/>
        </p:nvSpPr>
        <p:spPr>
          <a:xfrm>
            <a:off x="390571" y="1705116"/>
            <a:ext cx="3807942" cy="3831818"/>
          </a:xfrm>
          <a:prstGeom prst="rect">
            <a:avLst/>
          </a:prstGeom>
          <a:noFill/>
        </p:spPr>
        <p:txBody>
          <a:bodyPr wrap="square" rtlCol="0">
            <a:spAutoFit/>
          </a:bodyPr>
          <a:lstStyle/>
          <a:p>
            <a:r>
              <a:rPr lang="en-GB" dirty="0"/>
              <a:t>When the scoring discussions have reached consensus:</a:t>
            </a:r>
          </a:p>
          <a:p>
            <a:endParaRPr lang="en-GB" dirty="0"/>
          </a:p>
          <a:p>
            <a:pPr marL="457200" indent="-457200" defTabSz="914400" eaLnBrk="1" hangingPunct="1">
              <a:spcBef>
                <a:spcPts val="0"/>
              </a:spcBef>
              <a:spcAft>
                <a:spcPts val="1800"/>
              </a:spcAft>
              <a:buSzPct val="150000"/>
              <a:buFont typeface="Wingdings" panose="05000000000000000000" pitchFamily="2" charset="2"/>
              <a:buChar char="ü"/>
            </a:pPr>
            <a:r>
              <a:rPr lang="en-GB" sz="2400" dirty="0">
                <a:latin typeface="+mn-lt"/>
                <a:ea typeface="+mn-ea"/>
              </a:rPr>
              <a:t>Enter the agreed scores in the spreadsheet </a:t>
            </a:r>
          </a:p>
          <a:p>
            <a:pPr marL="457200" indent="-457200" defTabSz="914400" eaLnBrk="1" hangingPunct="1">
              <a:spcBef>
                <a:spcPts val="0"/>
              </a:spcBef>
              <a:spcAft>
                <a:spcPts val="1800"/>
              </a:spcAft>
              <a:buSzPct val="150000"/>
              <a:buFont typeface="Wingdings" panose="05000000000000000000" pitchFamily="2" charset="2"/>
              <a:buChar char="ü"/>
            </a:pPr>
            <a:r>
              <a:rPr lang="en-GB" sz="2400" dirty="0">
                <a:latin typeface="+mn-lt"/>
                <a:ea typeface="+mn-ea"/>
              </a:rPr>
              <a:t>Generate the CSDA graphic </a:t>
            </a:r>
          </a:p>
        </p:txBody>
      </p:sp>
      <p:pic>
        <p:nvPicPr>
          <p:cNvPr id="7" name="Picture 6">
            <a:extLst>
              <a:ext uri="{FF2B5EF4-FFF2-40B4-BE49-F238E27FC236}">
                <a16:creationId xmlns:a16="http://schemas.microsoft.com/office/drawing/2014/main" id="{AC70105F-9302-4277-AEB3-B3E9A4DDFE7C}"/>
              </a:ext>
            </a:extLst>
          </p:cNvPr>
          <p:cNvPicPr>
            <a:picLocks noChangeAspect="1"/>
          </p:cNvPicPr>
          <p:nvPr/>
        </p:nvPicPr>
        <p:blipFill rotWithShape="1">
          <a:blip r:embed="rId5"/>
          <a:srcRect l="4239" t="31660" r="4558" b="4112"/>
          <a:stretch/>
        </p:blipFill>
        <p:spPr>
          <a:xfrm>
            <a:off x="4043357" y="1705116"/>
            <a:ext cx="7758072" cy="3659469"/>
          </a:xfrm>
          <a:prstGeom prst="rect">
            <a:avLst/>
          </a:prstGeom>
        </p:spPr>
      </p:pic>
      <p:pic>
        <p:nvPicPr>
          <p:cNvPr id="3" name="Audio 2">
            <a:hlinkClick r:id="" action="ppaction://media"/>
            <a:extLst>
              <a:ext uri="{FF2B5EF4-FFF2-40B4-BE49-F238E27FC236}">
                <a16:creationId xmlns:a16="http://schemas.microsoft.com/office/drawing/2014/main" id="{9E6DD39A-9944-4E40-A807-184EA5EA5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4792216"/>
      </p:ext>
    </p:extLst>
  </p:cSld>
  <p:clrMapOvr>
    <a:masterClrMapping/>
  </p:clrMapOvr>
  <mc:AlternateContent xmlns:mc="http://schemas.openxmlformats.org/markup-compatibility/2006" xmlns:p14="http://schemas.microsoft.com/office/powerpoint/2010/main">
    <mc:Choice Requires="p14">
      <p:transition spd="slow" p14:dur="2000" advTm="10918"/>
    </mc:Choice>
    <mc:Fallback xmlns="">
      <p:transition spd="slow" advTm="1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2812473" y="2896798"/>
            <a:ext cx="6567054" cy="1077218"/>
          </a:xfrm>
          <a:prstGeom prst="rect">
            <a:avLst/>
          </a:prstGeom>
          <a:noFill/>
        </p:spPr>
        <p:txBody>
          <a:bodyPr wrap="square" rtlCol="0">
            <a:spAutoFit/>
          </a:bodyPr>
          <a:lstStyle/>
          <a:p>
            <a:pPr lvl="0" algn="ctr">
              <a:defRPr/>
            </a:pPr>
            <a:r>
              <a:rPr lang="en-US" sz="3200" b="1" dirty="0">
                <a:solidFill>
                  <a:srgbClr val="FFFFFF"/>
                </a:solidFill>
              </a:rPr>
              <a:t>From assessment to </a:t>
            </a:r>
            <a:r>
              <a:rPr lang="en-US" sz="3200" b="1" dirty="0" err="1">
                <a:solidFill>
                  <a:srgbClr val="FFFFFF"/>
                </a:solidFill>
              </a:rPr>
              <a:t>prioritisation</a:t>
            </a:r>
            <a:r>
              <a:rPr lang="en-US" sz="3200" b="1" dirty="0">
                <a:solidFill>
                  <a:srgbClr val="FFFFFF"/>
                </a:solidFill>
              </a:rPr>
              <a:t> and planning</a:t>
            </a:r>
          </a:p>
        </p:txBody>
      </p:sp>
      <p:sp>
        <p:nvSpPr>
          <p:cNvPr id="2" name="Slide Number Placeholder 1">
            <a:extLst>
              <a:ext uri="{FF2B5EF4-FFF2-40B4-BE49-F238E27FC236}">
                <a16:creationId xmlns:a16="http://schemas.microsoft.com/office/drawing/2014/main" id="{620DCE1F-98D9-456E-BD51-B99288796FF9}"/>
              </a:ext>
            </a:extLst>
          </p:cNvPr>
          <p:cNvSpPr>
            <a:spLocks noGrp="1"/>
          </p:cNvSpPr>
          <p:nvPr>
            <p:ph type="sldNum" sz="quarter" idx="10"/>
          </p:nvPr>
        </p:nvSpPr>
        <p:spPr/>
        <p:txBody>
          <a:bodyPr/>
          <a:lstStyle/>
          <a:p>
            <a:r>
              <a:rPr lang="en-AU" dirty="0"/>
              <a:t>1.7-</a:t>
            </a:r>
            <a:fld id="{1BEC72DD-567A-4D17-8F01-35BE27719768}" type="slidenum">
              <a:rPr lang="en-AU" smtClean="0"/>
              <a:pPr/>
              <a:t>12</a:t>
            </a:fld>
            <a:endParaRPr lang="en-AU" dirty="0"/>
          </a:p>
        </p:txBody>
      </p:sp>
    </p:spTree>
    <p:extLst>
      <p:ext uri="{BB962C8B-B14F-4D97-AF65-F5344CB8AC3E}">
        <p14:creationId xmlns:p14="http://schemas.microsoft.com/office/powerpoint/2010/main" val="265223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E0929-E482-4293-8092-AC0C02EADF25}"/>
              </a:ext>
            </a:extLst>
          </p:cNvPr>
          <p:cNvPicPr>
            <a:picLocks noChangeAspect="1"/>
          </p:cNvPicPr>
          <p:nvPr/>
        </p:nvPicPr>
        <p:blipFill>
          <a:blip r:embed="rId6"/>
          <a:stretch>
            <a:fillRect/>
          </a:stretch>
        </p:blipFill>
        <p:spPr>
          <a:xfrm>
            <a:off x="407796" y="1418256"/>
            <a:ext cx="5264056" cy="4977669"/>
          </a:xfrm>
          <a:prstGeom prst="rect">
            <a:avLst/>
          </a:prstGeom>
        </p:spPr>
      </p:pic>
      <p:sp>
        <p:nvSpPr>
          <p:cNvPr id="4" name="Title 1">
            <a:extLst>
              <a:ext uri="{FF2B5EF4-FFF2-40B4-BE49-F238E27FC236}">
                <a16:creationId xmlns:a16="http://schemas.microsoft.com/office/drawing/2014/main" id="{849E4EAA-6EA7-4C5D-8955-D5601E1E3DDF}"/>
              </a:ext>
            </a:extLst>
          </p:cNvPr>
          <p:cNvSpPr>
            <a:spLocks noGrp="1"/>
          </p:cNvSpPr>
          <p:nvPr>
            <p:ph type="title"/>
          </p:nvPr>
        </p:nvSpPr>
        <p:spPr>
          <a:xfrm>
            <a:off x="371475" y="318357"/>
            <a:ext cx="9648199" cy="543658"/>
          </a:xfrm>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From assessment to prioritisation</a:t>
            </a:r>
          </a:p>
        </p:txBody>
      </p:sp>
      <p:sp>
        <p:nvSpPr>
          <p:cNvPr id="7" name="Content Placeholder 2">
            <a:extLst>
              <a:ext uri="{FF2B5EF4-FFF2-40B4-BE49-F238E27FC236}">
                <a16:creationId xmlns:a16="http://schemas.microsoft.com/office/drawing/2014/main" id="{F5258474-DCC1-4766-A63A-FB1B44E2E265}"/>
              </a:ext>
            </a:extLst>
          </p:cNvPr>
          <p:cNvSpPr>
            <a:spLocks noGrp="1"/>
          </p:cNvSpPr>
          <p:nvPr>
            <p:ph sz="quarter" idx="10"/>
          </p:nvPr>
        </p:nvSpPr>
        <p:spPr>
          <a:xfrm>
            <a:off x="6059615" y="1418256"/>
            <a:ext cx="5767910" cy="4841545"/>
          </a:xfrm>
        </p:spPr>
        <p:txBody>
          <a:bodyPr/>
          <a:lstStyle/>
          <a:p>
            <a:pPr marL="0" indent="0">
              <a:buNone/>
            </a:pPr>
            <a:r>
              <a:rPr lang="en-GB" sz="2600" dirty="0"/>
              <a:t>Building on CSDA findings:</a:t>
            </a:r>
          </a:p>
          <a:p>
            <a:r>
              <a:rPr lang="en-GB" b="0" dirty="0"/>
              <a:t>Hold stakeholder discussions to define priorities</a:t>
            </a:r>
          </a:p>
          <a:p>
            <a:pPr>
              <a:spcAft>
                <a:spcPts val="2400"/>
              </a:spcAft>
            </a:pPr>
            <a:r>
              <a:rPr lang="en-GB" b="0" dirty="0"/>
              <a:t>Identify actions in priority areas, indicated by red and yellow boxes</a:t>
            </a:r>
          </a:p>
          <a:p>
            <a:pPr marL="0" indent="0">
              <a:buNone/>
            </a:pPr>
            <a:r>
              <a:rPr lang="en-GB" sz="2600" dirty="0"/>
              <a:t>Service Delivery Action Checklist</a:t>
            </a:r>
          </a:p>
          <a:p>
            <a:r>
              <a:rPr lang="en-GB" b="0" dirty="0"/>
              <a:t>Suggested actions ‘next steps’ tailored to the current enabling environment</a:t>
            </a:r>
          </a:p>
          <a:p>
            <a:r>
              <a:rPr lang="en-GB" b="0" dirty="0"/>
              <a:t>Based on experience and good practice</a:t>
            </a:r>
          </a:p>
        </p:txBody>
      </p:sp>
      <p:sp>
        <p:nvSpPr>
          <p:cNvPr id="10" name="Rectangle: Rounded Corners 9">
            <a:extLst>
              <a:ext uri="{FF2B5EF4-FFF2-40B4-BE49-F238E27FC236}">
                <a16:creationId xmlns:a16="http://schemas.microsoft.com/office/drawing/2014/main" id="{D0875BE9-1DB0-4A10-A0DF-4467202C6D31}"/>
              </a:ext>
            </a:extLst>
          </p:cNvPr>
          <p:cNvSpPr/>
          <p:nvPr/>
        </p:nvSpPr>
        <p:spPr>
          <a:xfrm>
            <a:off x="544819" y="5981461"/>
            <a:ext cx="4990010" cy="289491"/>
          </a:xfrm>
          <a:prstGeom prst="roundRect">
            <a:avLst/>
          </a:prstGeom>
          <a:solidFill>
            <a:srgbClr val="FF0000">
              <a:alpha val="20000"/>
            </a:srgb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Rectangle: Rounded Corners 10">
            <a:extLst>
              <a:ext uri="{FF2B5EF4-FFF2-40B4-BE49-F238E27FC236}">
                <a16:creationId xmlns:a16="http://schemas.microsoft.com/office/drawing/2014/main" id="{B81E2EE4-0358-43F9-B8B4-809A7895CD52}"/>
              </a:ext>
            </a:extLst>
          </p:cNvPr>
          <p:cNvSpPr/>
          <p:nvPr/>
        </p:nvSpPr>
        <p:spPr>
          <a:xfrm>
            <a:off x="522516" y="2991394"/>
            <a:ext cx="4990010" cy="1324128"/>
          </a:xfrm>
          <a:prstGeom prst="roundRect">
            <a:avLst>
              <a:gd name="adj" fmla="val 10037"/>
            </a:avLst>
          </a:prstGeom>
          <a:solidFill>
            <a:srgbClr val="FF0000">
              <a:alpha val="20000"/>
            </a:srgb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FE84CB5-029C-440D-AC3F-4391AC6DBA41}"/>
              </a:ext>
            </a:extLst>
          </p:cNvPr>
          <p:cNvSpPr/>
          <p:nvPr/>
        </p:nvSpPr>
        <p:spPr>
          <a:xfrm>
            <a:off x="2726314" y="4638933"/>
            <a:ext cx="596750" cy="1297924"/>
          </a:xfrm>
          <a:prstGeom prst="roundRect">
            <a:avLst/>
          </a:prstGeom>
          <a:solidFill>
            <a:srgbClr val="FF0000">
              <a:alpha val="20000"/>
            </a:srgb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a:extLst>
              <a:ext uri="{FF2B5EF4-FFF2-40B4-BE49-F238E27FC236}">
                <a16:creationId xmlns:a16="http://schemas.microsoft.com/office/drawing/2014/main" id="{1D50B8B8-C151-44FC-8D32-12D781CF21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67383442"/>
      </p:ext>
    </p:extLst>
  </p:cSld>
  <p:clrMapOvr>
    <a:masterClrMapping/>
  </p:clrMapOvr>
  <mc:AlternateContent xmlns:mc="http://schemas.openxmlformats.org/markup-compatibility/2006" xmlns:p14="http://schemas.microsoft.com/office/powerpoint/2010/main">
    <mc:Choice Requires="p14">
      <p:transition spd="slow" p14:dur="2000" advTm="36867"/>
    </mc:Choice>
    <mc:Fallback xmlns="">
      <p:transition spd="slow" advTm="3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4DB48-CC86-4FAA-A840-A07C325C1108}"/>
              </a:ext>
            </a:extLst>
          </p:cNvPr>
          <p:cNvPicPr>
            <a:picLocks noChangeAspect="1"/>
          </p:cNvPicPr>
          <p:nvPr/>
        </p:nvPicPr>
        <p:blipFill rotWithShape="1">
          <a:blip r:embed="rId6">
            <a:alphaModFix amt="44000"/>
          </a:blip>
          <a:srcRect b="46286"/>
          <a:stretch/>
        </p:blipFill>
        <p:spPr>
          <a:xfrm>
            <a:off x="0" y="4225148"/>
            <a:ext cx="12192000" cy="2632852"/>
          </a:xfrm>
          <a:prstGeom prst="rect">
            <a:avLst/>
          </a:prstGeom>
        </p:spPr>
      </p:pic>
      <p:sp>
        <p:nvSpPr>
          <p:cNvPr id="3" name="Content Placeholder 2">
            <a:extLst>
              <a:ext uri="{FF2B5EF4-FFF2-40B4-BE49-F238E27FC236}">
                <a16:creationId xmlns:a16="http://schemas.microsoft.com/office/drawing/2014/main" id="{2D3A71B3-06CA-4954-934A-3B18DA3AC866}"/>
              </a:ext>
            </a:extLst>
          </p:cNvPr>
          <p:cNvSpPr>
            <a:spLocks noGrp="1"/>
          </p:cNvSpPr>
          <p:nvPr>
            <p:ph sz="quarter" idx="10"/>
          </p:nvPr>
        </p:nvSpPr>
        <p:spPr>
          <a:xfrm>
            <a:off x="821673" y="1346281"/>
            <a:ext cx="8854475" cy="2173009"/>
          </a:xfrm>
        </p:spPr>
        <p:txBody>
          <a:bodyPr/>
          <a:lstStyle/>
          <a:p>
            <a:r>
              <a:rPr lang="en-GB" b="0" dirty="0"/>
              <a:t>Helps stakeholders set priorities based on local knowledge and experience</a:t>
            </a:r>
          </a:p>
          <a:p>
            <a:r>
              <a:rPr lang="en-GB" b="0" dirty="0"/>
              <a:t>Focused on components of the enabling environment</a:t>
            </a:r>
          </a:p>
          <a:p>
            <a:r>
              <a:rPr lang="en-GB" b="0" dirty="0"/>
              <a:t>Builds from current status as shown in the CSDA</a:t>
            </a:r>
          </a:p>
          <a:p>
            <a:r>
              <a:rPr lang="en-GB" b="0" dirty="0"/>
              <a:t>Three levels of action:</a:t>
            </a:r>
          </a:p>
          <a:p>
            <a:endParaRPr lang="en-GB" b="0" dirty="0"/>
          </a:p>
        </p:txBody>
      </p:sp>
      <p:sp>
        <p:nvSpPr>
          <p:cNvPr id="5" name="Title 1">
            <a:extLst>
              <a:ext uri="{FF2B5EF4-FFF2-40B4-BE49-F238E27FC236}">
                <a16:creationId xmlns:a16="http://schemas.microsoft.com/office/drawing/2014/main" id="{497634D1-269B-40CB-BB33-BF33EEED483C}"/>
              </a:ext>
            </a:extLst>
          </p:cNvPr>
          <p:cNvSpPr>
            <a:spLocks noGrp="1"/>
          </p:cNvSpPr>
          <p:nvPr>
            <p:ph type="title"/>
          </p:nvPr>
        </p:nvSpPr>
        <p:spPr>
          <a:xfrm>
            <a:off x="371475" y="156118"/>
            <a:ext cx="9648199" cy="981306"/>
          </a:xfrm>
        </p:spPr>
        <p:txBody>
          <a:bodyPr/>
          <a:lstStyle/>
          <a:p>
            <a:pPr defTabSz="510068" eaLnBrk="0" fontAlgn="base" hangingPunct="0">
              <a:lnSpc>
                <a:spcPct val="10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From prioritisation to planning:</a:t>
            </a:r>
            <a:br>
              <a:rPr lang="en-GB" sz="3200" kern="0" dirty="0">
                <a:solidFill>
                  <a:srgbClr val="006666"/>
                </a:solidFill>
                <a:latin typeface="Arial" panose="020B0604020202020204" pitchFamily="34" charset="0"/>
                <a:ea typeface="ＭＳ Ｐゴシック" charset="0"/>
                <a:cs typeface="Arial" panose="020B0604020202020204" pitchFamily="34" charset="0"/>
              </a:rPr>
            </a:br>
            <a:r>
              <a:rPr lang="en-GB" sz="3200" kern="0" dirty="0">
                <a:solidFill>
                  <a:srgbClr val="006666"/>
                </a:solidFill>
                <a:latin typeface="Arial" panose="020B0604020202020204" pitchFamily="34" charset="0"/>
                <a:ea typeface="ＭＳ Ｐゴシック" charset="0"/>
                <a:cs typeface="Arial" panose="020B0604020202020204" pitchFamily="34" charset="0"/>
              </a:rPr>
              <a:t>Service Delivery Action Checklist</a:t>
            </a:r>
          </a:p>
        </p:txBody>
      </p:sp>
      <p:graphicFrame>
        <p:nvGraphicFramePr>
          <p:cNvPr id="8" name="Table 7">
            <a:extLst>
              <a:ext uri="{FF2B5EF4-FFF2-40B4-BE49-F238E27FC236}">
                <a16:creationId xmlns:a16="http://schemas.microsoft.com/office/drawing/2014/main" id="{2C49B68E-AE45-4857-83C3-3AFC6266DAEB}"/>
              </a:ext>
            </a:extLst>
          </p:cNvPr>
          <p:cNvGraphicFramePr>
            <a:graphicFrameLocks noGrp="1"/>
          </p:cNvGraphicFramePr>
          <p:nvPr>
            <p:extLst>
              <p:ext uri="{D42A27DB-BD31-4B8C-83A1-F6EECF244321}">
                <p14:modId xmlns:p14="http://schemas.microsoft.com/office/powerpoint/2010/main" val="3886053638"/>
              </p:ext>
            </p:extLst>
          </p:nvPr>
        </p:nvGraphicFramePr>
        <p:xfrm>
          <a:off x="821672" y="3519290"/>
          <a:ext cx="10261602" cy="1073640"/>
        </p:xfrm>
        <a:graphic>
          <a:graphicData uri="http://schemas.openxmlformats.org/drawingml/2006/table">
            <a:tbl>
              <a:tblPr firstRow="1" firstCol="1" bandRow="1"/>
              <a:tblGrid>
                <a:gridCol w="3420534">
                  <a:extLst>
                    <a:ext uri="{9D8B030D-6E8A-4147-A177-3AD203B41FA5}">
                      <a16:colId xmlns:a16="http://schemas.microsoft.com/office/drawing/2014/main" val="20000"/>
                    </a:ext>
                  </a:extLst>
                </a:gridCol>
                <a:gridCol w="3420534">
                  <a:extLst>
                    <a:ext uri="{9D8B030D-6E8A-4147-A177-3AD203B41FA5}">
                      <a16:colId xmlns:a16="http://schemas.microsoft.com/office/drawing/2014/main" val="20001"/>
                    </a:ext>
                  </a:extLst>
                </a:gridCol>
                <a:gridCol w="3420534">
                  <a:extLst>
                    <a:ext uri="{9D8B030D-6E8A-4147-A177-3AD203B41FA5}">
                      <a16:colId xmlns:a16="http://schemas.microsoft.com/office/drawing/2014/main" val="20002"/>
                    </a:ext>
                  </a:extLst>
                </a:gridCol>
              </a:tblGrid>
              <a:tr h="375020">
                <a:tc>
                  <a:txBody>
                    <a:bodyPr/>
                    <a:lstStyle/>
                    <a:p>
                      <a:pPr algn="l">
                        <a:spcAft>
                          <a:spcPts val="600"/>
                        </a:spcAft>
                      </a:pPr>
                      <a:r>
                        <a:rPr lang="en-GB" sz="2000" b="1" dirty="0">
                          <a:solidFill>
                            <a:srgbClr val="021F43"/>
                          </a:solidFill>
                          <a:effectLst/>
                          <a:latin typeface="Arial"/>
                          <a:ea typeface="Times New Roman"/>
                          <a:cs typeface="Arial"/>
                        </a:rPr>
                        <a:t>Basic actions</a:t>
                      </a:r>
                      <a:endParaRPr lang="en-GB" sz="2000" dirty="0">
                        <a:solidFill>
                          <a:srgbClr val="021F43"/>
                        </a:solidFill>
                        <a:effectLst/>
                        <a:latin typeface="Arial"/>
                        <a:ea typeface="Times New Roman"/>
                        <a:cs typeface="Times New Roman"/>
                      </a:endParaRPr>
                    </a:p>
                    <a:p>
                      <a:pPr algn="l">
                        <a:lnSpc>
                          <a:spcPct val="90000"/>
                        </a:lnSpc>
                        <a:spcAft>
                          <a:spcPts val="0"/>
                        </a:spcAft>
                      </a:pPr>
                      <a:r>
                        <a:rPr lang="en-GB" sz="2000" i="1" dirty="0">
                          <a:solidFill>
                            <a:srgbClr val="021F43"/>
                          </a:solidFill>
                          <a:effectLst/>
                          <a:latin typeface="Arial"/>
                          <a:ea typeface="Times New Roman"/>
                          <a:cs typeface="Arial"/>
                        </a:rPr>
                        <a:t>Getting started with improving sanitation</a:t>
                      </a:r>
                      <a:endParaRPr lang="en-GB" sz="2000" dirty="0">
                        <a:solidFill>
                          <a:srgbClr val="021F43"/>
                        </a:solidFill>
                        <a:effectLst/>
                        <a:latin typeface="Arial"/>
                        <a:ea typeface="Times New Roman"/>
                        <a:cs typeface="Times New Roman"/>
                      </a:endParaRPr>
                    </a:p>
                  </a:txBody>
                  <a:tcPr marL="72000" marR="72000" marT="72000" marB="72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DD9C3"/>
                    </a:solidFill>
                  </a:tcPr>
                </a:tc>
                <a:tc>
                  <a:txBody>
                    <a:bodyPr/>
                    <a:lstStyle/>
                    <a:p>
                      <a:pPr algn="l">
                        <a:spcAft>
                          <a:spcPts val="600"/>
                        </a:spcAft>
                      </a:pPr>
                      <a:r>
                        <a:rPr lang="en-GB" sz="2000" b="1" dirty="0">
                          <a:solidFill>
                            <a:srgbClr val="021F43"/>
                          </a:solidFill>
                          <a:effectLst/>
                          <a:latin typeface="Arial"/>
                          <a:ea typeface="Times New Roman"/>
                          <a:cs typeface="Arial"/>
                        </a:rPr>
                        <a:t>Intermediate actions</a:t>
                      </a:r>
                      <a:endParaRPr lang="en-GB" sz="2000" dirty="0">
                        <a:solidFill>
                          <a:srgbClr val="021F43"/>
                        </a:solidFill>
                        <a:effectLst/>
                        <a:latin typeface="Arial"/>
                        <a:ea typeface="Times New Roman"/>
                        <a:cs typeface="Times New Roman"/>
                      </a:endParaRPr>
                    </a:p>
                    <a:p>
                      <a:pPr algn="l">
                        <a:lnSpc>
                          <a:spcPct val="90000"/>
                        </a:lnSpc>
                        <a:spcAft>
                          <a:spcPts val="0"/>
                        </a:spcAft>
                      </a:pPr>
                      <a:r>
                        <a:rPr lang="en-GB" sz="2000" i="1" dirty="0">
                          <a:solidFill>
                            <a:srgbClr val="021F43"/>
                          </a:solidFill>
                          <a:effectLst/>
                          <a:latin typeface="Arial"/>
                          <a:ea typeface="Times New Roman"/>
                          <a:cs typeface="Arial"/>
                        </a:rPr>
                        <a:t>Building on existing foundations</a:t>
                      </a:r>
                      <a:endParaRPr lang="en-GB" sz="2000" dirty="0">
                        <a:solidFill>
                          <a:srgbClr val="021F43"/>
                        </a:solidFill>
                        <a:effectLst/>
                        <a:latin typeface="Arial"/>
                        <a:ea typeface="Times New Roman"/>
                        <a:cs typeface="Times New Roman"/>
                      </a:endParaRPr>
                    </a:p>
                  </a:txBody>
                  <a:tcPr marL="72000" marR="72000" marT="72000" marB="72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DD9C3"/>
                    </a:solidFill>
                  </a:tcPr>
                </a:tc>
                <a:tc>
                  <a:txBody>
                    <a:bodyPr/>
                    <a:lstStyle/>
                    <a:p>
                      <a:pPr algn="l">
                        <a:spcAft>
                          <a:spcPts val="600"/>
                        </a:spcAft>
                      </a:pPr>
                      <a:r>
                        <a:rPr lang="en-GB" sz="2000" b="1" dirty="0">
                          <a:solidFill>
                            <a:srgbClr val="021F43"/>
                          </a:solidFill>
                          <a:effectLst/>
                          <a:latin typeface="Arial"/>
                          <a:ea typeface="Times New Roman"/>
                          <a:cs typeface="Arial"/>
                        </a:rPr>
                        <a:t>Consolidating actions</a:t>
                      </a:r>
                      <a:endParaRPr lang="en-GB" sz="2000" dirty="0">
                        <a:solidFill>
                          <a:srgbClr val="021F43"/>
                        </a:solidFill>
                        <a:effectLst/>
                        <a:latin typeface="Arial"/>
                        <a:ea typeface="Times New Roman"/>
                        <a:cs typeface="Times New Roman"/>
                      </a:endParaRPr>
                    </a:p>
                    <a:p>
                      <a:pPr algn="l">
                        <a:lnSpc>
                          <a:spcPct val="90000"/>
                        </a:lnSpc>
                        <a:spcAft>
                          <a:spcPts val="0"/>
                        </a:spcAft>
                      </a:pPr>
                      <a:r>
                        <a:rPr lang="en-GB" sz="2000" i="1" dirty="0">
                          <a:solidFill>
                            <a:srgbClr val="021F43"/>
                          </a:solidFill>
                          <a:effectLst/>
                          <a:latin typeface="Arial"/>
                          <a:ea typeface="Times New Roman"/>
                          <a:cs typeface="Arial"/>
                        </a:rPr>
                        <a:t>Focused on sustainability and downstream actions</a:t>
                      </a:r>
                      <a:endParaRPr lang="en-GB" sz="2000" dirty="0">
                        <a:solidFill>
                          <a:srgbClr val="021F43"/>
                        </a:solidFill>
                        <a:effectLst/>
                        <a:latin typeface="Arial"/>
                        <a:ea typeface="Times New Roman"/>
                        <a:cs typeface="Times New Roman"/>
                      </a:endParaRPr>
                    </a:p>
                  </a:txBody>
                  <a:tcPr marL="72000" marR="72000" marT="72000" marB="72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DD9C3"/>
                    </a:solidFill>
                  </a:tcPr>
                </a:tc>
                <a:extLst>
                  <a:ext uri="{0D108BD9-81ED-4DB2-BD59-A6C34878D82A}">
                    <a16:rowId xmlns:a16="http://schemas.microsoft.com/office/drawing/2014/main" val="10000"/>
                  </a:ext>
                </a:extLst>
              </a:tr>
            </a:tbl>
          </a:graphicData>
        </a:graphic>
      </p:graphicFrame>
      <p:sp>
        <p:nvSpPr>
          <p:cNvPr id="9" name="Striped Right Arrow 6">
            <a:extLst>
              <a:ext uri="{FF2B5EF4-FFF2-40B4-BE49-F238E27FC236}">
                <a16:creationId xmlns:a16="http://schemas.microsoft.com/office/drawing/2014/main" id="{40B9950A-F173-41B3-9FB0-5163335A9483}"/>
              </a:ext>
            </a:extLst>
          </p:cNvPr>
          <p:cNvSpPr/>
          <p:nvPr/>
        </p:nvSpPr>
        <p:spPr>
          <a:xfrm>
            <a:off x="846667" y="4498164"/>
            <a:ext cx="10261601" cy="788069"/>
          </a:xfrm>
          <a:prstGeom prst="stripedRightArrow">
            <a:avLst>
              <a:gd name="adj1" fmla="val 57606"/>
              <a:gd name="adj2" fmla="val 113426"/>
            </a:avLst>
          </a:prstGeom>
          <a:gradFill flip="none" rotWithShape="1">
            <a:gsLst>
              <a:gs pos="50000">
                <a:srgbClr val="FFCC00"/>
              </a:gs>
              <a:gs pos="10000">
                <a:srgbClr val="C00000"/>
              </a:gs>
              <a:gs pos="90000">
                <a:srgbClr val="00B050"/>
              </a:gs>
            </a:gsLst>
            <a:lin ang="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a:solidFill>
                  <a:schemeClr val="bg1"/>
                </a:solidFill>
              </a:rPr>
              <a:t>More red in the CSDA...                                                                        …more green</a:t>
            </a:r>
          </a:p>
        </p:txBody>
      </p:sp>
      <p:pic>
        <p:nvPicPr>
          <p:cNvPr id="11" name="Audio 10">
            <a:hlinkClick r:id="" action="ppaction://media"/>
            <a:extLst>
              <a:ext uri="{FF2B5EF4-FFF2-40B4-BE49-F238E27FC236}">
                <a16:creationId xmlns:a16="http://schemas.microsoft.com/office/drawing/2014/main" id="{3D322D6A-69EE-4AB3-A6BF-D5058D0069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24380169"/>
      </p:ext>
    </p:extLst>
  </p:cSld>
  <p:clrMapOvr>
    <a:masterClrMapping/>
  </p:clrMapOvr>
  <mc:AlternateContent xmlns:mc="http://schemas.openxmlformats.org/markup-compatibility/2006" xmlns:p14="http://schemas.microsoft.com/office/powerpoint/2010/main">
    <mc:Choice Requires="p14">
      <p:transition spd="slow" p14:dur="2000" advTm="73629"/>
    </mc:Choice>
    <mc:Fallback xmlns="">
      <p:transition spd="slow" advTm="7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F1F6-BBD7-4E3A-9C79-A736BE1148FC}"/>
              </a:ext>
            </a:extLst>
          </p:cNvPr>
          <p:cNvSpPr>
            <a:spLocks noGrp="1"/>
          </p:cNvSpPr>
          <p:nvPr>
            <p:ph type="title"/>
          </p:nvPr>
        </p:nvSpPr>
        <p:spPr/>
        <p:txBody>
          <a:bodyPr/>
          <a:lstStyle/>
          <a:p>
            <a:r>
              <a:rPr lang="en-GB" sz="3200" kern="0" dirty="0">
                <a:solidFill>
                  <a:srgbClr val="006666"/>
                </a:solidFill>
                <a:latin typeface="Arial" panose="020B0604020202020204" pitchFamily="34" charset="0"/>
                <a:ea typeface="ＭＳ Ｐゴシック" charset="0"/>
                <a:cs typeface="Arial" panose="020B0604020202020204" pitchFamily="34" charset="0"/>
              </a:rPr>
              <a:t>Service Delivery Action Checklist </a:t>
            </a:r>
          </a:p>
        </p:txBody>
      </p:sp>
      <p:sp>
        <p:nvSpPr>
          <p:cNvPr id="3" name="Content Placeholder 2">
            <a:extLst>
              <a:ext uri="{FF2B5EF4-FFF2-40B4-BE49-F238E27FC236}">
                <a16:creationId xmlns:a16="http://schemas.microsoft.com/office/drawing/2014/main" id="{E05B5286-A666-4A5A-9ECF-67E63C6F8D1F}"/>
              </a:ext>
            </a:extLst>
          </p:cNvPr>
          <p:cNvSpPr>
            <a:spLocks noGrp="1"/>
          </p:cNvSpPr>
          <p:nvPr>
            <p:ph sz="quarter" idx="10"/>
          </p:nvPr>
        </p:nvSpPr>
        <p:spPr/>
        <p:txBody>
          <a:bodyPr/>
          <a:lstStyle/>
          <a:p>
            <a:endParaRPr lang="en-GB"/>
          </a:p>
        </p:txBody>
      </p:sp>
      <p:sp>
        <p:nvSpPr>
          <p:cNvPr id="4" name="Slide Number Placeholder 3">
            <a:extLst>
              <a:ext uri="{FF2B5EF4-FFF2-40B4-BE49-F238E27FC236}">
                <a16:creationId xmlns:a16="http://schemas.microsoft.com/office/drawing/2014/main" id="{B378B2AC-F8A2-4CB2-A04E-9EF2016CE8FA}"/>
              </a:ext>
            </a:extLst>
          </p:cNvPr>
          <p:cNvSpPr>
            <a:spLocks noGrp="1"/>
          </p:cNvSpPr>
          <p:nvPr>
            <p:ph type="sldNum" sz="quarter" idx="11"/>
          </p:nvPr>
        </p:nvSpPr>
        <p:spPr/>
        <p:txBody>
          <a:bodyPr/>
          <a:lstStyle/>
          <a:p>
            <a:r>
              <a:rPr lang="en-AU"/>
              <a:t>1.7-</a:t>
            </a:r>
            <a:fld id="{1BEC72DD-567A-4D17-8F01-35BE27719768}" type="slidenum">
              <a:rPr lang="en-AU" smtClean="0"/>
              <a:pPr/>
              <a:t>15</a:t>
            </a:fld>
            <a:endParaRPr lang="en-AU" dirty="0"/>
          </a:p>
        </p:txBody>
      </p:sp>
      <p:pic>
        <p:nvPicPr>
          <p:cNvPr id="8" name="Picture 7">
            <a:extLst>
              <a:ext uri="{FF2B5EF4-FFF2-40B4-BE49-F238E27FC236}">
                <a16:creationId xmlns:a16="http://schemas.microsoft.com/office/drawing/2014/main" id="{51327348-2802-4473-93E7-B31653D3885D}"/>
              </a:ext>
            </a:extLst>
          </p:cNvPr>
          <p:cNvPicPr>
            <a:picLocks noChangeAspect="1"/>
          </p:cNvPicPr>
          <p:nvPr/>
        </p:nvPicPr>
        <p:blipFill>
          <a:blip r:embed="rId5"/>
          <a:stretch>
            <a:fillRect/>
          </a:stretch>
        </p:blipFill>
        <p:spPr>
          <a:xfrm>
            <a:off x="0" y="1208396"/>
            <a:ext cx="12192000" cy="5652787"/>
          </a:xfrm>
          <a:prstGeom prst="rect">
            <a:avLst/>
          </a:prstGeom>
        </p:spPr>
      </p:pic>
      <p:sp>
        <p:nvSpPr>
          <p:cNvPr id="5" name="TextBox 4">
            <a:extLst>
              <a:ext uri="{FF2B5EF4-FFF2-40B4-BE49-F238E27FC236}">
                <a16:creationId xmlns:a16="http://schemas.microsoft.com/office/drawing/2014/main" id="{FC8140DE-2BF7-4A68-B3C1-93E3DD72B778}"/>
              </a:ext>
            </a:extLst>
          </p:cNvPr>
          <p:cNvSpPr txBox="1"/>
          <p:nvPr/>
        </p:nvSpPr>
        <p:spPr>
          <a:xfrm>
            <a:off x="9374155" y="5023095"/>
            <a:ext cx="2817845" cy="1077218"/>
          </a:xfrm>
          <a:prstGeom prst="rect">
            <a:avLst/>
          </a:prstGeom>
          <a:noFill/>
        </p:spPr>
        <p:txBody>
          <a:bodyPr wrap="square" rtlCol="0">
            <a:spAutoFit/>
          </a:bodyPr>
          <a:lstStyle/>
          <a:p>
            <a:r>
              <a:rPr lang="en-GB" sz="2000" dirty="0"/>
              <a:t>For more information:</a:t>
            </a:r>
          </a:p>
          <a:p>
            <a:endParaRPr lang="en-GB" sz="2000" dirty="0">
              <a:hlinkClick r:id="rId6"/>
            </a:endParaRPr>
          </a:p>
          <a:p>
            <a:r>
              <a:rPr lang="en-GB" sz="2400" dirty="0">
                <a:hlinkClick r:id="rId6"/>
              </a:rPr>
              <a:t>CSDA User guide</a:t>
            </a:r>
            <a:endParaRPr lang="en-GB" sz="2400" dirty="0"/>
          </a:p>
        </p:txBody>
      </p:sp>
      <p:pic>
        <p:nvPicPr>
          <p:cNvPr id="7" name="Audio 6">
            <a:hlinkClick r:id="" action="ppaction://media"/>
            <a:extLst>
              <a:ext uri="{FF2B5EF4-FFF2-40B4-BE49-F238E27FC236}">
                <a16:creationId xmlns:a16="http://schemas.microsoft.com/office/drawing/2014/main" id="{63823276-D648-46FF-A740-A7184D3873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2167389"/>
      </p:ext>
    </p:extLst>
  </p:cSld>
  <p:clrMapOvr>
    <a:masterClrMapping/>
  </p:clrMapOvr>
  <mc:AlternateContent xmlns:mc="http://schemas.openxmlformats.org/markup-compatibility/2006" xmlns:p14="http://schemas.microsoft.com/office/powerpoint/2010/main">
    <mc:Choice Requires="p14">
      <p:transition spd="slow" p14:dur="2000" advTm="33898"/>
    </mc:Choice>
    <mc:Fallback xmlns="">
      <p:transition spd="slow" advTm="3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41564" y="2358189"/>
            <a:ext cx="12150435" cy="1077218"/>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Quiz questions</a:t>
            </a:r>
          </a:p>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pic>
        <p:nvPicPr>
          <p:cNvPr id="2" name="Audio 1">
            <a:hlinkClick r:id="" action="ppaction://media"/>
            <a:extLst>
              <a:ext uri="{FF2B5EF4-FFF2-40B4-BE49-F238E27FC236}">
                <a16:creationId xmlns:a16="http://schemas.microsoft.com/office/drawing/2014/main" id="{EB7B837A-2AC0-4369-AA07-BD82831BD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8342699"/>
      </p:ext>
    </p:extLst>
  </p:cSld>
  <p:clrMapOvr>
    <a:masterClrMapping/>
  </p:clrMapOvr>
  <mc:AlternateContent xmlns:mc="http://schemas.openxmlformats.org/markup-compatibility/2006" xmlns:p14="http://schemas.microsoft.com/office/powerpoint/2010/main">
    <mc:Choice Requires="p14">
      <p:transition spd="slow" p14:dur="2000" advTm="17533"/>
    </mc:Choice>
    <mc:Fallback xmlns="">
      <p:transition spd="slow" advTm="1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CSDA Question 1</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Content Placeholder 3">
            <a:extLst>
              <a:ext uri="{FF2B5EF4-FFF2-40B4-BE49-F238E27FC236}">
                <a16:creationId xmlns:a16="http://schemas.microsoft.com/office/drawing/2014/main" id="{3868B5ED-D47B-4C46-BC3D-6F166C51BFD6}"/>
              </a:ext>
            </a:extLst>
          </p:cNvPr>
          <p:cNvSpPr>
            <a:spLocks noGrp="1"/>
          </p:cNvSpPr>
          <p:nvPr>
            <p:ph sz="quarter" idx="17"/>
          </p:nvPr>
        </p:nvSpPr>
        <p:spPr/>
        <p:txBody>
          <a:bodyPr/>
          <a:lstStyle/>
          <a:p>
            <a:r>
              <a:rPr lang="en-GB" dirty="0"/>
              <a:t>1 Min</a:t>
            </a:r>
          </a:p>
        </p:txBody>
      </p:sp>
      <p:sp>
        <p:nvSpPr>
          <p:cNvPr id="6" name="TextBox 5">
            <a:extLst>
              <a:ext uri="{FF2B5EF4-FFF2-40B4-BE49-F238E27FC236}">
                <a16:creationId xmlns:a16="http://schemas.microsoft.com/office/drawing/2014/main" id="{56B23562-DBAC-4E99-8E56-CEF9D01506B4}"/>
              </a:ext>
            </a:extLst>
          </p:cNvPr>
          <p:cNvSpPr txBox="1"/>
          <p:nvPr/>
        </p:nvSpPr>
        <p:spPr>
          <a:xfrm>
            <a:off x="4114800" y="1240020"/>
            <a:ext cx="7333276" cy="3877985"/>
          </a:xfrm>
          <a:prstGeom prst="rect">
            <a:avLst/>
          </a:prstGeom>
          <a:noFill/>
        </p:spPr>
        <p:txBody>
          <a:bodyPr wrap="square" rtlCol="0">
            <a:spAutoFit/>
          </a:bodyPr>
          <a:lstStyle/>
          <a:p>
            <a:pPr marL="0" marR="0" lvl="0" indent="0" algn="l" defTabSz="510055" rtl="0" eaLnBrk="0" fontAlgn="base" latinLnBrk="0" hangingPunct="0">
              <a:lnSpc>
                <a:spcPct val="100000"/>
              </a:lnSpc>
              <a:spcBef>
                <a:spcPct val="0"/>
              </a:spcBef>
              <a:spcAft>
                <a:spcPct val="0"/>
              </a:spcAft>
              <a:buClrTx/>
              <a:buSzTx/>
              <a:buFontTx/>
              <a:buNone/>
              <a:tabLst/>
              <a:defRPr/>
            </a:pPr>
            <a:r>
              <a:rPr lang="en-GB" dirty="0">
                <a:solidFill>
                  <a:prstClr val="black"/>
                </a:solidFill>
              </a:rPr>
              <a:t>An</a:t>
            </a: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GB" sz="27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Initial CSDA </a:t>
            </a: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is </a:t>
            </a:r>
          </a:p>
          <a:p>
            <a:pPr marL="0" marR="0" lvl="0" indent="0" algn="l" defTabSz="510055"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a:p>
            <a:pPr marL="514350" lvl="0" indent="-514350">
              <a:spcAft>
                <a:spcPts val="1800"/>
              </a:spcAft>
              <a:buFont typeface="+mj-lt"/>
              <a:buAutoNum type="alphaUcPeriod"/>
              <a:defRPr/>
            </a:pPr>
            <a:r>
              <a:rPr lang="en-GB" dirty="0">
                <a:solidFill>
                  <a:prstClr val="black"/>
                </a:solidFill>
              </a:rPr>
              <a:t>A </a:t>
            </a: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quicker and cheaper way to </a:t>
            </a:r>
            <a:r>
              <a:rPr lang="en-GB" dirty="0">
                <a:solidFill>
                  <a:prstClr val="black"/>
                </a:solidFill>
              </a:rPr>
              <a:t>assess the</a:t>
            </a: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enabling environment for CWIS</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lang="en-GB" dirty="0">
                <a:solidFill>
                  <a:prstClr val="black"/>
                </a:solidFill>
              </a:rPr>
              <a:t>A means to rapidly assess the enabling environment without involving stakeholders</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A way to show stakeholders what a CSDA is, and to </a:t>
            </a:r>
            <a:r>
              <a:rPr lang="en-GB" dirty="0">
                <a:solidFill>
                  <a:prstClr val="black"/>
                </a:solidFill>
              </a:rPr>
              <a:t>gain support for a full assessment</a:t>
            </a:r>
            <a:endPar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5" name="TextBox 4">
            <a:extLst>
              <a:ext uri="{FF2B5EF4-FFF2-40B4-BE49-F238E27FC236}">
                <a16:creationId xmlns:a16="http://schemas.microsoft.com/office/drawing/2014/main" id="{DA56840A-776C-43A2-BFF6-8EC4D51648BA}"/>
              </a:ext>
            </a:extLst>
          </p:cNvPr>
          <p:cNvSpPr txBox="1"/>
          <p:nvPr/>
        </p:nvSpPr>
        <p:spPr>
          <a:xfrm>
            <a:off x="4949687" y="5724504"/>
            <a:ext cx="5983357" cy="461665"/>
          </a:xfrm>
          <a:prstGeom prst="rect">
            <a:avLst/>
          </a:prstGeom>
          <a:noFill/>
        </p:spPr>
        <p:txBody>
          <a:bodyPr wrap="square" rtlCol="0">
            <a:spAutoFit/>
          </a:bodyPr>
          <a:lstStyle/>
          <a:p>
            <a:r>
              <a:rPr lang="en-GB" sz="2400" dirty="0"/>
              <a:t>One or more answers may be correct</a:t>
            </a:r>
          </a:p>
        </p:txBody>
      </p:sp>
    </p:spTree>
    <p:extLst>
      <p:ext uri="{BB962C8B-B14F-4D97-AF65-F5344CB8AC3E}">
        <p14:creationId xmlns:p14="http://schemas.microsoft.com/office/powerpoint/2010/main" val="3347322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60000">
        <p159:morph option="byObject"/>
      </p:transition>
    </mc:Choice>
    <mc:Fallback xmlns="">
      <p:transition advTm="6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Answer 1</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Content Placeholder 3">
            <a:extLst>
              <a:ext uri="{FF2B5EF4-FFF2-40B4-BE49-F238E27FC236}">
                <a16:creationId xmlns:a16="http://schemas.microsoft.com/office/drawing/2014/main" id="{3868B5ED-D47B-4C46-BC3D-6F166C51BFD6}"/>
              </a:ext>
            </a:extLst>
          </p:cNvPr>
          <p:cNvSpPr>
            <a:spLocks noGrp="1"/>
          </p:cNvSpPr>
          <p:nvPr>
            <p:ph sz="quarter" idx="17"/>
          </p:nvPr>
        </p:nvSpPr>
        <p:spPr/>
        <p:txBody>
          <a:bodyPr/>
          <a:lstStyle/>
          <a:p>
            <a:endParaRPr lang="en-GB"/>
          </a:p>
        </p:txBody>
      </p:sp>
      <p:sp>
        <p:nvSpPr>
          <p:cNvPr id="7" name="TextBox 6">
            <a:extLst>
              <a:ext uri="{FF2B5EF4-FFF2-40B4-BE49-F238E27FC236}">
                <a16:creationId xmlns:a16="http://schemas.microsoft.com/office/drawing/2014/main" id="{E281E008-2713-4D5B-862F-C8CC8AA3F544}"/>
              </a:ext>
            </a:extLst>
          </p:cNvPr>
          <p:cNvSpPr txBox="1"/>
          <p:nvPr/>
        </p:nvSpPr>
        <p:spPr>
          <a:xfrm>
            <a:off x="3181593" y="5341025"/>
            <a:ext cx="8670577" cy="1338828"/>
          </a:xfrm>
          <a:prstGeom prst="rect">
            <a:avLst/>
          </a:prstGeom>
          <a:solidFill>
            <a:schemeClr val="bg2">
              <a:lumMod val="90000"/>
            </a:schemeClr>
          </a:solidFill>
        </p:spPr>
        <p:txBody>
          <a:bodyPr wrap="square" rtlCol="0">
            <a:spAutoFit/>
          </a:bodyPr>
          <a:lstStyle/>
          <a:p>
            <a:r>
              <a:rPr lang="en-GB" dirty="0"/>
              <a:t>The initial CSDA is an optional stage which can help get  stakeholders on board – and make a decision about whether the full tool would be useful for the city.</a:t>
            </a:r>
          </a:p>
        </p:txBody>
      </p:sp>
      <p:sp>
        <p:nvSpPr>
          <p:cNvPr id="9" name="TextBox 8">
            <a:extLst>
              <a:ext uri="{FF2B5EF4-FFF2-40B4-BE49-F238E27FC236}">
                <a16:creationId xmlns:a16="http://schemas.microsoft.com/office/drawing/2014/main" id="{B45E9B02-567D-45C6-B917-792364786883}"/>
              </a:ext>
            </a:extLst>
          </p:cNvPr>
          <p:cNvSpPr txBox="1"/>
          <p:nvPr/>
        </p:nvSpPr>
        <p:spPr>
          <a:xfrm>
            <a:off x="4114800" y="1240020"/>
            <a:ext cx="7333276" cy="3877985"/>
          </a:xfrm>
          <a:prstGeom prst="rect">
            <a:avLst/>
          </a:prstGeom>
          <a:noFill/>
        </p:spPr>
        <p:txBody>
          <a:bodyPr wrap="square" rtlCol="0">
            <a:spAutoFit/>
          </a:bodyPr>
          <a:lstStyle/>
          <a:p>
            <a:pPr marL="0" marR="0" lvl="0" indent="0" algn="l" defTabSz="510055" rtl="0" eaLnBrk="0" fontAlgn="base" latinLnBrk="0" hangingPunct="0">
              <a:lnSpc>
                <a:spcPct val="100000"/>
              </a:lnSpc>
              <a:spcBef>
                <a:spcPct val="0"/>
              </a:spcBef>
              <a:spcAft>
                <a:spcPct val="0"/>
              </a:spcAft>
              <a:buClrTx/>
              <a:buSzTx/>
              <a:buFontTx/>
              <a:buNone/>
              <a:tabLst/>
              <a:defRPr/>
            </a:pPr>
            <a:r>
              <a:rPr lang="en-GB" dirty="0">
                <a:solidFill>
                  <a:prstClr val="black"/>
                </a:solidFill>
              </a:rPr>
              <a:t>An</a:t>
            </a: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GB" sz="27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Initial CSDA </a:t>
            </a: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is </a:t>
            </a:r>
          </a:p>
          <a:p>
            <a:pPr marL="0" marR="0" lvl="0" indent="0" algn="l" defTabSz="510055"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dirty="0">
              <a:ln>
                <a:noFill/>
              </a:ln>
              <a:solidFill>
                <a:schemeClr val="bg1">
                  <a:lumMod val="75000"/>
                </a:schemeClr>
              </a:solidFill>
              <a:effectLst/>
              <a:uLnTx/>
              <a:uFillTx/>
              <a:latin typeface="Arial" charset="0"/>
              <a:ea typeface="ＭＳ Ｐゴシック" pitchFamily="34" charset="-128"/>
              <a:cs typeface="+mn-cs"/>
            </a:endParaRPr>
          </a:p>
          <a:p>
            <a:pPr marL="514350" lvl="0" indent="-514350">
              <a:spcAft>
                <a:spcPts val="1800"/>
              </a:spcAft>
              <a:buFont typeface="+mj-lt"/>
              <a:buAutoNum type="alphaUcPeriod"/>
              <a:defRPr/>
            </a:pPr>
            <a:r>
              <a:rPr lang="en-GB" dirty="0">
                <a:solidFill>
                  <a:schemeClr val="bg1">
                    <a:lumMod val="75000"/>
                  </a:schemeClr>
                </a:solidFill>
              </a:rPr>
              <a:t>A </a:t>
            </a:r>
            <a:r>
              <a:rPr kumimoji="0" lang="en-GB" sz="2700" b="0" i="0" u="none" strike="noStrike" kern="1200" cap="none" spc="0" normalizeH="0" baseline="0" noProof="0" dirty="0">
                <a:ln>
                  <a:noFill/>
                </a:ln>
                <a:solidFill>
                  <a:schemeClr val="bg1">
                    <a:lumMod val="75000"/>
                  </a:schemeClr>
                </a:solidFill>
                <a:effectLst/>
                <a:uLnTx/>
                <a:uFillTx/>
                <a:latin typeface="Arial" charset="0"/>
                <a:ea typeface="ＭＳ Ｐゴシック" pitchFamily="34" charset="-128"/>
                <a:cs typeface="+mn-cs"/>
              </a:rPr>
              <a:t>quicker and cheaper way to </a:t>
            </a:r>
            <a:r>
              <a:rPr lang="en-GB" dirty="0">
                <a:solidFill>
                  <a:schemeClr val="bg1">
                    <a:lumMod val="75000"/>
                  </a:schemeClr>
                </a:solidFill>
              </a:rPr>
              <a:t>assess the</a:t>
            </a:r>
            <a:r>
              <a:rPr kumimoji="0" lang="en-GB" sz="2700" b="0" i="0" u="none" strike="noStrike" kern="1200" cap="none" spc="0" normalizeH="0" baseline="0" noProof="0" dirty="0">
                <a:ln>
                  <a:noFill/>
                </a:ln>
                <a:solidFill>
                  <a:schemeClr val="bg1">
                    <a:lumMod val="75000"/>
                  </a:schemeClr>
                </a:solidFill>
                <a:effectLst/>
                <a:uLnTx/>
                <a:uFillTx/>
                <a:latin typeface="Arial" charset="0"/>
                <a:ea typeface="ＭＳ Ｐゴシック" pitchFamily="34" charset="-128"/>
                <a:cs typeface="+mn-cs"/>
              </a:rPr>
              <a:t> enabling environment for CWIS</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lang="en-GB" dirty="0">
                <a:solidFill>
                  <a:schemeClr val="bg1">
                    <a:lumMod val="75000"/>
                  </a:schemeClr>
                </a:solidFill>
              </a:rPr>
              <a:t>A means to rapidly assess the enabling environment without involving stakeholders</a:t>
            </a:r>
          </a:p>
          <a:p>
            <a:pPr marL="514350" marR="0" lvl="0" indent="-514350" algn="l" defTabSz="510055" rtl="0" eaLnBrk="0" fontAlgn="base" latinLnBrk="0" hangingPunct="0">
              <a:lnSpc>
                <a:spcPct val="100000"/>
              </a:lnSpc>
              <a:spcBef>
                <a:spcPct val="0"/>
              </a:spcBef>
              <a:spcAft>
                <a:spcPts val="1800"/>
              </a:spcAft>
              <a:buClrTx/>
              <a:buSzTx/>
              <a:buFont typeface="Wingdings" panose="05000000000000000000" pitchFamily="2" charset="2"/>
              <a:buChar char="ü"/>
              <a:tabLst/>
              <a:defRPr/>
            </a:pP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A way to show stakeholders what a CSDA is, and to </a:t>
            </a:r>
            <a:r>
              <a:rPr lang="en-GB" dirty="0">
                <a:solidFill>
                  <a:prstClr val="black"/>
                </a:solidFill>
              </a:rPr>
              <a:t>gain support for a full assessment</a:t>
            </a:r>
            <a:endPar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197870112"/>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CSDA question 2</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Content Placeholder 3">
            <a:extLst>
              <a:ext uri="{FF2B5EF4-FFF2-40B4-BE49-F238E27FC236}">
                <a16:creationId xmlns:a16="http://schemas.microsoft.com/office/drawing/2014/main" id="{3868B5ED-D47B-4C46-BC3D-6F166C51BFD6}"/>
              </a:ext>
            </a:extLst>
          </p:cNvPr>
          <p:cNvSpPr>
            <a:spLocks noGrp="1"/>
          </p:cNvSpPr>
          <p:nvPr>
            <p:ph sz="quarter" idx="17"/>
          </p:nvPr>
        </p:nvSpPr>
        <p:spPr/>
        <p:txBody>
          <a:bodyPr/>
          <a:lstStyle/>
          <a:p>
            <a:r>
              <a:rPr lang="en-GB" dirty="0"/>
              <a:t>1 Min</a:t>
            </a:r>
          </a:p>
        </p:txBody>
      </p:sp>
      <p:sp>
        <p:nvSpPr>
          <p:cNvPr id="7" name="TextBox 6">
            <a:extLst>
              <a:ext uri="{FF2B5EF4-FFF2-40B4-BE49-F238E27FC236}">
                <a16:creationId xmlns:a16="http://schemas.microsoft.com/office/drawing/2014/main" id="{1A035B73-BB0B-43A3-8B80-40290025EEDC}"/>
              </a:ext>
            </a:extLst>
          </p:cNvPr>
          <p:cNvSpPr txBox="1"/>
          <p:nvPr/>
        </p:nvSpPr>
        <p:spPr>
          <a:xfrm>
            <a:off x="4242899" y="432065"/>
            <a:ext cx="7333276" cy="4524315"/>
          </a:xfrm>
          <a:prstGeom prst="rect">
            <a:avLst/>
          </a:prstGeom>
          <a:noFill/>
        </p:spPr>
        <p:txBody>
          <a:bodyPr wrap="square" rtlCol="0">
            <a:spAutoFit/>
          </a:bodyPr>
          <a:lstStyle/>
          <a:p>
            <a:pPr marL="0" marR="0" lvl="0" indent="0" algn="l" defTabSz="510055" rtl="0" eaLnBrk="0" fontAlgn="base" latinLnBrk="0" hangingPunct="0">
              <a:lnSpc>
                <a:spcPct val="100000"/>
              </a:lnSpc>
              <a:spcBef>
                <a:spcPct val="0"/>
              </a:spcBef>
              <a:spcAft>
                <a:spcPts val="1800"/>
              </a:spcAft>
              <a:buClrTx/>
              <a:buSzTx/>
              <a:buFontTx/>
              <a:buNone/>
              <a:tabLst/>
              <a:defRPr/>
            </a:pPr>
            <a:r>
              <a:rPr lang="en-GB" b="1" dirty="0">
                <a:solidFill>
                  <a:prstClr val="black"/>
                </a:solidFill>
              </a:rPr>
              <a:t>CSDA</a:t>
            </a:r>
            <a:r>
              <a:rPr kumimoji="0" lang="en-GB" sz="27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data collection   </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kumimoji="0" lang="en-GB" sz="2700" b="0" i="0" u="none" strike="noStrike" kern="1200" cap="none" spc="0" normalizeH="0" baseline="0" noProof="0" dirty="0">
                <a:ln>
                  <a:noFill/>
                </a:ln>
                <a:effectLst/>
                <a:uLnTx/>
                <a:uFillTx/>
                <a:latin typeface="Arial" charset="0"/>
                <a:ea typeface="ＭＳ Ｐゴシック" pitchFamily="34" charset="-128"/>
                <a:cs typeface="+mn-cs"/>
              </a:rPr>
              <a:t>Should be carried out by consultants using only official numerical data</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Will consider formal/official and informal sources and use many methods of data and evidence collection</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Should cross check information and involve a wide range of stakeholders in interviews and discussions</a:t>
            </a:r>
          </a:p>
        </p:txBody>
      </p:sp>
      <p:sp>
        <p:nvSpPr>
          <p:cNvPr id="6" name="TextBox 5">
            <a:extLst>
              <a:ext uri="{FF2B5EF4-FFF2-40B4-BE49-F238E27FC236}">
                <a16:creationId xmlns:a16="http://schemas.microsoft.com/office/drawing/2014/main" id="{E5CD97F7-8573-40AF-BB08-8E08B7E672B2}"/>
              </a:ext>
            </a:extLst>
          </p:cNvPr>
          <p:cNvSpPr txBox="1"/>
          <p:nvPr/>
        </p:nvSpPr>
        <p:spPr>
          <a:xfrm>
            <a:off x="4949687" y="5724504"/>
            <a:ext cx="5983357" cy="461665"/>
          </a:xfrm>
          <a:prstGeom prst="rect">
            <a:avLst/>
          </a:prstGeom>
          <a:noFill/>
        </p:spPr>
        <p:txBody>
          <a:bodyPr wrap="square" rtlCol="0">
            <a:spAutoFit/>
          </a:bodyPr>
          <a:lstStyle/>
          <a:p>
            <a:r>
              <a:rPr lang="en-GB" sz="2400" dirty="0"/>
              <a:t>One or more answers may be correct</a:t>
            </a:r>
          </a:p>
        </p:txBody>
      </p:sp>
    </p:spTree>
    <p:extLst>
      <p:ext uri="{BB962C8B-B14F-4D97-AF65-F5344CB8AC3E}">
        <p14:creationId xmlns:p14="http://schemas.microsoft.com/office/powerpoint/2010/main" val="3817066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60000">
        <p159:morph option="byObject"/>
      </p:transition>
    </mc:Choice>
    <mc:Fallback xmlns="">
      <p:transition advTm="6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5A2-845F-4D94-AF1E-DF29A34B35CC}"/>
              </a:ext>
            </a:extLst>
          </p:cNvPr>
          <p:cNvSpPr>
            <a:spLocks noGrp="1"/>
          </p:cNvSpPr>
          <p:nvPr>
            <p:ph type="title"/>
          </p:nvPr>
        </p:nvSpPr>
        <p:spPr/>
        <p:txBody>
          <a:bodyPr/>
          <a:lstStyle/>
          <a:p>
            <a:r>
              <a:rPr lang="en-GB" sz="3200" dirty="0">
                <a:solidFill>
                  <a:srgbClr val="006666"/>
                </a:solidFill>
              </a:rPr>
              <a:t>Overview</a:t>
            </a:r>
          </a:p>
        </p:txBody>
      </p:sp>
      <p:sp>
        <p:nvSpPr>
          <p:cNvPr id="3" name="Content Placeholder 2">
            <a:extLst>
              <a:ext uri="{FF2B5EF4-FFF2-40B4-BE49-F238E27FC236}">
                <a16:creationId xmlns:a16="http://schemas.microsoft.com/office/drawing/2014/main" id="{2810DF15-5C87-4C92-9F70-E22414C081BF}"/>
              </a:ext>
            </a:extLst>
          </p:cNvPr>
          <p:cNvSpPr>
            <a:spLocks noGrp="1"/>
          </p:cNvSpPr>
          <p:nvPr>
            <p:ph sz="quarter" idx="10"/>
          </p:nvPr>
        </p:nvSpPr>
        <p:spPr>
          <a:xfrm>
            <a:off x="439622" y="1148710"/>
            <a:ext cx="6002275" cy="5186776"/>
          </a:xfrm>
        </p:spPr>
        <p:txBody>
          <a:bodyPr/>
          <a:lstStyle/>
          <a:p>
            <a:pPr marL="0" indent="0">
              <a:spcAft>
                <a:spcPts val="1800"/>
              </a:spcAft>
              <a:buNone/>
            </a:pPr>
            <a:r>
              <a:rPr lang="en-GB" sz="2800" dirty="0">
                <a:solidFill>
                  <a:prstClr val="white">
                    <a:lumMod val="50000"/>
                  </a:prstClr>
                </a:solidFill>
                <a:latin typeface="Arial" panose="020B0604020202020204"/>
              </a:rPr>
              <a:t>Part 1 – What is a CSDA?</a:t>
            </a:r>
          </a:p>
          <a:p>
            <a:r>
              <a:rPr lang="en-GB" b="0" dirty="0">
                <a:solidFill>
                  <a:prstClr val="white">
                    <a:lumMod val="50000"/>
                  </a:prstClr>
                </a:solidFill>
                <a:latin typeface="Arial" panose="020B0604020202020204"/>
              </a:rPr>
              <a:t>What is a City Service Delivery Assessment (CSDA)?</a:t>
            </a:r>
          </a:p>
          <a:p>
            <a:pPr lvl="1">
              <a:spcAft>
                <a:spcPts val="0"/>
              </a:spcAft>
              <a:buFont typeface="Wingdings" panose="05000000000000000000" pitchFamily="2" charset="2"/>
              <a:buChar char="§"/>
            </a:pPr>
            <a:r>
              <a:rPr lang="en-GB" dirty="0">
                <a:solidFill>
                  <a:prstClr val="white">
                    <a:lumMod val="50000"/>
                  </a:prstClr>
                </a:solidFill>
                <a:latin typeface="Arial" panose="020B0604020202020204"/>
              </a:rPr>
              <a:t>What does a CSDA do?</a:t>
            </a:r>
          </a:p>
          <a:p>
            <a:pPr lvl="1">
              <a:spcAft>
                <a:spcPts val="0"/>
              </a:spcAft>
              <a:buFont typeface="Wingdings" panose="05000000000000000000" pitchFamily="2" charset="2"/>
              <a:buChar char="§"/>
            </a:pPr>
            <a:r>
              <a:rPr lang="en-GB" dirty="0">
                <a:solidFill>
                  <a:prstClr val="white">
                    <a:lumMod val="50000"/>
                  </a:prstClr>
                </a:solidFill>
                <a:latin typeface="Arial" panose="020B0604020202020204"/>
              </a:rPr>
              <a:t>The enabling environment</a:t>
            </a:r>
          </a:p>
          <a:p>
            <a:pPr lvl="1">
              <a:spcAft>
                <a:spcPts val="0"/>
              </a:spcAft>
              <a:buFont typeface="Wingdings" panose="05000000000000000000" pitchFamily="2" charset="2"/>
              <a:buChar char="§"/>
            </a:pPr>
            <a:r>
              <a:rPr lang="en-GB" dirty="0">
                <a:solidFill>
                  <a:prstClr val="white">
                    <a:lumMod val="50000"/>
                  </a:prstClr>
                </a:solidFill>
                <a:latin typeface="Arial" panose="020B0604020202020204"/>
              </a:rPr>
              <a:t>Fitting the CSDA into the project cycle</a:t>
            </a:r>
          </a:p>
          <a:p>
            <a:pPr lvl="1">
              <a:spcAft>
                <a:spcPts val="1200"/>
              </a:spcAft>
              <a:buFont typeface="Wingdings" panose="05000000000000000000" pitchFamily="2" charset="2"/>
              <a:buChar char="§"/>
            </a:pPr>
            <a:r>
              <a:rPr lang="en-GB" dirty="0">
                <a:solidFill>
                  <a:prstClr val="white">
                    <a:lumMod val="50000"/>
                  </a:prstClr>
                </a:solidFill>
                <a:latin typeface="Arial" panose="020B0604020202020204"/>
              </a:rPr>
              <a:t>The CSDA output</a:t>
            </a:r>
          </a:p>
          <a:p>
            <a:pPr>
              <a:spcAft>
                <a:spcPts val="1200"/>
              </a:spcAft>
            </a:pPr>
            <a:r>
              <a:rPr lang="en-GB" b="0" dirty="0">
                <a:solidFill>
                  <a:prstClr val="white">
                    <a:lumMod val="50000"/>
                  </a:prstClr>
                </a:solidFill>
                <a:latin typeface="Arial" panose="020B0604020202020204"/>
              </a:rPr>
              <a:t>How does the CSDA work?</a:t>
            </a:r>
          </a:p>
          <a:p>
            <a:pPr>
              <a:spcAft>
                <a:spcPts val="1200"/>
              </a:spcAft>
            </a:pPr>
            <a:r>
              <a:rPr lang="en-GB" b="0" dirty="0">
                <a:solidFill>
                  <a:prstClr val="white">
                    <a:lumMod val="50000"/>
                  </a:prstClr>
                </a:solidFill>
                <a:latin typeface="Arial" panose="020B0604020202020204"/>
              </a:rPr>
              <a:t>Generating the scores</a:t>
            </a:r>
          </a:p>
          <a:p>
            <a:pPr>
              <a:spcAft>
                <a:spcPts val="1200"/>
              </a:spcAft>
            </a:pPr>
            <a:r>
              <a:rPr lang="en-GB" b="0" dirty="0">
                <a:solidFill>
                  <a:prstClr val="white">
                    <a:lumMod val="50000"/>
                  </a:prstClr>
                </a:solidFill>
                <a:latin typeface="Arial" panose="020B0604020202020204"/>
              </a:rPr>
              <a:t>Quiz</a:t>
            </a:r>
          </a:p>
          <a:p>
            <a:pPr marL="0" indent="0">
              <a:spcAft>
                <a:spcPts val="0"/>
              </a:spcAft>
              <a:buNone/>
            </a:pPr>
            <a:r>
              <a:rPr lang="en-GB" sz="1600" b="0" dirty="0">
                <a:solidFill>
                  <a:prstClr val="white">
                    <a:lumMod val="50000"/>
                  </a:prstClr>
                </a:solidFill>
                <a:latin typeface="Arial" panose="020B0604020202020204"/>
              </a:rPr>
              <a:t>( 28 slides / 16 minutes )</a:t>
            </a:r>
          </a:p>
        </p:txBody>
      </p:sp>
      <p:sp>
        <p:nvSpPr>
          <p:cNvPr id="4" name="Content Placeholder 2">
            <a:extLst>
              <a:ext uri="{FF2B5EF4-FFF2-40B4-BE49-F238E27FC236}">
                <a16:creationId xmlns:a16="http://schemas.microsoft.com/office/drawing/2014/main" id="{A06283C1-4768-4CF2-8C78-214D889D92C3}"/>
              </a:ext>
            </a:extLst>
          </p:cNvPr>
          <p:cNvSpPr txBox="1">
            <a:spLocks/>
          </p:cNvSpPr>
          <p:nvPr/>
        </p:nvSpPr>
        <p:spPr>
          <a:xfrm>
            <a:off x="6552996" y="1148709"/>
            <a:ext cx="5199382" cy="5186776"/>
          </a:xfrm>
          <a:prstGeom prst="rect">
            <a:avLst/>
          </a:prstGeom>
        </p:spPr>
        <p:txBody>
          <a:bodyPr/>
          <a:lstStyle>
            <a:lvl1pPr marL="457200" indent="-457200" algn="l" defTabSz="914400" rtl="0" eaLnBrk="1" latinLnBrk="0" hangingPunct="1">
              <a:lnSpc>
                <a:spcPct val="100000"/>
              </a:lnSpc>
              <a:spcBef>
                <a:spcPts val="0"/>
              </a:spcBef>
              <a:spcAft>
                <a:spcPts val="600"/>
              </a:spcAft>
              <a:buFont typeface="Symbol"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itchFamily="2" charset="2"/>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Symbol" pitchFamily="2" charset="2"/>
              <a:buNone/>
              <a:tabLst/>
              <a:defRPr/>
            </a:pPr>
            <a:r>
              <a:rPr kumimoji="0" lang="en-GB" sz="2800" b="1" i="0" u="none" strike="noStrike" kern="1200" cap="none" spc="0" normalizeH="0" baseline="0" noProof="0" dirty="0">
                <a:ln>
                  <a:noFill/>
                </a:ln>
                <a:effectLst/>
                <a:uLnTx/>
                <a:uFillTx/>
                <a:latin typeface="Arial" panose="020B0604020202020204"/>
                <a:ea typeface="+mn-ea"/>
                <a:cs typeface="+mn-cs"/>
              </a:rPr>
              <a:t>Part 2 – How to use a CSDA</a:t>
            </a:r>
          </a:p>
          <a:p>
            <a:pPr marL="457200" marR="0" lvl="0" indent="-457200" algn="l" defTabSz="914400" rtl="0" eaLnBrk="1" fontAlgn="auto" latinLnBrk="0" hangingPunct="1">
              <a:lnSpc>
                <a:spcPct val="100000"/>
              </a:lnSpc>
              <a:spcBef>
                <a:spcPts val="0"/>
              </a:spcBef>
              <a:spcAft>
                <a:spcPts val="1200"/>
              </a:spcAft>
              <a:buClrTx/>
              <a:buSzTx/>
              <a:buFont typeface="Symbol" pitchFamily="2" charset="2"/>
              <a:buChar char="-"/>
              <a:tabLst/>
              <a:defRPr/>
            </a:pPr>
            <a:r>
              <a:rPr kumimoji="0" lang="en-GB" sz="2400" b="0" i="0" u="none" strike="noStrike" kern="1200" cap="none" spc="0" normalizeH="0" baseline="0" noProof="0" dirty="0">
                <a:ln>
                  <a:noFill/>
                </a:ln>
                <a:effectLst/>
                <a:uLnTx/>
                <a:uFillTx/>
                <a:latin typeface="Arial" panose="020B0604020202020204"/>
                <a:ea typeface="+mn-ea"/>
                <a:cs typeface="+mn-cs"/>
              </a:rPr>
              <a:t>Recap of Part 1</a:t>
            </a:r>
          </a:p>
          <a:p>
            <a:pPr marL="457200" marR="0" lvl="0" indent="-457200" algn="l" defTabSz="914400" rtl="0" eaLnBrk="1" fontAlgn="auto" latinLnBrk="0" hangingPunct="1">
              <a:lnSpc>
                <a:spcPct val="100000"/>
              </a:lnSpc>
              <a:spcBef>
                <a:spcPts val="0"/>
              </a:spcBef>
              <a:spcAft>
                <a:spcPts val="1200"/>
              </a:spcAft>
              <a:buClrTx/>
              <a:buSzTx/>
              <a:buFont typeface="Symbol" pitchFamily="2" charset="2"/>
              <a:buChar char="-"/>
              <a:tabLst/>
              <a:defRPr/>
            </a:pPr>
            <a:r>
              <a:rPr kumimoji="0" lang="en-GB" sz="2400" b="0" i="0" u="none" strike="noStrike" kern="1200" cap="none" spc="0" normalizeH="0" baseline="0" noProof="0" dirty="0">
                <a:ln>
                  <a:noFill/>
                </a:ln>
                <a:effectLst/>
                <a:uLnTx/>
                <a:uFillTx/>
                <a:latin typeface="Arial" panose="020B0604020202020204"/>
                <a:ea typeface="+mn-ea"/>
                <a:cs typeface="+mn-cs"/>
              </a:rPr>
              <a:t>Who uses the CSDA and why?</a:t>
            </a:r>
          </a:p>
          <a:p>
            <a:pPr marL="457200" marR="0" lvl="0" indent="-457200" algn="l" defTabSz="914400" rtl="0" eaLnBrk="1" fontAlgn="auto" latinLnBrk="0" hangingPunct="1">
              <a:lnSpc>
                <a:spcPct val="100000"/>
              </a:lnSpc>
              <a:spcBef>
                <a:spcPts val="0"/>
              </a:spcBef>
              <a:spcAft>
                <a:spcPts val="600"/>
              </a:spcAft>
              <a:buClrTx/>
              <a:buSzTx/>
              <a:buFont typeface="Symbol" pitchFamily="2" charset="2"/>
              <a:buChar char="-"/>
              <a:tabLst/>
              <a:defRPr/>
            </a:pPr>
            <a:r>
              <a:rPr kumimoji="0" lang="en-GB" sz="2400" b="0" i="0" u="none" strike="noStrike" kern="1200" cap="none" spc="0" normalizeH="0" baseline="0" noProof="0" dirty="0">
                <a:ln>
                  <a:noFill/>
                </a:ln>
                <a:effectLst/>
                <a:uLnTx/>
                <a:uFillTx/>
                <a:latin typeface="Arial" panose="020B0604020202020204"/>
                <a:ea typeface="+mn-ea"/>
                <a:cs typeface="+mn-cs"/>
              </a:rPr>
              <a:t>How to develop and use a CSDA</a:t>
            </a:r>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effectLst/>
                <a:uLnTx/>
                <a:uFillTx/>
                <a:latin typeface="Arial" panose="020B0604020202020204"/>
                <a:ea typeface="+mn-ea"/>
                <a:cs typeface="+mn-cs"/>
              </a:rPr>
              <a:t>CSDA options and process </a:t>
            </a:r>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effectLst/>
                <a:uLnTx/>
                <a:uFillTx/>
                <a:latin typeface="Arial" panose="020B0604020202020204"/>
                <a:ea typeface="+mn-ea"/>
                <a:cs typeface="+mn-cs"/>
              </a:rPr>
              <a:t>CSDA tool and user guide</a:t>
            </a:r>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latin typeface="Arial" panose="020B0604020202020204"/>
              </a:rPr>
              <a:t>When to use the CSDA</a:t>
            </a:r>
          </a:p>
          <a:p>
            <a:pPr lvl="1" fontAlgn="auto">
              <a:spcAft>
                <a:spcPts val="0"/>
              </a:spcAft>
              <a:buFont typeface="Wingdings" panose="05000000000000000000" pitchFamily="2" charset="2"/>
              <a:buChar char="§"/>
            </a:pPr>
            <a:r>
              <a:rPr lang="en-GB" dirty="0">
                <a:latin typeface="Arial" panose="020B0604020202020204"/>
              </a:rPr>
              <a:t>Process </a:t>
            </a:r>
          </a:p>
          <a:p>
            <a:pPr lvl="1" fontAlgn="auto">
              <a:spcAft>
                <a:spcPts val="0"/>
              </a:spcAft>
              <a:buFont typeface="Wingdings" panose="05000000000000000000" pitchFamily="2" charset="2"/>
              <a:buChar char="§"/>
            </a:pPr>
            <a:r>
              <a:rPr lang="en-GB" dirty="0"/>
              <a:t>Data sources </a:t>
            </a:r>
            <a:r>
              <a:rPr kumimoji="0" lang="en-GB" sz="2000" b="0" i="0" u="none" strike="noStrike" kern="1200" cap="none" spc="0" normalizeH="0" baseline="0" noProof="0" dirty="0">
                <a:ln>
                  <a:noFill/>
                </a:ln>
                <a:effectLst/>
                <a:uLnTx/>
                <a:uFillTx/>
                <a:latin typeface="Arial" panose="020B0604020202020204"/>
                <a:ea typeface="+mn-ea"/>
                <a:cs typeface="+mn-cs"/>
              </a:rPr>
              <a:t>and scoring</a:t>
            </a:r>
          </a:p>
          <a:p>
            <a:pPr marL="457200" marR="0" lvl="0" indent="-457200" algn="l" defTabSz="914400" rtl="0" eaLnBrk="1" fontAlgn="auto" latinLnBrk="0" hangingPunct="1">
              <a:lnSpc>
                <a:spcPct val="100000"/>
              </a:lnSpc>
              <a:spcBef>
                <a:spcPts val="0"/>
              </a:spcBef>
              <a:spcAft>
                <a:spcPts val="1200"/>
              </a:spcAft>
              <a:buClrTx/>
              <a:buSzTx/>
              <a:buFont typeface="Symbol" pitchFamily="2" charset="2"/>
              <a:buChar char="-"/>
              <a:tabLst/>
              <a:defRPr/>
            </a:pPr>
            <a:r>
              <a:rPr kumimoji="0" lang="en-GB" sz="2400" b="0" i="0" u="none" strike="noStrike" kern="1200" cap="none" spc="0" normalizeH="0" baseline="0" noProof="0" dirty="0">
                <a:ln>
                  <a:noFill/>
                </a:ln>
                <a:effectLst/>
                <a:uLnTx/>
                <a:uFillTx/>
                <a:latin typeface="Arial" panose="020B0604020202020204"/>
                <a:ea typeface="+mn-ea"/>
                <a:cs typeface="+mn-cs"/>
              </a:rPr>
              <a:t>From assessment to prioritization and planning </a:t>
            </a:r>
          </a:p>
          <a:p>
            <a:pPr marL="457200" marR="0" lvl="0" indent="-457200" algn="l" defTabSz="914400" rtl="0" eaLnBrk="1" fontAlgn="auto" latinLnBrk="0" hangingPunct="1">
              <a:lnSpc>
                <a:spcPct val="100000"/>
              </a:lnSpc>
              <a:spcBef>
                <a:spcPts val="0"/>
              </a:spcBef>
              <a:spcAft>
                <a:spcPts val="1200"/>
              </a:spcAft>
              <a:buClrTx/>
              <a:buSzTx/>
              <a:buFont typeface="Symbol" pitchFamily="2" charset="2"/>
              <a:buChar char="-"/>
              <a:tabLst/>
              <a:defRPr/>
            </a:pPr>
            <a:r>
              <a:rPr kumimoji="0" lang="en-GB" sz="2400" b="0" i="0" u="none" strike="noStrike" kern="1200" cap="none" spc="0" normalizeH="0" baseline="0" noProof="0" dirty="0">
                <a:ln>
                  <a:noFill/>
                </a:ln>
                <a:effectLst/>
                <a:uLnTx/>
                <a:uFillTx/>
                <a:latin typeface="Arial" panose="020B0604020202020204"/>
                <a:ea typeface="+mn-ea"/>
                <a:cs typeface="+mn-cs"/>
              </a:rPr>
              <a:t>Quiz</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kumimoji="0" lang="en-GB" sz="1600" b="0" i="0" u="none" strike="noStrike" kern="1200" cap="none" spc="0" normalizeH="0" baseline="0" noProof="0" dirty="0">
                <a:ln>
                  <a:noFill/>
                </a:ln>
                <a:effectLst/>
                <a:uLnTx/>
                <a:uFillTx/>
                <a:latin typeface="Arial" panose="020B0604020202020204"/>
                <a:ea typeface="+mn-ea"/>
                <a:cs typeface="+mn-cs"/>
              </a:rPr>
              <a:t>(20 slides </a:t>
            </a:r>
            <a:r>
              <a:rPr kumimoji="0" lang="en-GB" sz="1600" b="0" i="0" u="none" strike="noStrike" kern="1200" cap="none" spc="0" normalizeH="0" baseline="0" noProof="0">
                <a:ln>
                  <a:noFill/>
                </a:ln>
                <a:effectLst/>
                <a:uLnTx/>
                <a:uFillTx/>
                <a:latin typeface="Arial" panose="020B0604020202020204"/>
                <a:ea typeface="+mn-ea"/>
                <a:cs typeface="+mn-cs"/>
              </a:rPr>
              <a:t>/ 17 </a:t>
            </a:r>
            <a:r>
              <a:rPr kumimoji="0" lang="en-GB" sz="1600" b="0" i="0" u="none" strike="noStrike" kern="1200" cap="none" spc="0" normalizeH="0" baseline="0" noProof="0" dirty="0">
                <a:ln>
                  <a:noFill/>
                </a:ln>
                <a:effectLst/>
                <a:uLnTx/>
                <a:uFillTx/>
                <a:latin typeface="Arial" panose="020B0604020202020204"/>
                <a:ea typeface="+mn-ea"/>
                <a:cs typeface="+mn-cs"/>
              </a:rPr>
              <a:t>minutes )</a:t>
            </a:r>
          </a:p>
        </p:txBody>
      </p:sp>
      <p:pic>
        <p:nvPicPr>
          <p:cNvPr id="6" name="Audio 5">
            <a:hlinkClick r:id="" action="ppaction://media"/>
            <a:extLst>
              <a:ext uri="{FF2B5EF4-FFF2-40B4-BE49-F238E27FC236}">
                <a16:creationId xmlns:a16="http://schemas.microsoft.com/office/drawing/2014/main" id="{4634E55F-F82D-4CF4-BEAC-4AF7BCD7D1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538374"/>
      </p:ext>
    </p:extLst>
  </p:cSld>
  <p:clrMapOvr>
    <a:masterClrMapping/>
  </p:clrMapOvr>
  <mc:AlternateContent xmlns:mc="http://schemas.openxmlformats.org/markup-compatibility/2006">
    <mc:Choice xmlns:p14="http://schemas.microsoft.com/office/powerpoint/2010/main" Requires="p14">
      <p:transition spd="slow" p14:dur="2000" advTm="60410"/>
    </mc:Choice>
    <mc:Fallback>
      <p:transition spd="slow" advTm="6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Answer 2</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TextBox 3">
            <a:extLst>
              <a:ext uri="{FF2B5EF4-FFF2-40B4-BE49-F238E27FC236}">
                <a16:creationId xmlns:a16="http://schemas.microsoft.com/office/drawing/2014/main" id="{3CC01EBA-0958-4A36-A26C-2D025C348565}"/>
              </a:ext>
            </a:extLst>
          </p:cNvPr>
          <p:cNvSpPr txBox="1"/>
          <p:nvPr/>
        </p:nvSpPr>
        <p:spPr>
          <a:xfrm>
            <a:off x="2348285" y="5063924"/>
            <a:ext cx="9648198" cy="1569660"/>
          </a:xfrm>
          <a:prstGeom prst="rect">
            <a:avLst/>
          </a:prstGeom>
          <a:solidFill>
            <a:schemeClr val="bg2">
              <a:lumMod val="90000"/>
            </a:schemeClr>
          </a:solid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Data collection should include both official documents and informal</a:t>
            </a:r>
            <a:r>
              <a:rPr lang="en-GB" sz="2400" dirty="0">
                <a:solidFill>
                  <a:prstClr val="black"/>
                </a:solidFill>
              </a:rPr>
              <a:t> sources. Find out the reality of the situation as well as the official line. Triangulation and cross-checking is necessary. If evidence is confusing discuss what it in a stakeholder workshop.</a:t>
            </a:r>
            <a:endParaRPr kumimoji="0" lang="en-GB"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7" name="TextBox 6">
            <a:extLst>
              <a:ext uri="{FF2B5EF4-FFF2-40B4-BE49-F238E27FC236}">
                <a16:creationId xmlns:a16="http://schemas.microsoft.com/office/drawing/2014/main" id="{074B382A-EC2E-4DF1-91C3-C5556F25B92C}"/>
              </a:ext>
            </a:extLst>
          </p:cNvPr>
          <p:cNvSpPr txBox="1"/>
          <p:nvPr/>
        </p:nvSpPr>
        <p:spPr>
          <a:xfrm>
            <a:off x="4242899" y="432065"/>
            <a:ext cx="7333276" cy="4524315"/>
          </a:xfrm>
          <a:prstGeom prst="rect">
            <a:avLst/>
          </a:prstGeom>
          <a:noFill/>
        </p:spPr>
        <p:txBody>
          <a:bodyPr wrap="square" rtlCol="0">
            <a:spAutoFit/>
          </a:bodyPr>
          <a:lstStyle/>
          <a:p>
            <a:pPr marL="0" marR="0" lvl="0" indent="0" algn="l" defTabSz="510055" rtl="0" eaLnBrk="0" fontAlgn="base" latinLnBrk="0" hangingPunct="0">
              <a:lnSpc>
                <a:spcPct val="100000"/>
              </a:lnSpc>
              <a:spcBef>
                <a:spcPct val="0"/>
              </a:spcBef>
              <a:spcAft>
                <a:spcPts val="1800"/>
              </a:spcAft>
              <a:buClrTx/>
              <a:buSzTx/>
              <a:buFontTx/>
              <a:buNone/>
              <a:tabLst/>
              <a:defRPr/>
            </a:pPr>
            <a:r>
              <a:rPr lang="en-GB" b="1" dirty="0">
                <a:solidFill>
                  <a:prstClr val="black"/>
                </a:solidFill>
              </a:rPr>
              <a:t>CSDA</a:t>
            </a:r>
            <a:r>
              <a:rPr kumimoji="0" lang="en-GB" sz="27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data collection   </a:t>
            </a:r>
          </a:p>
          <a:p>
            <a:pPr marL="514350" marR="0" lvl="0" indent="-514350" algn="l" defTabSz="510055" rtl="0" eaLnBrk="0" fontAlgn="base" latinLnBrk="0" hangingPunct="0">
              <a:lnSpc>
                <a:spcPct val="100000"/>
              </a:lnSpc>
              <a:spcBef>
                <a:spcPct val="0"/>
              </a:spcBef>
              <a:spcAft>
                <a:spcPts val="1800"/>
              </a:spcAft>
              <a:buClrTx/>
              <a:buSzTx/>
              <a:buFont typeface="+mj-lt"/>
              <a:buAutoNum type="alphaUcPeriod"/>
              <a:tabLst/>
              <a:defRPr/>
            </a:pPr>
            <a:r>
              <a:rPr kumimoji="0" lang="en-GB" sz="2700" b="0" i="0" u="none" strike="noStrike" kern="1200" cap="none" spc="0" normalizeH="0" baseline="0" noProof="0" dirty="0">
                <a:ln>
                  <a:noFill/>
                </a:ln>
                <a:solidFill>
                  <a:schemeClr val="bg1">
                    <a:lumMod val="65000"/>
                  </a:schemeClr>
                </a:solidFill>
                <a:effectLst/>
                <a:uLnTx/>
                <a:uFillTx/>
                <a:latin typeface="Arial" charset="0"/>
                <a:ea typeface="ＭＳ Ｐゴシック" pitchFamily="34" charset="-128"/>
                <a:cs typeface="+mn-cs"/>
              </a:rPr>
              <a:t>Should be carried out by consultants using only official numerical data</a:t>
            </a:r>
          </a:p>
          <a:p>
            <a:pPr marL="514350" marR="0" lvl="0" indent="-514350" algn="l" defTabSz="510055" rtl="0" eaLnBrk="0" fontAlgn="base" latinLnBrk="0" hangingPunct="0">
              <a:lnSpc>
                <a:spcPct val="100000"/>
              </a:lnSpc>
              <a:spcBef>
                <a:spcPct val="0"/>
              </a:spcBef>
              <a:spcAft>
                <a:spcPts val="1800"/>
              </a:spcAft>
              <a:buClrTx/>
              <a:buSzTx/>
              <a:buFont typeface="Wingdings" panose="05000000000000000000" pitchFamily="2" charset="2"/>
              <a:buChar char="ü"/>
              <a:tabLst/>
              <a:defRPr/>
            </a:pP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Will consider formal/official and informal sources and use many methods of data and evidence collection</a:t>
            </a:r>
          </a:p>
          <a:p>
            <a:pPr marL="514350" marR="0" lvl="0" indent="-514350" algn="l" defTabSz="510055" rtl="0" eaLnBrk="0" fontAlgn="base" latinLnBrk="0" hangingPunct="0">
              <a:lnSpc>
                <a:spcPct val="100000"/>
              </a:lnSpc>
              <a:spcBef>
                <a:spcPct val="0"/>
              </a:spcBef>
              <a:spcAft>
                <a:spcPts val="1800"/>
              </a:spcAft>
              <a:buClrTx/>
              <a:buSzTx/>
              <a:buFont typeface="Wingdings" panose="05000000000000000000" pitchFamily="2" charset="2"/>
              <a:buChar char="ü"/>
              <a:tabLst/>
              <a:defRPr/>
            </a:pPr>
            <a:r>
              <a:rPr kumimoji="0" lang="en-GB" sz="27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Should cross check information and involve a wide range of stakeholders in interviews and discussions</a:t>
            </a:r>
          </a:p>
        </p:txBody>
      </p:sp>
    </p:spTree>
    <p:custDataLst>
      <p:tags r:id="rId1"/>
    </p:custDataLst>
    <p:extLst>
      <p:ext uri="{BB962C8B-B14F-4D97-AF65-F5344CB8AC3E}">
        <p14:creationId xmlns:p14="http://schemas.microsoft.com/office/powerpoint/2010/main" val="16422036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03444-A553-4804-9E12-BD285A0852DE}"/>
              </a:ext>
            </a:extLst>
          </p:cNvPr>
          <p:cNvSpPr>
            <a:spLocks noGrp="1"/>
          </p:cNvSpPr>
          <p:nvPr>
            <p:ph type="title" idx="4294967295"/>
          </p:nvPr>
        </p:nvSpPr>
        <p:spPr>
          <a:xfrm>
            <a:off x="320620" y="373463"/>
            <a:ext cx="9640390" cy="1143000"/>
          </a:xfrm>
          <a:prstGeom prst="rect">
            <a:avLst/>
          </a:prstGeom>
        </p:spPr>
        <p:txBody>
          <a:bodyPr/>
          <a:lstStyle/>
          <a:p>
            <a:pPr>
              <a:lnSpc>
                <a:spcPts val="3400"/>
              </a:lnSpc>
            </a:pPr>
            <a:r>
              <a:rPr lang="en-GB" sz="3200" b="1" dirty="0">
                <a:solidFill>
                  <a:srgbClr val="006666"/>
                </a:solidFill>
                <a:latin typeface="Arial" panose="020B0604020202020204" pitchFamily="34" charset="0"/>
                <a:cs typeface="Arial" panose="020B0604020202020204" pitchFamily="34" charset="0"/>
              </a:rPr>
              <a:t>References and resources</a:t>
            </a:r>
          </a:p>
        </p:txBody>
      </p:sp>
      <p:sp>
        <p:nvSpPr>
          <p:cNvPr id="3" name="Content Placeholder 2">
            <a:extLst>
              <a:ext uri="{FF2B5EF4-FFF2-40B4-BE49-F238E27FC236}">
                <a16:creationId xmlns:a16="http://schemas.microsoft.com/office/drawing/2014/main" id="{E175736B-AA56-42D7-A98D-E3011A8BE9CF}"/>
              </a:ext>
            </a:extLst>
          </p:cNvPr>
          <p:cNvSpPr>
            <a:spLocks noGrp="1"/>
          </p:cNvSpPr>
          <p:nvPr>
            <p:ph idx="1"/>
          </p:nvPr>
        </p:nvSpPr>
        <p:spPr>
          <a:xfrm>
            <a:off x="2899840" y="1489292"/>
            <a:ext cx="8971540" cy="4574643"/>
          </a:xfrm>
        </p:spPr>
        <p:txBody>
          <a:bodyPr/>
          <a:lstStyle/>
          <a:p>
            <a:pPr marL="1257375" lvl="3" indent="0">
              <a:spcBef>
                <a:spcPts val="600"/>
              </a:spcBef>
              <a:buNone/>
            </a:pPr>
            <a:endParaRPr lang="en-GB" sz="2400" b="1" dirty="0">
              <a:solidFill>
                <a:srgbClr val="0070C0"/>
              </a:solidFill>
              <a:hlinkClick r:id="rId3">
                <a:extLst>
                  <a:ext uri="{A12FA001-AC4F-418D-AE19-62706E023703}">
                    <ahyp:hlinkClr xmlns:ahyp="http://schemas.microsoft.com/office/drawing/2018/hyperlinkcolor" val="tx"/>
                  </a:ext>
                </a:extLst>
              </a:hlinkClick>
            </a:endParaRPr>
          </a:p>
          <a:p>
            <a:pPr marL="0" lvl="3" indent="0">
              <a:spcBef>
                <a:spcPts val="600"/>
              </a:spcBef>
              <a:buNone/>
            </a:pPr>
            <a:r>
              <a:rPr lang="en-GB" sz="2400" b="1" dirty="0">
                <a:solidFill>
                  <a:srgbClr val="0070C0"/>
                </a:solidFill>
                <a:hlinkClick r:id="rId3">
                  <a:extLst>
                    <a:ext uri="{A12FA001-AC4F-418D-AE19-62706E023703}">
                      <ahyp:hlinkClr xmlns:ahyp="http://schemas.microsoft.com/office/drawing/2018/hyperlinkcolor" val="tx"/>
                    </a:ext>
                  </a:extLst>
                </a:hlinkClick>
              </a:rPr>
              <a:t>City Service Delivery Assessment</a:t>
            </a:r>
            <a:r>
              <a:rPr lang="en-GB" sz="2400" b="1" dirty="0">
                <a:solidFill>
                  <a:srgbClr val="0070C0"/>
                </a:solidFill>
              </a:rPr>
              <a:t> </a:t>
            </a:r>
            <a:r>
              <a:rPr lang="en-GB" sz="2400" dirty="0"/>
              <a:t>(2019) Access to the CSDA tool and the User Guide</a:t>
            </a:r>
            <a:endParaRPr lang="en-GB" sz="2400" b="1" dirty="0">
              <a:solidFill>
                <a:srgbClr val="0070C0"/>
              </a:solidFill>
            </a:endParaRPr>
          </a:p>
          <a:p>
            <a:pPr marL="0" lvl="3" indent="0">
              <a:lnSpc>
                <a:spcPct val="100000"/>
              </a:lnSpc>
              <a:spcBef>
                <a:spcPts val="600"/>
              </a:spcBef>
              <a:buNone/>
            </a:pPr>
            <a:endParaRPr lang="en-GB" sz="2400" b="1" dirty="0">
              <a:hlinkClick r:id="rId4"/>
            </a:endParaRPr>
          </a:p>
          <a:p>
            <a:pPr marL="0" lvl="3" indent="0">
              <a:lnSpc>
                <a:spcPct val="100000"/>
              </a:lnSpc>
              <a:spcBef>
                <a:spcPts val="600"/>
              </a:spcBef>
              <a:buNone/>
            </a:pPr>
            <a:r>
              <a:rPr lang="en-GB" sz="2400" b="1" dirty="0">
                <a:solidFill>
                  <a:srgbClr val="0070C0"/>
                </a:solidFill>
                <a:hlinkClick r:id="rId4">
                  <a:extLst>
                    <a:ext uri="{A12FA001-AC4F-418D-AE19-62706E023703}">
                      <ahyp:hlinkClr xmlns:ahyp="http://schemas.microsoft.com/office/drawing/2018/hyperlinkcolor" val="tx"/>
                    </a:ext>
                  </a:extLst>
                </a:hlinkClick>
              </a:rPr>
              <a:t>FSM Toolbox</a:t>
            </a:r>
            <a:r>
              <a:rPr lang="en-GB" sz="2400" b="1" dirty="0">
                <a:solidFill>
                  <a:srgbClr val="0070C0"/>
                </a:solidFill>
              </a:rPr>
              <a:t> </a:t>
            </a:r>
            <a:r>
              <a:rPr lang="en-GB" sz="2400" dirty="0"/>
              <a:t>(2020)</a:t>
            </a:r>
            <a:br>
              <a:rPr lang="en-GB" sz="2400" dirty="0"/>
            </a:br>
            <a:r>
              <a:rPr lang="en-GB" sz="2400" dirty="0"/>
              <a:t>The FSM Toolbox uses the CSDA to structure its assessment of the ‘Enabling Ecosystem’ (enabling environment) </a:t>
            </a:r>
          </a:p>
          <a:p>
            <a:pPr marL="0" lvl="3" indent="0">
              <a:lnSpc>
                <a:spcPct val="100000"/>
              </a:lnSpc>
              <a:spcBef>
                <a:spcPts val="600"/>
              </a:spcBef>
              <a:buNone/>
            </a:pPr>
            <a:r>
              <a:rPr lang="en-GB" sz="2400" dirty="0"/>
              <a:t>From May 2020 it includes a CSDA graphic generator </a:t>
            </a:r>
          </a:p>
          <a:p>
            <a:pPr marL="0" lvl="3" indent="0">
              <a:spcBef>
                <a:spcPts val="600"/>
              </a:spcBef>
              <a:buNone/>
            </a:pPr>
            <a:r>
              <a:rPr lang="en-GB" sz="2000" dirty="0"/>
              <a:t>          </a:t>
            </a:r>
          </a:p>
          <a:p>
            <a:pPr marL="0" lvl="3" indent="0">
              <a:lnSpc>
                <a:spcPct val="100000"/>
              </a:lnSpc>
              <a:spcBef>
                <a:spcPts val="600"/>
              </a:spcBef>
              <a:buNone/>
            </a:pPr>
            <a:r>
              <a:rPr lang="en-GB" sz="2400" b="1" dirty="0">
                <a:solidFill>
                  <a:srgbClr val="0070C0"/>
                </a:solidFill>
                <a:hlinkClick r:id="rId5">
                  <a:extLst>
                    <a:ext uri="{A12FA001-AC4F-418D-AE19-62706E023703}">
                      <ahyp:hlinkClr xmlns:ahyp="http://schemas.microsoft.com/office/drawing/2018/hyperlinkcolor" val="tx"/>
                    </a:ext>
                  </a:extLst>
                </a:hlinkClick>
              </a:rPr>
              <a:t>FSM Diagnostics for Service delivery in urban areas</a:t>
            </a:r>
            <a:r>
              <a:rPr lang="en-GB" sz="2400" b="1" dirty="0">
                <a:solidFill>
                  <a:srgbClr val="0070C0"/>
                </a:solidFill>
              </a:rPr>
              <a:t> </a:t>
            </a:r>
            <a:r>
              <a:rPr lang="en-GB" sz="2400" dirty="0"/>
              <a:t>(2016) These documents are based around earlier versions of the CSDA, SFD and Service Delivery Action Checklist</a:t>
            </a:r>
            <a:endParaRPr lang="en-GB" dirty="0"/>
          </a:p>
        </p:txBody>
      </p:sp>
      <p:pic>
        <p:nvPicPr>
          <p:cNvPr id="6" name="Graphic 5">
            <a:extLst>
              <a:ext uri="{FF2B5EF4-FFF2-40B4-BE49-F238E27FC236}">
                <a16:creationId xmlns:a16="http://schemas.microsoft.com/office/drawing/2014/main" id="{30959A4F-FF01-4465-BD6D-678844B258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970" y="5333245"/>
            <a:ext cx="2242099" cy="443492"/>
          </a:xfrm>
          <a:prstGeom prst="rect">
            <a:avLst/>
          </a:prstGeom>
        </p:spPr>
      </p:pic>
      <p:pic>
        <p:nvPicPr>
          <p:cNvPr id="1026" name="Picture 2" descr="https://www.fsmtoolbox.com/assets/images/logo.png">
            <a:extLst>
              <a:ext uri="{FF2B5EF4-FFF2-40B4-BE49-F238E27FC236}">
                <a16:creationId xmlns:a16="http://schemas.microsoft.com/office/drawing/2014/main" id="{8595EF40-463C-4155-8B6F-AE31B79D3C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481" y="3695162"/>
            <a:ext cx="1376147" cy="5897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a:extLst>
              <a:ext uri="{FF2B5EF4-FFF2-40B4-BE49-F238E27FC236}">
                <a16:creationId xmlns:a16="http://schemas.microsoft.com/office/drawing/2014/main" id="{6F7B5FF4-EF5A-486D-9571-255BBC116F20}"/>
              </a:ext>
            </a:extLst>
          </p:cNvPr>
          <p:cNvSpPr txBox="1">
            <a:spLocks noChangeArrowheads="1"/>
          </p:cNvSpPr>
          <p:nvPr/>
        </p:nvSpPr>
        <p:spPr bwMode="auto">
          <a:xfrm>
            <a:off x="638266" y="2105217"/>
            <a:ext cx="2087678" cy="443492"/>
          </a:xfrm>
          <a:prstGeom prst="rect">
            <a:avLst/>
          </a:prstGeom>
          <a:solidFill>
            <a:srgbClr val="006666"/>
          </a:solidFill>
          <a:ln w="9525">
            <a:noFill/>
            <a:miter lim="800000"/>
            <a:headEnd/>
            <a:tailEnd/>
          </a:ln>
        </p:spPr>
        <p:txBody>
          <a:bodyPr rot="0" vert="horz" wrap="square" lIns="91440" tIns="45720" rIns="91440" bIns="45720" anchor="t" anchorCtr="0">
            <a:noAutofit/>
          </a:bodyPr>
          <a:lstStyle/>
          <a:p>
            <a:pPr algn="r">
              <a:lnSpc>
                <a:spcPct val="95000"/>
              </a:lnSpc>
              <a:spcBef>
                <a:spcPts val="600"/>
              </a:spcBef>
              <a:spcAft>
                <a:spcPts val="0"/>
              </a:spcAft>
            </a:pPr>
            <a:r>
              <a:rPr lang="en-GB" sz="10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Inclusive Sanitation in Practice</a:t>
            </a:r>
          </a:p>
          <a:p>
            <a:pPr algn="r">
              <a:lnSpc>
                <a:spcPct val="95000"/>
              </a:lnSpc>
              <a:spcBef>
                <a:spcPts val="300"/>
              </a:spcBef>
              <a:spcAft>
                <a:spcPts val="0"/>
              </a:spcAft>
            </a:pPr>
            <a:r>
              <a:rPr lang="en-GB" sz="9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for healthy equitable cities</a:t>
            </a:r>
            <a:endParaRPr lang="en-GB" sz="9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46476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5B8158-F76C-40A4-8792-5E790D2788F7}"/>
              </a:ext>
            </a:extLst>
          </p:cNvPr>
          <p:cNvSpPr>
            <a:spLocks noGrp="1"/>
          </p:cNvSpPr>
          <p:nvPr>
            <p:ph idx="1"/>
          </p:nvPr>
        </p:nvSpPr>
        <p:spPr>
          <a:xfrm>
            <a:off x="715617" y="5834270"/>
            <a:ext cx="11074400" cy="1679712"/>
          </a:xfrm>
        </p:spPr>
        <p:txBody>
          <a:bodyPr/>
          <a:lstStyle/>
          <a:p>
            <a:pPr marL="0" indent="0" algn="r" eaLnBrk="0" fontAlgn="base" hangingPunct="0">
              <a:buNone/>
            </a:pPr>
            <a:r>
              <a:rPr lang="en-GB"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Inclusive Sanitation in Practice</a:t>
            </a:r>
            <a:endParaRPr lang="en-GB" sz="1100" dirty="0">
              <a:latin typeface="Arial" panose="020B0604020202020204" pitchFamily="34" charset="0"/>
              <a:ea typeface="Tw Cen MT" panose="020B0602020104020603" pitchFamily="34" charset="0"/>
              <a:cs typeface="Times New Roman" panose="02020603050405020304" pitchFamily="18" charset="0"/>
            </a:endParaRPr>
          </a:p>
          <a:p>
            <a:pPr marL="0" indent="0" algn="r" eaLnBrk="0" fontAlgn="base" hangingPunct="0">
              <a:buNone/>
            </a:pPr>
            <a:r>
              <a:rPr lang="en-GB" sz="12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for healthy equitable cities</a:t>
            </a:r>
          </a:p>
          <a:p>
            <a:pPr marL="0" indent="0" algn="r" eaLnBrk="0" fontAlgn="base" hangingPunct="0">
              <a:buNone/>
            </a:pPr>
            <a:endParaRPr lang="en-GB" sz="12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endParaRPr>
          </a:p>
          <a:p>
            <a:pPr marL="0" indent="0" algn="r" eaLnBrk="0" fontAlgn="base" hangingPunct="0">
              <a:buNone/>
            </a:pPr>
            <a:r>
              <a:rPr lang="en-GB" sz="18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endParaRPr lang="en-GB" sz="1800" dirty="0">
              <a:latin typeface="Arial" panose="020B0604020202020204" pitchFamily="34" charset="0"/>
              <a:ea typeface="Tw Cen MT" panose="020B0602020104020603"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B2C68CD-E57F-46A2-86A2-46A01AE7CFDA}"/>
              </a:ext>
            </a:extLst>
          </p:cNvPr>
          <p:cNvSpPr txBox="1"/>
          <p:nvPr/>
        </p:nvSpPr>
        <p:spPr>
          <a:xfrm>
            <a:off x="715617" y="854765"/>
            <a:ext cx="6618056" cy="4816703"/>
          </a:xfrm>
          <a:prstGeom prst="rect">
            <a:avLst/>
          </a:prstGeom>
          <a:solidFill>
            <a:schemeClr val="bg1">
              <a:alpha val="20000"/>
            </a:schemeClr>
          </a:solidFill>
        </p:spPr>
        <p:txBody>
          <a:bodyPr wrap="square" rtlCol="0">
            <a:spAutoFit/>
          </a:bodyPr>
          <a:lstStyle/>
          <a:p>
            <a:r>
              <a:rPr lang="en-GB" sz="2800" b="1" dirty="0">
                <a:solidFill>
                  <a:schemeClr val="bg1"/>
                </a:solidFill>
              </a:rPr>
              <a:t>Acknowledgements</a:t>
            </a:r>
          </a:p>
          <a:p>
            <a:endParaRPr lang="en-GB" dirty="0">
              <a:solidFill>
                <a:schemeClr val="bg1"/>
              </a:solidFill>
            </a:endParaRPr>
          </a:p>
          <a:p>
            <a:r>
              <a:rPr lang="en-GB" sz="1800" dirty="0">
                <a:solidFill>
                  <a:schemeClr val="bg1"/>
                </a:solidFill>
                <a:latin typeface="Century Gothic" panose="020B0502020202020204" pitchFamily="34" charset="0"/>
              </a:rPr>
              <a:t>The CSDA method draws on the Country Status Overviews  (CSOs) for water and sanitation developed by WSP-World Bank, and published in 2011.</a:t>
            </a:r>
          </a:p>
          <a:p>
            <a:endParaRPr lang="en-GB" sz="1800" dirty="0">
              <a:solidFill>
                <a:schemeClr val="bg1"/>
              </a:solidFill>
              <a:latin typeface="Century Gothic" panose="020B0502020202020204" pitchFamily="34" charset="0"/>
            </a:endParaRPr>
          </a:p>
          <a:p>
            <a:r>
              <a:rPr lang="en-GB" sz="1800" dirty="0">
                <a:solidFill>
                  <a:schemeClr val="bg1"/>
                </a:solidFill>
                <a:latin typeface="Century Gothic" panose="020B0502020202020204" pitchFamily="34" charset="0"/>
              </a:rPr>
              <a:t>The first CSDA was developed in 2013 as part of a set of diagnostic tools for urban sanitation developed under our work for  WSP-World Bank. </a:t>
            </a:r>
          </a:p>
          <a:p>
            <a:endParaRPr lang="en-GB" sz="1800" dirty="0">
              <a:solidFill>
                <a:schemeClr val="bg1"/>
              </a:solidFill>
              <a:latin typeface="Century Gothic" panose="020B0502020202020204" pitchFamily="34" charset="0"/>
            </a:endParaRPr>
          </a:p>
          <a:p>
            <a:r>
              <a:rPr lang="en-GB" sz="1800" dirty="0">
                <a:solidFill>
                  <a:schemeClr val="bg1"/>
                </a:solidFill>
                <a:latin typeface="Century Gothic" panose="020B0502020202020204" pitchFamily="34" charset="0"/>
              </a:rPr>
              <a:t>This revised CSDA is based on a 2019 review of the practical use of the 2013 version, and was funded by the Bill &amp; Melinda Gates Foundation.</a:t>
            </a:r>
          </a:p>
          <a:p>
            <a:pPr algn="r"/>
            <a:r>
              <a:rPr lang="en-GB" sz="1800" dirty="0">
                <a:solidFill>
                  <a:schemeClr val="bg1"/>
                </a:solidFill>
                <a:latin typeface="Century Gothic" panose="020B0502020202020204" pitchFamily="34" charset="0"/>
              </a:rPr>
              <a:t> </a:t>
            </a:r>
          </a:p>
          <a:p>
            <a:pPr algn="r"/>
            <a:r>
              <a:rPr lang="en-GB" sz="1800" dirty="0">
                <a:solidFill>
                  <a:schemeClr val="bg1"/>
                </a:solidFill>
                <a:latin typeface="Century Gothic" panose="020B0502020202020204" pitchFamily="34" charset="0"/>
              </a:rPr>
              <a:t>Isabel Blackett and Peter Hawkins</a:t>
            </a:r>
          </a:p>
          <a:p>
            <a:pPr algn="r"/>
            <a:r>
              <a:rPr lang="en-GB" sz="180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ISP@incsanprac.com</a:t>
            </a:r>
            <a:endParaRPr lang="en-GB" sz="2000" dirty="0">
              <a:latin typeface="Century Gothic" panose="020B0502020202020204" pitchFamily="34" charset="0"/>
              <a:ea typeface="Tw Cen MT" panose="020B0602020104020603" pitchFamily="34" charset="0"/>
              <a:cs typeface="Times New Roman" panose="02020603050405020304" pitchFamily="18" charset="0"/>
            </a:endParaRPr>
          </a:p>
        </p:txBody>
      </p:sp>
    </p:spTree>
    <p:extLst>
      <p:ext uri="{BB962C8B-B14F-4D97-AF65-F5344CB8AC3E}">
        <p14:creationId xmlns:p14="http://schemas.microsoft.com/office/powerpoint/2010/main" val="102803591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07CA-1A50-4E2D-AE69-D9FBF7712B53}"/>
              </a:ext>
            </a:extLst>
          </p:cNvPr>
          <p:cNvSpPr>
            <a:spLocks noGrp="1"/>
          </p:cNvSpPr>
          <p:nvPr>
            <p:ph type="title"/>
          </p:nvPr>
        </p:nvSpPr>
        <p:spPr/>
        <p:txBody>
          <a:bodyPr/>
          <a:lstStyle/>
          <a:p>
            <a:r>
              <a:rPr lang="en-GB" dirty="0"/>
              <a:t>Recap: What is a CSDA?</a:t>
            </a:r>
          </a:p>
        </p:txBody>
      </p:sp>
      <p:sp>
        <p:nvSpPr>
          <p:cNvPr id="4" name="Slide Number Placeholder 3">
            <a:extLst>
              <a:ext uri="{FF2B5EF4-FFF2-40B4-BE49-F238E27FC236}">
                <a16:creationId xmlns:a16="http://schemas.microsoft.com/office/drawing/2014/main" id="{88C7058B-0FA7-4415-BE65-6C03A4F34868}"/>
              </a:ext>
            </a:extLst>
          </p:cNvPr>
          <p:cNvSpPr>
            <a:spLocks noGrp="1"/>
          </p:cNvSpPr>
          <p:nvPr>
            <p:ph type="sldNum" sz="quarter" idx="4"/>
          </p:nvPr>
        </p:nvSpPr>
        <p:spPr/>
        <p:txBody>
          <a:bodyPr/>
          <a:lstStyle/>
          <a:p>
            <a:pPr marL="0" marR="0" lvl="0" indent="0" algn="ctr" defTabSz="510055" rtl="0" eaLnBrk="0" fontAlgn="base" latinLnBrk="0" hangingPunct="0">
              <a:lnSpc>
                <a:spcPct val="100000"/>
              </a:lnSpc>
              <a:spcBef>
                <a:spcPct val="0"/>
              </a:spcBef>
              <a:spcAft>
                <a:spcPct val="0"/>
              </a:spcAft>
              <a:buClrTx/>
              <a:buSzTx/>
              <a:buFontTx/>
              <a:buNone/>
              <a:tabLst/>
              <a:defRPr/>
            </a:pPr>
            <a:fld id="{90020423-3657-4A66-9E08-2DF962D9A18F}" type="slidenum">
              <a:rPr kumimoji="0" lang="en-US" sz="1200" b="1" i="0" u="none" strike="noStrike" kern="1200" cap="none" spc="0" normalizeH="0" baseline="0" noProof="0" smtClean="0">
                <a:ln>
                  <a:noFill/>
                </a:ln>
                <a:solidFill>
                  <a:prstClr val="white"/>
                </a:solidFill>
                <a:effectLst/>
                <a:uLnTx/>
                <a:uFillTx/>
                <a:latin typeface="Arial"/>
                <a:ea typeface="ＭＳ Ｐゴシック" pitchFamily="34" charset="-128"/>
                <a:cs typeface="Arial"/>
              </a:rPr>
              <a:pPr marL="0" marR="0" lvl="0" indent="0" algn="ctr" defTabSz="510055"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prstClr val="white"/>
              </a:solidFill>
              <a:effectLst/>
              <a:uLnTx/>
              <a:uFillTx/>
              <a:latin typeface="Arial"/>
              <a:ea typeface="ＭＳ Ｐゴシック" pitchFamily="34" charset="-128"/>
              <a:cs typeface="Arial"/>
            </a:endParaRPr>
          </a:p>
        </p:txBody>
      </p:sp>
      <p:sp>
        <p:nvSpPr>
          <p:cNvPr id="5" name="Content Placeholder 2">
            <a:extLst>
              <a:ext uri="{FF2B5EF4-FFF2-40B4-BE49-F238E27FC236}">
                <a16:creationId xmlns:a16="http://schemas.microsoft.com/office/drawing/2014/main" id="{24FCCF9C-1022-45C6-951F-2036CF0E4E74}"/>
              </a:ext>
            </a:extLst>
          </p:cNvPr>
          <p:cNvSpPr txBox="1">
            <a:spLocks/>
          </p:cNvSpPr>
          <p:nvPr/>
        </p:nvSpPr>
        <p:spPr>
          <a:xfrm>
            <a:off x="595773" y="1039749"/>
            <a:ext cx="5705439" cy="5152821"/>
          </a:xfrm>
          <a:prstGeom prst="rect">
            <a:avLst/>
          </a:prstGeom>
        </p:spPr>
        <p:txBody>
          <a:bodyPr lIns="91418" tIns="45709" rIns="91418" bIns="45709"/>
          <a:lstStyle>
            <a:lvl1pPr marL="342825" indent="-342825" algn="l" defTabSz="914400" rtl="0" eaLnBrk="1" latinLnBrk="0" hangingPunct="1">
              <a:lnSpc>
                <a:spcPct val="90000"/>
              </a:lnSpc>
              <a:spcBef>
                <a:spcPts val="1000"/>
              </a:spcBef>
              <a:buClr>
                <a:srgbClr val="006666"/>
              </a:buClr>
              <a:buFont typeface="Wingdings" pitchFamily="2" charset="2"/>
              <a:buChar char="§"/>
              <a:defRPr sz="2400" kern="1200">
                <a:solidFill>
                  <a:schemeClr val="tx2"/>
                </a:solidFill>
                <a:latin typeface="+mn-lt"/>
                <a:ea typeface="+mn-ea"/>
                <a:cs typeface="+mn-cs"/>
              </a:defRPr>
            </a:lvl1pPr>
            <a:lvl2pPr marL="712788" indent="-350838" algn="l" defTabSz="914400" rtl="0" eaLnBrk="1" latinLnBrk="0" hangingPunct="1">
              <a:lnSpc>
                <a:spcPct val="90000"/>
              </a:lnSpc>
              <a:spcBef>
                <a:spcPts val="500"/>
              </a:spcBef>
              <a:buClr>
                <a:srgbClr val="006666"/>
              </a:buClr>
              <a:buSzPct val="100000"/>
              <a:buFont typeface="Arial" panose="020B0604020202020204" pitchFamily="34" charset="0"/>
              <a:buChar char="−"/>
              <a:defRPr sz="2200" kern="1200">
                <a:solidFill>
                  <a:srgbClr val="0066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
                <a:srgbClr val="006666"/>
              </a:buClr>
              <a:buSzTx/>
              <a:buFont typeface="Wingdings" pitchFamily="2" charset="2"/>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 CSDA is a structured diagnosis of </a:t>
            </a:r>
            <a:r>
              <a:rPr kumimoji="0" lang="en-GB" sz="24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institutional barriers </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to sanitation service delivery, based on 3 pillars:</a:t>
            </a:r>
          </a:p>
          <a:p>
            <a:pPr marL="365125" marR="0" lvl="1" indent="-365125" algn="l" defTabSz="914400" rtl="0" eaLnBrk="1" fontAlgn="auto" latinLnBrk="0" hangingPunct="1">
              <a:lnSpc>
                <a:spcPct val="90000"/>
              </a:lnSpc>
              <a:spcBef>
                <a:spcPts val="2400"/>
              </a:spcBef>
              <a:spcAft>
                <a:spcPts val="0"/>
              </a:spcAft>
              <a:buClr>
                <a:prstClr val="black"/>
              </a:buClr>
              <a:buSzPct val="100000"/>
              <a:buFont typeface="Arial" panose="020B0604020202020204" pitchFamily="34" charset="0"/>
              <a:buChar char="−"/>
              <a:tabLst/>
              <a:defRPr/>
            </a:pPr>
            <a:r>
              <a:rPr kumimoji="0" lang="en-GB" sz="24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Enabling:</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policy, legal and institutional environment</a:t>
            </a:r>
          </a:p>
          <a:p>
            <a:pPr marL="365125" marR="0" lvl="1" indent="-365125" algn="l" defTabSz="914400" rtl="0" eaLnBrk="1" fontAlgn="auto" latinLnBrk="0" hangingPunct="1">
              <a:lnSpc>
                <a:spcPct val="90000"/>
              </a:lnSpc>
              <a:spcBef>
                <a:spcPts val="2400"/>
              </a:spcBef>
              <a:spcAft>
                <a:spcPts val="0"/>
              </a:spcAft>
              <a:buClr>
                <a:prstClr val="black"/>
              </a:buClr>
              <a:buSzPct val="100000"/>
              <a:buFont typeface="Arial" panose="020B0604020202020204" pitchFamily="34" charset="0"/>
              <a:buChar char="−"/>
              <a:tabLst/>
              <a:defRPr/>
            </a:pPr>
            <a:r>
              <a:rPr kumimoji="0" lang="en-GB" sz="24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Delivering:</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resources and mechanisms available to improve sanitation</a:t>
            </a:r>
          </a:p>
          <a:p>
            <a:pPr marL="365125" marR="0" lvl="1" indent="-365125" algn="l" defTabSz="914400" rtl="0" eaLnBrk="1" fontAlgn="auto" latinLnBrk="0" hangingPunct="1">
              <a:lnSpc>
                <a:spcPct val="90000"/>
              </a:lnSpc>
              <a:spcBef>
                <a:spcPts val="2400"/>
              </a:spcBef>
              <a:spcAft>
                <a:spcPts val="0"/>
              </a:spcAft>
              <a:buClr>
                <a:prstClr val="black"/>
              </a:buClr>
              <a:buSzPct val="100000"/>
              <a:buFont typeface="Arial" panose="020B0604020202020204" pitchFamily="34" charset="0"/>
              <a:buChar char="−"/>
              <a:tabLst/>
              <a:defRPr/>
            </a:pPr>
            <a:r>
              <a:rPr kumimoji="0" lang="en-GB" sz="2400" b="1" i="0" u="none" strike="noStrike" kern="1200" cap="none" spc="0" normalizeH="0" baseline="0" noProof="0" dirty="0">
                <a:ln>
                  <a:noFill/>
                </a:ln>
                <a:solidFill>
                  <a:srgbClr val="006666"/>
                </a:solidFill>
                <a:effectLst/>
                <a:uLnTx/>
                <a:uFillTx/>
                <a:latin typeface="Arial" panose="020B0604020202020204"/>
                <a:ea typeface="MS PGothic" pitchFamily="34" charset="-128"/>
                <a:cs typeface="+mn-cs"/>
              </a:rPr>
              <a:t>Sustaining:</a:t>
            </a: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 operating environment, funding and personnel needed to provide ongoing and sustainable sanitation services</a:t>
            </a:r>
          </a:p>
        </p:txBody>
      </p:sp>
      <p:grpSp>
        <p:nvGrpSpPr>
          <p:cNvPr id="12" name="Group 11">
            <a:extLst>
              <a:ext uri="{FF2B5EF4-FFF2-40B4-BE49-F238E27FC236}">
                <a16:creationId xmlns:a16="http://schemas.microsoft.com/office/drawing/2014/main" id="{2F0D4772-52EB-423D-AE27-94A13E36ACE9}"/>
              </a:ext>
            </a:extLst>
          </p:cNvPr>
          <p:cNvGrpSpPr/>
          <p:nvPr/>
        </p:nvGrpSpPr>
        <p:grpSpPr>
          <a:xfrm>
            <a:off x="7012884" y="6274325"/>
            <a:ext cx="4590196" cy="338554"/>
            <a:chOff x="7299965" y="6338119"/>
            <a:chExt cx="4590196" cy="338554"/>
          </a:xfrm>
        </p:grpSpPr>
        <p:grpSp>
          <p:nvGrpSpPr>
            <p:cNvPr id="6" name="Group 5">
              <a:extLst>
                <a:ext uri="{FF2B5EF4-FFF2-40B4-BE49-F238E27FC236}">
                  <a16:creationId xmlns:a16="http://schemas.microsoft.com/office/drawing/2014/main" id="{E8EE4B17-8AF3-484B-97B9-AAD33DB5D409}"/>
                </a:ext>
              </a:extLst>
            </p:cNvPr>
            <p:cNvGrpSpPr/>
            <p:nvPr/>
          </p:nvGrpSpPr>
          <p:grpSpPr>
            <a:xfrm>
              <a:off x="7937918" y="6354591"/>
              <a:ext cx="3952243" cy="305610"/>
              <a:chOff x="5656218" y="5884606"/>
              <a:chExt cx="5841294" cy="471744"/>
            </a:xfrm>
          </p:grpSpPr>
          <p:sp>
            <p:nvSpPr>
              <p:cNvPr id="8" name="Rectangle 7">
                <a:extLst>
                  <a:ext uri="{FF2B5EF4-FFF2-40B4-BE49-F238E27FC236}">
                    <a16:creationId xmlns:a16="http://schemas.microsoft.com/office/drawing/2014/main" id="{AAA18386-22E1-494E-B115-7EDC93462163}"/>
                  </a:ext>
                </a:extLst>
              </p:cNvPr>
              <p:cNvSpPr/>
              <p:nvPr/>
            </p:nvSpPr>
            <p:spPr>
              <a:xfrm>
                <a:off x="5656218" y="5884606"/>
                <a:ext cx="1776198" cy="4717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Poor</a:t>
                </a:r>
              </a:p>
            </p:txBody>
          </p:sp>
          <p:sp>
            <p:nvSpPr>
              <p:cNvPr id="9" name="Rectangle 8">
                <a:extLst>
                  <a:ext uri="{FF2B5EF4-FFF2-40B4-BE49-F238E27FC236}">
                    <a16:creationId xmlns:a16="http://schemas.microsoft.com/office/drawing/2014/main" id="{48AA1645-6B49-43DF-BFAC-BBECA64546C4}"/>
                  </a:ext>
                </a:extLst>
              </p:cNvPr>
              <p:cNvSpPr/>
              <p:nvPr/>
            </p:nvSpPr>
            <p:spPr>
              <a:xfrm>
                <a:off x="7692755" y="5884606"/>
                <a:ext cx="1776198" cy="4717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Developing</a:t>
                </a:r>
              </a:p>
            </p:txBody>
          </p:sp>
          <p:sp>
            <p:nvSpPr>
              <p:cNvPr id="10" name="Rectangle 9">
                <a:extLst>
                  <a:ext uri="{FF2B5EF4-FFF2-40B4-BE49-F238E27FC236}">
                    <a16:creationId xmlns:a16="http://schemas.microsoft.com/office/drawing/2014/main" id="{EF59647D-5958-4A5F-B53F-E5A3A06E06CB}"/>
                  </a:ext>
                </a:extLst>
              </p:cNvPr>
              <p:cNvSpPr/>
              <p:nvPr/>
            </p:nvSpPr>
            <p:spPr>
              <a:xfrm>
                <a:off x="9721314" y="5884606"/>
                <a:ext cx="1776198" cy="4717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Good</a:t>
                </a:r>
              </a:p>
            </p:txBody>
          </p:sp>
        </p:grpSp>
        <p:sp>
          <p:nvSpPr>
            <p:cNvPr id="7" name="TextBox 6">
              <a:extLst>
                <a:ext uri="{FF2B5EF4-FFF2-40B4-BE49-F238E27FC236}">
                  <a16:creationId xmlns:a16="http://schemas.microsoft.com/office/drawing/2014/main" id="{DE812FBB-EAA7-4743-9ACD-D75550E5D5F8}"/>
                </a:ext>
              </a:extLst>
            </p:cNvPr>
            <p:cNvSpPr txBox="1"/>
            <p:nvPr/>
          </p:nvSpPr>
          <p:spPr>
            <a:xfrm>
              <a:off x="7299965" y="6338119"/>
              <a:ext cx="637953" cy="338554"/>
            </a:xfrm>
            <a:prstGeom prst="rect">
              <a:avLst/>
            </a:prstGeom>
            <a:noFill/>
          </p:spPr>
          <p:txBody>
            <a:bodyPr wrap="square" rtlCol="0">
              <a:spAutoFit/>
            </a:bodyPr>
            <a:lstStyle/>
            <a:p>
              <a:r>
                <a:rPr lang="en-GB" sz="1600" b="1" dirty="0"/>
                <a:t>Key:</a:t>
              </a:r>
            </a:p>
          </p:txBody>
        </p:sp>
      </p:grpSp>
      <p:grpSp>
        <p:nvGrpSpPr>
          <p:cNvPr id="14" name="Group 13">
            <a:extLst>
              <a:ext uri="{FF2B5EF4-FFF2-40B4-BE49-F238E27FC236}">
                <a16:creationId xmlns:a16="http://schemas.microsoft.com/office/drawing/2014/main" id="{ED35BE24-07A9-4F38-821F-930236438F90}"/>
              </a:ext>
            </a:extLst>
          </p:cNvPr>
          <p:cNvGrpSpPr/>
          <p:nvPr/>
        </p:nvGrpSpPr>
        <p:grpSpPr>
          <a:xfrm>
            <a:off x="6763446" y="615291"/>
            <a:ext cx="5297536" cy="5600429"/>
            <a:chOff x="6639460" y="1030185"/>
            <a:chExt cx="5297536" cy="5600429"/>
          </a:xfrm>
        </p:grpSpPr>
        <p:sp>
          <p:nvSpPr>
            <p:cNvPr id="16" name="TextBox 15">
              <a:extLst>
                <a:ext uri="{FF2B5EF4-FFF2-40B4-BE49-F238E27FC236}">
                  <a16:creationId xmlns:a16="http://schemas.microsoft.com/office/drawing/2014/main" id="{7E001279-D600-4D4A-A10C-76031B6C6701}"/>
                </a:ext>
              </a:extLst>
            </p:cNvPr>
            <p:cNvSpPr txBox="1"/>
            <p:nvPr/>
          </p:nvSpPr>
          <p:spPr>
            <a:xfrm>
              <a:off x="6639460" y="1030185"/>
              <a:ext cx="5297536" cy="769441"/>
            </a:xfrm>
            <a:prstGeom prst="rect">
              <a:avLst/>
            </a:prstGeom>
            <a:solidFill>
              <a:schemeClr val="bg1">
                <a:lumMod val="95000"/>
              </a:schemeClr>
            </a:solidFill>
          </p:spPr>
          <p:txBody>
            <a:bodyPr wrap="square" rtlCol="0">
              <a:spAutoFit/>
            </a:bodyPr>
            <a:lstStyle/>
            <a:p>
              <a:r>
                <a:rPr lang="en-GB" sz="2200" dirty="0"/>
                <a:t>It is summarised in a simple traffic light graphic, to facilitate stakeholder debate</a:t>
              </a:r>
            </a:p>
          </p:txBody>
        </p:sp>
        <p:pic>
          <p:nvPicPr>
            <p:cNvPr id="17" name="Picture 16">
              <a:extLst>
                <a:ext uri="{FF2B5EF4-FFF2-40B4-BE49-F238E27FC236}">
                  <a16:creationId xmlns:a16="http://schemas.microsoft.com/office/drawing/2014/main" id="{472188B6-5056-499E-81B7-2A4FC15B5A4F}"/>
                </a:ext>
              </a:extLst>
            </p:cNvPr>
            <p:cNvPicPr>
              <a:picLocks noChangeAspect="1"/>
            </p:cNvPicPr>
            <p:nvPr/>
          </p:nvPicPr>
          <p:blipFill>
            <a:blip r:embed="rId6"/>
            <a:stretch>
              <a:fillRect/>
            </a:stretch>
          </p:blipFill>
          <p:spPr>
            <a:xfrm>
              <a:off x="6639460" y="1799626"/>
              <a:ext cx="5132107" cy="4830988"/>
            </a:xfrm>
            <a:prstGeom prst="rect">
              <a:avLst/>
            </a:prstGeom>
          </p:spPr>
        </p:pic>
      </p:grpSp>
      <p:sp>
        <p:nvSpPr>
          <p:cNvPr id="11" name="Rectangle: Rounded Corners 10">
            <a:extLst>
              <a:ext uri="{FF2B5EF4-FFF2-40B4-BE49-F238E27FC236}">
                <a16:creationId xmlns:a16="http://schemas.microsoft.com/office/drawing/2014/main" id="{021620DE-9D0C-41D7-92B9-20B2DDD78044}"/>
              </a:ext>
            </a:extLst>
          </p:cNvPr>
          <p:cNvSpPr/>
          <p:nvPr/>
        </p:nvSpPr>
        <p:spPr>
          <a:xfrm>
            <a:off x="6879884" y="3153788"/>
            <a:ext cx="4882669" cy="399011"/>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8" name="Rectangle: Rounded Corners 17">
            <a:extLst>
              <a:ext uri="{FF2B5EF4-FFF2-40B4-BE49-F238E27FC236}">
                <a16:creationId xmlns:a16="http://schemas.microsoft.com/office/drawing/2014/main" id="{2134E690-D3C4-4D04-900E-C57A7200BA10}"/>
              </a:ext>
            </a:extLst>
          </p:cNvPr>
          <p:cNvSpPr/>
          <p:nvPr/>
        </p:nvSpPr>
        <p:spPr>
          <a:xfrm>
            <a:off x="6879882" y="4423180"/>
            <a:ext cx="4882669" cy="399011"/>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9" name="Rectangle: Rounded Corners 18">
            <a:extLst>
              <a:ext uri="{FF2B5EF4-FFF2-40B4-BE49-F238E27FC236}">
                <a16:creationId xmlns:a16="http://schemas.microsoft.com/office/drawing/2014/main" id="{625E53AB-35E9-49B3-BAE8-2333A37E8220}"/>
              </a:ext>
            </a:extLst>
          </p:cNvPr>
          <p:cNvSpPr/>
          <p:nvPr/>
        </p:nvSpPr>
        <p:spPr>
          <a:xfrm>
            <a:off x="6879883" y="5695620"/>
            <a:ext cx="4882669" cy="399011"/>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pic>
        <p:nvPicPr>
          <p:cNvPr id="21" name="Audio 20">
            <a:hlinkClick r:id="" action="ppaction://media"/>
            <a:extLst>
              <a:ext uri="{FF2B5EF4-FFF2-40B4-BE49-F238E27FC236}">
                <a16:creationId xmlns:a16="http://schemas.microsoft.com/office/drawing/2014/main" id="{3C7CE46C-DAE9-49A4-AB1C-B0AA015BF41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88680626"/>
      </p:ext>
    </p:extLst>
  </p:cSld>
  <p:clrMapOvr>
    <a:masterClrMapping/>
  </p:clrMapOvr>
  <mc:AlternateContent xmlns:mc="http://schemas.openxmlformats.org/markup-compatibility/2006">
    <mc:Choice xmlns:p14="http://schemas.microsoft.com/office/powerpoint/2010/main" Requires="p14">
      <p:transition spd="slow" p14:dur="2000" advTm="65274"/>
    </mc:Choice>
    <mc:Fallback>
      <p:transition spd="slow" advTm="6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11"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2812473" y="2896798"/>
            <a:ext cx="6567054" cy="1077218"/>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Using the City</a:t>
            </a:r>
            <a:b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Service Delivery Assessment</a:t>
            </a:r>
          </a:p>
        </p:txBody>
      </p:sp>
    </p:spTree>
    <p:extLst>
      <p:ext uri="{BB962C8B-B14F-4D97-AF65-F5344CB8AC3E}">
        <p14:creationId xmlns:p14="http://schemas.microsoft.com/office/powerpoint/2010/main" val="2989850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6FA5-E046-455D-866F-9E99856EEC8C}"/>
              </a:ext>
            </a:extLst>
          </p:cNvPr>
          <p:cNvSpPr>
            <a:spLocks noGrp="1"/>
          </p:cNvSpPr>
          <p:nvPr>
            <p:ph type="title"/>
          </p:nvPr>
        </p:nvSpPr>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Who uses the CSDA, and why?</a:t>
            </a:r>
          </a:p>
        </p:txBody>
      </p:sp>
      <p:sp>
        <p:nvSpPr>
          <p:cNvPr id="3" name="Content Placeholder 2">
            <a:extLst>
              <a:ext uri="{FF2B5EF4-FFF2-40B4-BE49-F238E27FC236}">
                <a16:creationId xmlns:a16="http://schemas.microsoft.com/office/drawing/2014/main" id="{BC238315-E12A-4E70-95D1-A93AC9D3E809}"/>
              </a:ext>
            </a:extLst>
          </p:cNvPr>
          <p:cNvSpPr>
            <a:spLocks noGrp="1"/>
          </p:cNvSpPr>
          <p:nvPr>
            <p:ph sz="quarter" idx="10"/>
          </p:nvPr>
        </p:nvSpPr>
        <p:spPr>
          <a:xfrm>
            <a:off x="624889" y="1158128"/>
            <a:ext cx="5797175" cy="5242672"/>
          </a:xfrm>
        </p:spPr>
        <p:txBody>
          <a:bodyPr/>
          <a:lstStyle/>
          <a:p>
            <a:r>
              <a:rPr lang="en-GB" dirty="0"/>
              <a:t>CSDA tool:</a:t>
            </a:r>
            <a:br>
              <a:rPr lang="en-GB" dirty="0"/>
            </a:br>
            <a:r>
              <a:rPr lang="en-GB" b="0" dirty="0"/>
              <a:t>Is used by consultants, facilitators or in-house specialists as a participatory tool for </a:t>
            </a:r>
            <a:r>
              <a:rPr lang="en-GB" dirty="0">
                <a:solidFill>
                  <a:srgbClr val="006666"/>
                </a:solidFill>
              </a:rPr>
              <a:t>working with stakeholders </a:t>
            </a:r>
            <a:r>
              <a:rPr lang="en-GB" b="0" dirty="0"/>
              <a:t>in cities and towns</a:t>
            </a:r>
          </a:p>
          <a:p>
            <a:pPr>
              <a:spcBef>
                <a:spcPts val="2400"/>
              </a:spcBef>
            </a:pPr>
            <a:r>
              <a:rPr lang="en-GB" dirty="0"/>
              <a:t>CSDA graphics:</a:t>
            </a:r>
            <a:br>
              <a:rPr lang="en-GB" dirty="0"/>
            </a:br>
            <a:r>
              <a:rPr lang="en-GB" b="0" dirty="0"/>
              <a:t>Are used to inform </a:t>
            </a:r>
            <a:r>
              <a:rPr lang="en-GB" dirty="0">
                <a:solidFill>
                  <a:srgbClr val="006666"/>
                </a:solidFill>
              </a:rPr>
              <a:t>discussion and decision-making </a:t>
            </a:r>
            <a:r>
              <a:rPr lang="en-GB" b="0" dirty="0"/>
              <a:t>on sanitation, with government decision-makers, utilities, municipal authorities, service providers, sanitation users, development partners and other key stakeholders </a:t>
            </a:r>
          </a:p>
          <a:p>
            <a:endParaRPr lang="en-GB" dirty="0"/>
          </a:p>
        </p:txBody>
      </p:sp>
      <p:pic>
        <p:nvPicPr>
          <p:cNvPr id="5" name="Picture 4">
            <a:extLst>
              <a:ext uri="{FF2B5EF4-FFF2-40B4-BE49-F238E27FC236}">
                <a16:creationId xmlns:a16="http://schemas.microsoft.com/office/drawing/2014/main" id="{E6AF2E03-9251-4F58-B1F8-2328D295DBCB}"/>
              </a:ext>
            </a:extLst>
          </p:cNvPr>
          <p:cNvPicPr>
            <a:picLocks noChangeAspect="1"/>
          </p:cNvPicPr>
          <p:nvPr/>
        </p:nvPicPr>
        <p:blipFill>
          <a:blip r:embed="rId5"/>
          <a:stretch>
            <a:fillRect/>
          </a:stretch>
        </p:blipFill>
        <p:spPr>
          <a:xfrm>
            <a:off x="6701711" y="1711846"/>
            <a:ext cx="5122592" cy="3876247"/>
          </a:xfrm>
          <a:prstGeom prst="rect">
            <a:avLst/>
          </a:prstGeom>
        </p:spPr>
      </p:pic>
      <p:sp>
        <p:nvSpPr>
          <p:cNvPr id="6" name="Inhaltsplatzhalter 3">
            <a:extLst>
              <a:ext uri="{FF2B5EF4-FFF2-40B4-BE49-F238E27FC236}">
                <a16:creationId xmlns:a16="http://schemas.microsoft.com/office/drawing/2014/main" id="{0B502029-DE57-48D9-8085-78086A8DCF99}"/>
              </a:ext>
            </a:extLst>
          </p:cNvPr>
          <p:cNvSpPr txBox="1">
            <a:spLocks/>
          </p:cNvSpPr>
          <p:nvPr/>
        </p:nvSpPr>
        <p:spPr>
          <a:xfrm rot="16200000">
            <a:off x="11307708" y="4774553"/>
            <a:ext cx="1346689" cy="280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200" dirty="0"/>
              <a:t>© Penny Dutton</a:t>
            </a:r>
            <a:endParaRPr lang="en-GB" sz="1200" dirty="0"/>
          </a:p>
          <a:p>
            <a:pPr marL="0" indent="0">
              <a:buNone/>
            </a:pPr>
            <a:endParaRPr lang="en-GB" sz="1200" dirty="0"/>
          </a:p>
        </p:txBody>
      </p:sp>
      <p:sp>
        <p:nvSpPr>
          <p:cNvPr id="7" name="TextBox 6">
            <a:extLst>
              <a:ext uri="{FF2B5EF4-FFF2-40B4-BE49-F238E27FC236}">
                <a16:creationId xmlns:a16="http://schemas.microsoft.com/office/drawing/2014/main" id="{B28BF79F-15AC-4D8D-9A38-009D3BF8AC90}"/>
              </a:ext>
            </a:extLst>
          </p:cNvPr>
          <p:cNvSpPr txBox="1"/>
          <p:nvPr/>
        </p:nvSpPr>
        <p:spPr>
          <a:xfrm>
            <a:off x="6701712" y="5649903"/>
            <a:ext cx="5122590" cy="338554"/>
          </a:xfrm>
          <a:prstGeom prst="rect">
            <a:avLst/>
          </a:prstGeom>
          <a:noFill/>
        </p:spPr>
        <p:txBody>
          <a:bodyPr wrap="square" rtlCol="0">
            <a:spAutoFit/>
          </a:bodyPr>
          <a:lstStyle/>
          <a:p>
            <a:pPr algn="ctr"/>
            <a:r>
              <a:rPr lang="en-GB" sz="1600" i="1" dirty="0"/>
              <a:t>Stakeholder meeting, </a:t>
            </a:r>
            <a:r>
              <a:rPr lang="en-GB" sz="1600" i="1" dirty="0" err="1"/>
              <a:t>Pha</a:t>
            </a:r>
            <a:r>
              <a:rPr lang="en-GB" sz="1600" i="1" dirty="0"/>
              <a:t> </a:t>
            </a:r>
            <a:r>
              <a:rPr lang="en-GB" sz="1600" i="1" dirty="0" err="1"/>
              <a:t>Oudoum</a:t>
            </a:r>
            <a:r>
              <a:rPr lang="en-GB" sz="1600" i="1" dirty="0"/>
              <a:t>, Lao PDR</a:t>
            </a:r>
          </a:p>
        </p:txBody>
      </p:sp>
      <p:pic>
        <p:nvPicPr>
          <p:cNvPr id="4" name="Audio 3">
            <a:hlinkClick r:id="" action="ppaction://media"/>
            <a:extLst>
              <a:ext uri="{FF2B5EF4-FFF2-40B4-BE49-F238E27FC236}">
                <a16:creationId xmlns:a16="http://schemas.microsoft.com/office/drawing/2014/main" id="{808EB89E-FD73-4197-AF8A-6F1C44703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9263201"/>
      </p:ext>
    </p:extLst>
  </p:cSld>
  <p:clrMapOvr>
    <a:masterClrMapping/>
  </p:clrMapOvr>
  <mc:AlternateContent xmlns:mc="http://schemas.openxmlformats.org/markup-compatibility/2006" xmlns:p14="http://schemas.microsoft.com/office/powerpoint/2010/main">
    <mc:Choice Requires="p14">
      <p:transition spd="slow" p14:dur="2000" advTm="72207"/>
    </mc:Choice>
    <mc:Fallback xmlns="">
      <p:transition spd="slow" advTm="7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nodeType="afterEffect">
                                  <p:stCondLst>
                                    <p:cond delay="43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CE6C28DB-2D31-4194-9D72-EFA600A4947F}"/>
              </a:ext>
            </a:extLst>
          </p:cNvPr>
          <p:cNvCxnSpPr>
            <a:cxnSpLocks/>
          </p:cNvCxnSpPr>
          <p:nvPr/>
        </p:nvCxnSpPr>
        <p:spPr>
          <a:xfrm flipV="1">
            <a:off x="6936131" y="4189061"/>
            <a:ext cx="817886" cy="103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9417C8-5206-44A1-BFED-1D536B982F2F}"/>
              </a:ext>
            </a:extLst>
          </p:cNvPr>
          <p:cNvSpPr>
            <a:spLocks noGrp="1"/>
          </p:cNvSpPr>
          <p:nvPr>
            <p:ph type="title"/>
          </p:nvPr>
        </p:nvSpPr>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CSDA stages and options</a:t>
            </a:r>
          </a:p>
        </p:txBody>
      </p:sp>
      <p:grpSp>
        <p:nvGrpSpPr>
          <p:cNvPr id="46" name="Group 45">
            <a:extLst>
              <a:ext uri="{FF2B5EF4-FFF2-40B4-BE49-F238E27FC236}">
                <a16:creationId xmlns:a16="http://schemas.microsoft.com/office/drawing/2014/main" id="{0EAC638A-213D-4FC5-9282-647CE38D59D6}"/>
              </a:ext>
            </a:extLst>
          </p:cNvPr>
          <p:cNvGrpSpPr/>
          <p:nvPr/>
        </p:nvGrpSpPr>
        <p:grpSpPr>
          <a:xfrm>
            <a:off x="3402564" y="4811189"/>
            <a:ext cx="2060660" cy="1496272"/>
            <a:chOff x="3402564" y="4811189"/>
            <a:chExt cx="2060660" cy="1496272"/>
          </a:xfrm>
        </p:grpSpPr>
        <p:cxnSp>
          <p:nvCxnSpPr>
            <p:cNvPr id="29" name="Connector: Elbow 28">
              <a:extLst>
                <a:ext uri="{FF2B5EF4-FFF2-40B4-BE49-F238E27FC236}">
                  <a16:creationId xmlns:a16="http://schemas.microsoft.com/office/drawing/2014/main" id="{AABAF48E-4B92-4930-83CA-D896AF2CBFC0}"/>
                </a:ext>
              </a:extLst>
            </p:cNvPr>
            <p:cNvCxnSpPr>
              <a:cxnSpLocks/>
              <a:endCxn id="25" idx="1"/>
            </p:cNvCxnSpPr>
            <p:nvPr/>
          </p:nvCxnSpPr>
          <p:spPr>
            <a:xfrm rot="16200000" flipH="1">
              <a:off x="3247501" y="4966252"/>
              <a:ext cx="939553" cy="629428"/>
            </a:xfrm>
            <a:prstGeom prst="bentConnector2">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41A3755-5676-42DF-BB6C-6826612E7256}"/>
                </a:ext>
              </a:extLst>
            </p:cNvPr>
            <p:cNvSpPr/>
            <p:nvPr/>
          </p:nvSpPr>
          <p:spPr>
            <a:xfrm>
              <a:off x="4031991" y="5194025"/>
              <a:ext cx="1431233" cy="1113436"/>
            </a:xfrm>
            <a:prstGeom prst="roundRect">
              <a:avLst>
                <a:gd name="adj" fmla="val 13662"/>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nSpc>
                  <a:spcPct val="90000"/>
                </a:lnSpc>
                <a:spcAft>
                  <a:spcPts val="0"/>
                </a:spcAft>
              </a:pPr>
              <a:r>
                <a:rPr lang="en-GB" sz="1800" dirty="0">
                  <a:solidFill>
                    <a:srgbClr val="000000"/>
                  </a:solidFill>
                  <a:ea typeface="ＭＳ Ｐゴシック" pitchFamily="34" charset="-128"/>
                  <a:cs typeface="Times New Roman" panose="02020603050405020304" pitchFamily="18" charset="0"/>
                </a:rPr>
                <a:t>Advocacy to build political prioritisation,</a:t>
              </a:r>
              <a:br>
                <a:rPr lang="en-GB" sz="1800" dirty="0">
                  <a:solidFill>
                    <a:srgbClr val="000000"/>
                  </a:solidFill>
                  <a:ea typeface="ＭＳ Ｐゴシック" pitchFamily="34" charset="-128"/>
                  <a:cs typeface="Times New Roman" panose="02020603050405020304" pitchFamily="18" charset="0"/>
                </a:rPr>
              </a:br>
              <a:r>
                <a:rPr lang="en-GB" sz="1800" dirty="0">
                  <a:solidFill>
                    <a:srgbClr val="000000"/>
                  </a:solidFill>
                  <a:ea typeface="ＭＳ Ｐゴシック" pitchFamily="34" charset="-128"/>
                  <a:cs typeface="Times New Roman" panose="02020603050405020304" pitchFamily="18" charset="0"/>
                </a:rPr>
                <a:t>if needed</a:t>
              </a:r>
            </a:p>
          </p:txBody>
        </p:sp>
      </p:grpSp>
      <p:grpSp>
        <p:nvGrpSpPr>
          <p:cNvPr id="49" name="Group 48">
            <a:extLst>
              <a:ext uri="{FF2B5EF4-FFF2-40B4-BE49-F238E27FC236}">
                <a16:creationId xmlns:a16="http://schemas.microsoft.com/office/drawing/2014/main" id="{FCA54D0F-C49F-4B07-B84D-9651D834DD7F}"/>
              </a:ext>
            </a:extLst>
          </p:cNvPr>
          <p:cNvGrpSpPr/>
          <p:nvPr/>
        </p:nvGrpSpPr>
        <p:grpSpPr>
          <a:xfrm>
            <a:off x="5240914" y="1554145"/>
            <a:ext cx="1695217" cy="1616682"/>
            <a:chOff x="5240914" y="1554145"/>
            <a:chExt cx="1695217" cy="1616682"/>
          </a:xfrm>
        </p:grpSpPr>
        <p:sp>
          <p:nvSpPr>
            <p:cNvPr id="24" name="Rectangle: Rounded Corners 23">
              <a:extLst>
                <a:ext uri="{FF2B5EF4-FFF2-40B4-BE49-F238E27FC236}">
                  <a16:creationId xmlns:a16="http://schemas.microsoft.com/office/drawing/2014/main" id="{E29EFC12-FA6E-4E1A-B79C-1329AB6E7658}"/>
                </a:ext>
              </a:extLst>
            </p:cNvPr>
            <p:cNvSpPr/>
            <p:nvPr/>
          </p:nvSpPr>
          <p:spPr>
            <a:xfrm>
              <a:off x="5240914" y="1554145"/>
              <a:ext cx="1695217" cy="950177"/>
            </a:xfrm>
            <a:prstGeom prst="round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nSpc>
                  <a:spcPct val="90000"/>
                </a:lnSpc>
                <a:spcAft>
                  <a:spcPts val="0"/>
                </a:spcAft>
              </a:pPr>
              <a:r>
                <a:rPr lang="en-GB" sz="1800" dirty="0">
                  <a:solidFill>
                    <a:srgbClr val="000000"/>
                  </a:solidFill>
                  <a:ea typeface="ＭＳ Ｐゴシック" pitchFamily="34" charset="-128"/>
                  <a:cs typeface="Times New Roman" panose="02020603050405020304" pitchFamily="18" charset="0"/>
                </a:rPr>
                <a:t>Start here if sure the CSDA is appropriate</a:t>
              </a:r>
            </a:p>
          </p:txBody>
        </p:sp>
        <p:cxnSp>
          <p:nvCxnSpPr>
            <p:cNvPr id="26" name="Straight Arrow Connector 25">
              <a:extLst>
                <a:ext uri="{FF2B5EF4-FFF2-40B4-BE49-F238E27FC236}">
                  <a16:creationId xmlns:a16="http://schemas.microsoft.com/office/drawing/2014/main" id="{83013043-B911-48B5-A5FA-491996C1CEC9}"/>
                </a:ext>
              </a:extLst>
            </p:cNvPr>
            <p:cNvCxnSpPr>
              <a:cxnSpLocks/>
              <a:stCxn id="24" idx="2"/>
            </p:cNvCxnSpPr>
            <p:nvPr/>
          </p:nvCxnSpPr>
          <p:spPr>
            <a:xfrm>
              <a:off x="6088523" y="2504322"/>
              <a:ext cx="7477" cy="66650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A081336-1735-4852-8CD5-42D60340BCB2}"/>
              </a:ext>
            </a:extLst>
          </p:cNvPr>
          <p:cNvGrpSpPr/>
          <p:nvPr/>
        </p:nvGrpSpPr>
        <p:grpSpPr>
          <a:xfrm>
            <a:off x="2557187" y="1573391"/>
            <a:ext cx="1695217" cy="1730839"/>
            <a:chOff x="2557187" y="1573391"/>
            <a:chExt cx="1695217" cy="1597435"/>
          </a:xfrm>
        </p:grpSpPr>
        <p:sp>
          <p:nvSpPr>
            <p:cNvPr id="23" name="Rectangle: Rounded Corners 22">
              <a:extLst>
                <a:ext uri="{FF2B5EF4-FFF2-40B4-BE49-F238E27FC236}">
                  <a16:creationId xmlns:a16="http://schemas.microsoft.com/office/drawing/2014/main" id="{D525B0A8-B57E-46A7-ADAB-1759FB3AC3D1}"/>
                </a:ext>
              </a:extLst>
            </p:cNvPr>
            <p:cNvSpPr/>
            <p:nvPr/>
          </p:nvSpPr>
          <p:spPr>
            <a:xfrm>
              <a:off x="2557187" y="1573391"/>
              <a:ext cx="1695217" cy="950177"/>
            </a:xfrm>
            <a:prstGeom prst="round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nSpc>
                  <a:spcPct val="90000"/>
                </a:lnSpc>
                <a:spcAft>
                  <a:spcPts val="0"/>
                </a:spcAft>
              </a:pPr>
              <a:r>
                <a:rPr lang="en-GB" sz="1800" dirty="0">
                  <a:solidFill>
                    <a:srgbClr val="000000"/>
                  </a:solidFill>
                  <a:ea typeface="ＭＳ Ｐゴシック" pitchFamily="34" charset="-128"/>
                  <a:cs typeface="Times New Roman" panose="02020603050405020304" pitchFamily="18" charset="0"/>
                </a:rPr>
                <a:t>Use another tool if CSDA is not appropriate</a:t>
              </a:r>
            </a:p>
          </p:txBody>
        </p:sp>
        <p:cxnSp>
          <p:nvCxnSpPr>
            <p:cNvPr id="27" name="Straight Arrow Connector 26">
              <a:extLst>
                <a:ext uri="{FF2B5EF4-FFF2-40B4-BE49-F238E27FC236}">
                  <a16:creationId xmlns:a16="http://schemas.microsoft.com/office/drawing/2014/main" id="{192B7908-D4A7-40A9-8FC0-D07F1434B2C2}"/>
                </a:ext>
              </a:extLst>
            </p:cNvPr>
            <p:cNvCxnSpPr>
              <a:cxnSpLocks/>
            </p:cNvCxnSpPr>
            <p:nvPr/>
          </p:nvCxnSpPr>
          <p:spPr>
            <a:xfrm rot="16200000">
              <a:off x="3077985" y="2847197"/>
              <a:ext cx="64725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Connector: Elbow 34">
            <a:extLst>
              <a:ext uri="{FF2B5EF4-FFF2-40B4-BE49-F238E27FC236}">
                <a16:creationId xmlns:a16="http://schemas.microsoft.com/office/drawing/2014/main" id="{0E36F2A4-5870-4E5F-9C21-258339C87AF7}"/>
              </a:ext>
            </a:extLst>
          </p:cNvPr>
          <p:cNvCxnSpPr>
            <a:stCxn id="25" idx="3"/>
          </p:cNvCxnSpPr>
          <p:nvPr/>
        </p:nvCxnSpPr>
        <p:spPr>
          <a:xfrm flipV="1">
            <a:off x="5463224" y="5207296"/>
            <a:ext cx="632776" cy="543447"/>
          </a:xfrm>
          <a:prstGeom prst="bentConnector3">
            <a:avLst>
              <a:gd name="adj1" fmla="val 101106"/>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A989E75-1D48-414B-960D-2C9444580C28}"/>
              </a:ext>
            </a:extLst>
          </p:cNvPr>
          <p:cNvGrpSpPr/>
          <p:nvPr/>
        </p:nvGrpSpPr>
        <p:grpSpPr>
          <a:xfrm>
            <a:off x="4252404" y="3469062"/>
            <a:ext cx="2861829" cy="1440000"/>
            <a:chOff x="4252404" y="3469062"/>
            <a:chExt cx="2861829" cy="1440000"/>
          </a:xfrm>
        </p:grpSpPr>
        <p:cxnSp>
          <p:nvCxnSpPr>
            <p:cNvPr id="9" name="Straight Arrow Connector 8">
              <a:extLst>
                <a:ext uri="{FF2B5EF4-FFF2-40B4-BE49-F238E27FC236}">
                  <a16:creationId xmlns:a16="http://schemas.microsoft.com/office/drawing/2014/main" id="{6E9A6CB3-DE9E-45A0-ABB0-1A4399A21085}"/>
                </a:ext>
              </a:extLst>
            </p:cNvPr>
            <p:cNvCxnSpPr>
              <a:cxnSpLocks/>
            </p:cNvCxnSpPr>
            <p:nvPr/>
          </p:nvCxnSpPr>
          <p:spPr>
            <a:xfrm>
              <a:off x="4252404" y="4186232"/>
              <a:ext cx="817885" cy="282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1E58C069-C343-4BBA-9EEA-A35B7F9F6D78}"/>
                </a:ext>
              </a:extLst>
            </p:cNvPr>
            <p:cNvGrpSpPr/>
            <p:nvPr/>
          </p:nvGrpSpPr>
          <p:grpSpPr>
            <a:xfrm>
              <a:off x="5077765" y="3469062"/>
              <a:ext cx="2036468" cy="1440000"/>
              <a:chOff x="5077765" y="3469062"/>
              <a:chExt cx="2036468" cy="1440000"/>
            </a:xfrm>
          </p:grpSpPr>
          <p:sp>
            <p:nvSpPr>
              <p:cNvPr id="6" name="Rectangle 5">
                <a:extLst>
                  <a:ext uri="{FF2B5EF4-FFF2-40B4-BE49-F238E27FC236}">
                    <a16:creationId xmlns:a16="http://schemas.microsoft.com/office/drawing/2014/main" id="{2DC5663C-E8D6-429D-9F82-FCE7028180A6}"/>
                  </a:ext>
                </a:extLst>
              </p:cNvPr>
              <p:cNvSpPr/>
              <p:nvPr/>
            </p:nvSpPr>
            <p:spPr>
              <a:xfrm rot="2700000">
                <a:off x="5368523" y="3469062"/>
                <a:ext cx="1440000" cy="1440000"/>
              </a:xfrm>
              <a:prstGeom prst="rect">
                <a:avLst/>
              </a:prstGeom>
              <a:solidFill>
                <a:srgbClr val="503D6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endParaRPr lang="en-GB" sz="1800" b="1" dirty="0">
                  <a:solidFill>
                    <a:srgbClr val="FFFFFF"/>
                  </a:solidFill>
                  <a:cs typeface="Times New Roman" panose="02020603050405020304" pitchFamily="18" charset="0"/>
                </a:endParaRPr>
              </a:p>
            </p:txBody>
          </p:sp>
          <p:sp>
            <p:nvSpPr>
              <p:cNvPr id="39" name="TextBox 38">
                <a:extLst>
                  <a:ext uri="{FF2B5EF4-FFF2-40B4-BE49-F238E27FC236}">
                    <a16:creationId xmlns:a16="http://schemas.microsoft.com/office/drawing/2014/main" id="{455DA7CD-318B-428F-940B-E54B2510335A}"/>
                  </a:ext>
                </a:extLst>
              </p:cNvPr>
              <p:cNvSpPr txBox="1"/>
              <p:nvPr/>
            </p:nvSpPr>
            <p:spPr>
              <a:xfrm>
                <a:off x="5077765" y="3851541"/>
                <a:ext cx="2036468" cy="677108"/>
              </a:xfrm>
              <a:prstGeom prst="rect">
                <a:avLst/>
              </a:prstGeom>
              <a:noFill/>
            </p:spPr>
            <p:txBody>
              <a:bodyPr wrap="square" rtlCol="0">
                <a:spAutoFit/>
              </a:bodyPr>
              <a:lstStyle/>
              <a:p>
                <a:pPr algn="ctr"/>
                <a:r>
                  <a:rPr lang="en-GB" sz="1900" b="1" dirty="0">
                    <a:solidFill>
                      <a:srgbClr val="FFFFFF"/>
                    </a:solidFill>
                    <a:ea typeface="Tw Cen MT" panose="020B0602020104020603" pitchFamily="34" charset="0"/>
                    <a:cs typeface="Times New Roman" panose="02020603050405020304" pitchFamily="18" charset="0"/>
                  </a:rPr>
                  <a:t>Full CSDA Assessment</a:t>
                </a:r>
                <a:endParaRPr lang="en-GB" sz="1900" dirty="0">
                  <a:ea typeface="Tw Cen MT" panose="020B0602020104020603" pitchFamily="34" charset="0"/>
                  <a:cs typeface="Times New Roman" panose="02020603050405020304" pitchFamily="18" charset="0"/>
                </a:endParaRPr>
              </a:p>
            </p:txBody>
          </p:sp>
        </p:grpSp>
      </p:grpSp>
      <p:grpSp>
        <p:nvGrpSpPr>
          <p:cNvPr id="3" name="Group 2">
            <a:extLst>
              <a:ext uri="{FF2B5EF4-FFF2-40B4-BE49-F238E27FC236}">
                <a16:creationId xmlns:a16="http://schemas.microsoft.com/office/drawing/2014/main" id="{04DB2FBE-40DF-4C25-B5E0-8CFBE5BA083D}"/>
              </a:ext>
            </a:extLst>
          </p:cNvPr>
          <p:cNvGrpSpPr/>
          <p:nvPr/>
        </p:nvGrpSpPr>
        <p:grpSpPr>
          <a:xfrm>
            <a:off x="9774548" y="3369449"/>
            <a:ext cx="2017162" cy="1639224"/>
            <a:chOff x="9774548" y="3369449"/>
            <a:chExt cx="2017162" cy="1639224"/>
          </a:xfrm>
        </p:grpSpPr>
        <p:cxnSp>
          <p:nvCxnSpPr>
            <p:cNvPr id="16" name="Straight Arrow Connector 15">
              <a:extLst>
                <a:ext uri="{FF2B5EF4-FFF2-40B4-BE49-F238E27FC236}">
                  <a16:creationId xmlns:a16="http://schemas.microsoft.com/office/drawing/2014/main" id="{6F1175B2-AFB8-463B-B30F-1A99AFC69A69}"/>
                </a:ext>
              </a:extLst>
            </p:cNvPr>
            <p:cNvCxnSpPr>
              <a:cxnSpLocks/>
            </p:cNvCxnSpPr>
            <p:nvPr/>
          </p:nvCxnSpPr>
          <p:spPr>
            <a:xfrm>
              <a:off x="9774548" y="4189061"/>
              <a:ext cx="64726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646136A1-431B-4082-AB33-210C8DAEEB22}"/>
                </a:ext>
              </a:extLst>
            </p:cNvPr>
            <p:cNvSpPr/>
            <p:nvPr/>
          </p:nvSpPr>
          <p:spPr>
            <a:xfrm>
              <a:off x="10437744" y="3369449"/>
              <a:ext cx="1353966" cy="1639224"/>
            </a:xfrm>
            <a:prstGeom prst="roundRect">
              <a:avLst>
                <a:gd name="adj" fmla="val 9255"/>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lnSpc>
                  <a:spcPct val="90000"/>
                </a:lnSpc>
                <a:spcAft>
                  <a:spcPts val="600"/>
                </a:spcAft>
              </a:pPr>
              <a:r>
                <a:rPr lang="en-GB" sz="2400" b="1" dirty="0">
                  <a:solidFill>
                    <a:srgbClr val="000000"/>
                  </a:solidFill>
                  <a:ea typeface="ＭＳ Ｐゴシック" pitchFamily="34" charset="-128"/>
                  <a:cs typeface="Times New Roman" panose="02020603050405020304" pitchFamily="18" charset="0"/>
                </a:rPr>
                <a:t>Take Action!</a:t>
              </a:r>
            </a:p>
            <a:p>
              <a:pPr marL="285750" lvl="0" indent="-285750">
                <a:lnSpc>
                  <a:spcPct val="90000"/>
                </a:lnSpc>
                <a:spcAft>
                  <a:spcPts val="0"/>
                </a:spcAft>
                <a:buFont typeface="Wingdings" panose="05000000000000000000" pitchFamily="2" charset="2"/>
                <a:buChar char="§"/>
              </a:pPr>
              <a:r>
                <a:rPr lang="en-GB" sz="1800" dirty="0">
                  <a:solidFill>
                    <a:srgbClr val="000000"/>
                  </a:solidFill>
                  <a:ea typeface="ＭＳ Ｐゴシック" pitchFamily="34" charset="-128"/>
                  <a:cs typeface="Times New Roman" panose="02020603050405020304" pitchFamily="18" charset="0"/>
                </a:rPr>
                <a:t>Review</a:t>
              </a:r>
            </a:p>
            <a:p>
              <a:pPr marL="285750" lvl="0" indent="-285750">
                <a:lnSpc>
                  <a:spcPct val="90000"/>
                </a:lnSpc>
                <a:spcAft>
                  <a:spcPts val="0"/>
                </a:spcAft>
                <a:buFont typeface="Wingdings" panose="05000000000000000000" pitchFamily="2" charset="2"/>
                <a:buChar char="§"/>
              </a:pPr>
              <a:r>
                <a:rPr lang="en-GB" sz="1800" dirty="0">
                  <a:solidFill>
                    <a:srgbClr val="000000"/>
                  </a:solidFill>
                  <a:ea typeface="ＭＳ Ｐゴシック" pitchFamily="34" charset="-128"/>
                  <a:cs typeface="Times New Roman" panose="02020603050405020304" pitchFamily="18" charset="0"/>
                </a:rPr>
                <a:t>Adjust</a:t>
              </a:r>
            </a:p>
            <a:p>
              <a:pPr marL="285750" lvl="0" indent="-285750">
                <a:lnSpc>
                  <a:spcPct val="90000"/>
                </a:lnSpc>
                <a:spcAft>
                  <a:spcPts val="0"/>
                </a:spcAft>
                <a:buFont typeface="Wingdings" panose="05000000000000000000" pitchFamily="2" charset="2"/>
                <a:buChar char="§"/>
              </a:pPr>
              <a:r>
                <a:rPr lang="en-GB" sz="1800" dirty="0">
                  <a:solidFill>
                    <a:srgbClr val="000000"/>
                  </a:solidFill>
                  <a:ea typeface="ＭＳ Ｐゴシック" pitchFamily="34" charset="-128"/>
                  <a:cs typeface="Times New Roman" panose="02020603050405020304" pitchFamily="18" charset="0"/>
                </a:rPr>
                <a:t>Monitor </a:t>
              </a:r>
            </a:p>
          </p:txBody>
        </p:sp>
      </p:grpSp>
      <p:grpSp>
        <p:nvGrpSpPr>
          <p:cNvPr id="43" name="Group 42">
            <a:extLst>
              <a:ext uri="{FF2B5EF4-FFF2-40B4-BE49-F238E27FC236}">
                <a16:creationId xmlns:a16="http://schemas.microsoft.com/office/drawing/2014/main" id="{EEFA1DC7-45DA-4BD3-9AB1-16686A017AFB}"/>
              </a:ext>
            </a:extLst>
          </p:cNvPr>
          <p:cNvGrpSpPr/>
          <p:nvPr/>
        </p:nvGrpSpPr>
        <p:grpSpPr>
          <a:xfrm>
            <a:off x="7927305" y="3469061"/>
            <a:ext cx="1673954" cy="1440000"/>
            <a:chOff x="7927305" y="3469061"/>
            <a:chExt cx="1673954" cy="1440000"/>
          </a:xfrm>
        </p:grpSpPr>
        <p:sp>
          <p:nvSpPr>
            <p:cNvPr id="7" name="Rectangle 6">
              <a:extLst>
                <a:ext uri="{FF2B5EF4-FFF2-40B4-BE49-F238E27FC236}">
                  <a16:creationId xmlns:a16="http://schemas.microsoft.com/office/drawing/2014/main" id="{3AB79C90-1C33-400F-B539-60C693B267A6}"/>
                </a:ext>
              </a:extLst>
            </p:cNvPr>
            <p:cNvSpPr/>
            <p:nvPr/>
          </p:nvSpPr>
          <p:spPr>
            <a:xfrm rot="2700000">
              <a:off x="8052251" y="3469061"/>
              <a:ext cx="1440000" cy="1440000"/>
            </a:xfrm>
            <a:prstGeom prst="rect">
              <a:avLst/>
            </a:prstGeom>
            <a:solidFill>
              <a:srgbClr val="008080">
                <a:alpha val="7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endParaRPr lang="en-GB" sz="1800" b="1" dirty="0">
                <a:solidFill>
                  <a:srgbClr val="FFFFFF"/>
                </a:solidFill>
                <a:cs typeface="Times New Roman" panose="02020603050405020304" pitchFamily="18" charset="0"/>
              </a:endParaRPr>
            </a:p>
          </p:txBody>
        </p:sp>
        <p:sp>
          <p:nvSpPr>
            <p:cNvPr id="40" name="TextBox 39">
              <a:extLst>
                <a:ext uri="{FF2B5EF4-FFF2-40B4-BE49-F238E27FC236}">
                  <a16:creationId xmlns:a16="http://schemas.microsoft.com/office/drawing/2014/main" id="{9E8E3AE7-072D-4C8D-935E-E5E03FFEE7F1}"/>
                </a:ext>
              </a:extLst>
            </p:cNvPr>
            <p:cNvSpPr txBox="1"/>
            <p:nvPr/>
          </p:nvSpPr>
          <p:spPr>
            <a:xfrm>
              <a:off x="7927305" y="3701484"/>
              <a:ext cx="1673954" cy="969496"/>
            </a:xfrm>
            <a:prstGeom prst="rect">
              <a:avLst/>
            </a:prstGeom>
            <a:noFill/>
          </p:spPr>
          <p:txBody>
            <a:bodyPr wrap="square" rtlCol="0">
              <a:spAutoFit/>
            </a:bodyPr>
            <a:lstStyle/>
            <a:p>
              <a:pPr algn="ctr"/>
              <a:r>
                <a:rPr lang="en-GB" sz="1900" b="1" dirty="0">
                  <a:solidFill>
                    <a:srgbClr val="FFFFFF"/>
                  </a:solidFill>
                  <a:ea typeface="Tw Cen MT" panose="020B0602020104020603" pitchFamily="34" charset="0"/>
                  <a:cs typeface="Times New Roman" panose="02020603050405020304" pitchFamily="18" charset="0"/>
                </a:rPr>
                <a:t>Prioritise with Action Checklist</a:t>
              </a:r>
            </a:p>
          </p:txBody>
        </p:sp>
      </p:grpSp>
      <p:sp>
        <p:nvSpPr>
          <p:cNvPr id="33" name="Rectangle: Rounded Corners 32">
            <a:extLst>
              <a:ext uri="{FF2B5EF4-FFF2-40B4-BE49-F238E27FC236}">
                <a16:creationId xmlns:a16="http://schemas.microsoft.com/office/drawing/2014/main" id="{891C8C33-3304-4AB8-97C4-2E593750A682}"/>
              </a:ext>
            </a:extLst>
          </p:cNvPr>
          <p:cNvSpPr/>
          <p:nvPr/>
        </p:nvSpPr>
        <p:spPr>
          <a:xfrm>
            <a:off x="10430269" y="3366620"/>
            <a:ext cx="1353966" cy="1639224"/>
          </a:xfrm>
          <a:prstGeom prst="roundRect">
            <a:avLst>
              <a:gd name="adj" fmla="val 9255"/>
            </a:avLst>
          </a:prstGeom>
          <a:solidFill>
            <a:schemeClr val="tx2">
              <a:lumMod val="50000"/>
              <a:lumOff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lnSpc>
                <a:spcPct val="90000"/>
              </a:lnSpc>
              <a:spcAft>
                <a:spcPts val="600"/>
              </a:spcAft>
            </a:pPr>
            <a:r>
              <a:rPr lang="en-GB" sz="2400" b="1" dirty="0">
                <a:solidFill>
                  <a:srgbClr val="000000"/>
                </a:solidFill>
                <a:ea typeface="ＭＳ Ｐゴシック" pitchFamily="34" charset="-128"/>
                <a:cs typeface="Times New Roman" panose="02020603050405020304" pitchFamily="18" charset="0"/>
              </a:rPr>
              <a:t>Take Action!</a:t>
            </a:r>
          </a:p>
          <a:p>
            <a:pPr marL="285750" lvl="0" indent="-285750">
              <a:lnSpc>
                <a:spcPct val="90000"/>
              </a:lnSpc>
              <a:spcAft>
                <a:spcPts val="0"/>
              </a:spcAft>
              <a:buFont typeface="Wingdings" panose="05000000000000000000" pitchFamily="2" charset="2"/>
              <a:buChar char="§"/>
            </a:pPr>
            <a:r>
              <a:rPr lang="en-GB" sz="1800" dirty="0">
                <a:solidFill>
                  <a:srgbClr val="000000"/>
                </a:solidFill>
                <a:ea typeface="ＭＳ Ｐゴシック" pitchFamily="34" charset="-128"/>
                <a:cs typeface="Times New Roman" panose="02020603050405020304" pitchFamily="18" charset="0"/>
              </a:rPr>
              <a:t>Review</a:t>
            </a:r>
          </a:p>
          <a:p>
            <a:pPr marL="285750" lvl="0" indent="-285750">
              <a:lnSpc>
                <a:spcPct val="90000"/>
              </a:lnSpc>
              <a:spcAft>
                <a:spcPts val="0"/>
              </a:spcAft>
              <a:buFont typeface="Wingdings" panose="05000000000000000000" pitchFamily="2" charset="2"/>
              <a:buChar char="§"/>
            </a:pPr>
            <a:r>
              <a:rPr lang="en-GB" sz="1800" dirty="0">
                <a:solidFill>
                  <a:srgbClr val="000000"/>
                </a:solidFill>
                <a:ea typeface="ＭＳ Ｐゴシック" pitchFamily="34" charset="-128"/>
                <a:cs typeface="Times New Roman" panose="02020603050405020304" pitchFamily="18" charset="0"/>
              </a:rPr>
              <a:t>Adjust</a:t>
            </a:r>
          </a:p>
          <a:p>
            <a:pPr marL="285750" lvl="0" indent="-285750">
              <a:lnSpc>
                <a:spcPct val="90000"/>
              </a:lnSpc>
              <a:spcAft>
                <a:spcPts val="0"/>
              </a:spcAft>
              <a:buFont typeface="Wingdings" panose="05000000000000000000" pitchFamily="2" charset="2"/>
              <a:buChar char="§"/>
            </a:pPr>
            <a:r>
              <a:rPr lang="en-GB" sz="1800" dirty="0">
                <a:solidFill>
                  <a:srgbClr val="000000"/>
                </a:solidFill>
                <a:ea typeface="ＭＳ Ｐゴシック" pitchFamily="34" charset="-128"/>
                <a:cs typeface="Times New Roman" panose="02020603050405020304" pitchFamily="18" charset="0"/>
              </a:rPr>
              <a:t>Monitor </a:t>
            </a:r>
          </a:p>
        </p:txBody>
      </p:sp>
      <p:grpSp>
        <p:nvGrpSpPr>
          <p:cNvPr id="44" name="Group 43">
            <a:extLst>
              <a:ext uri="{FF2B5EF4-FFF2-40B4-BE49-F238E27FC236}">
                <a16:creationId xmlns:a16="http://schemas.microsoft.com/office/drawing/2014/main" id="{E9042E1D-2026-423A-ADA5-3756371D4FC5}"/>
              </a:ext>
            </a:extLst>
          </p:cNvPr>
          <p:cNvGrpSpPr/>
          <p:nvPr/>
        </p:nvGrpSpPr>
        <p:grpSpPr>
          <a:xfrm>
            <a:off x="385336" y="3469061"/>
            <a:ext cx="4034512" cy="1440000"/>
            <a:chOff x="385336" y="3469061"/>
            <a:chExt cx="4034512" cy="1440000"/>
          </a:xfrm>
        </p:grpSpPr>
        <p:cxnSp>
          <p:nvCxnSpPr>
            <p:cNvPr id="15" name="Straight Arrow Connector 14">
              <a:extLst>
                <a:ext uri="{FF2B5EF4-FFF2-40B4-BE49-F238E27FC236}">
                  <a16:creationId xmlns:a16="http://schemas.microsoft.com/office/drawing/2014/main" id="{E4794961-6552-491E-BF2B-88C474AB88C8}"/>
                </a:ext>
              </a:extLst>
            </p:cNvPr>
            <p:cNvCxnSpPr>
              <a:cxnSpLocks/>
            </p:cNvCxnSpPr>
            <p:nvPr/>
          </p:nvCxnSpPr>
          <p:spPr>
            <a:xfrm>
              <a:off x="1739302" y="4189061"/>
              <a:ext cx="64726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AC68CB7-8601-4BAF-8FF9-F7C83F0F4F9F}"/>
                </a:ext>
              </a:extLst>
            </p:cNvPr>
            <p:cNvSpPr/>
            <p:nvPr/>
          </p:nvSpPr>
          <p:spPr>
            <a:xfrm>
              <a:off x="385336" y="3713973"/>
              <a:ext cx="1353966" cy="950176"/>
            </a:xfrm>
            <a:prstGeom prst="round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nSpc>
                  <a:spcPct val="90000"/>
                </a:lnSpc>
                <a:spcAft>
                  <a:spcPts val="0"/>
                </a:spcAft>
              </a:pPr>
              <a:r>
                <a:rPr lang="en-GB" sz="1800" dirty="0">
                  <a:solidFill>
                    <a:srgbClr val="000000"/>
                  </a:solidFill>
                  <a:ea typeface="ＭＳ Ｐゴシック" pitchFamily="34" charset="-128"/>
                  <a:cs typeface="Times New Roman" panose="02020603050405020304" pitchFamily="18" charset="0"/>
                </a:rPr>
                <a:t>Start here, if using the initial CSDA </a:t>
              </a:r>
            </a:p>
          </p:txBody>
        </p:sp>
        <p:grpSp>
          <p:nvGrpSpPr>
            <p:cNvPr id="41" name="Group 40">
              <a:extLst>
                <a:ext uri="{FF2B5EF4-FFF2-40B4-BE49-F238E27FC236}">
                  <a16:creationId xmlns:a16="http://schemas.microsoft.com/office/drawing/2014/main" id="{3DAF1480-9718-4DCB-A978-02E2DF23586E}"/>
                </a:ext>
              </a:extLst>
            </p:cNvPr>
            <p:cNvGrpSpPr/>
            <p:nvPr/>
          </p:nvGrpSpPr>
          <p:grpSpPr>
            <a:xfrm>
              <a:off x="2383380" y="3469061"/>
              <a:ext cx="2036468" cy="1440000"/>
              <a:chOff x="2383380" y="3469061"/>
              <a:chExt cx="2036468" cy="1440000"/>
            </a:xfrm>
          </p:grpSpPr>
          <p:sp>
            <p:nvSpPr>
              <p:cNvPr id="5" name="Rectangle 4">
                <a:extLst>
                  <a:ext uri="{FF2B5EF4-FFF2-40B4-BE49-F238E27FC236}">
                    <a16:creationId xmlns:a16="http://schemas.microsoft.com/office/drawing/2014/main" id="{76E08A4E-AB93-4913-8488-E17F017F2085}"/>
                  </a:ext>
                </a:extLst>
              </p:cNvPr>
              <p:cNvSpPr/>
              <p:nvPr/>
            </p:nvSpPr>
            <p:spPr>
              <a:xfrm rot="2700000">
                <a:off x="2684796" y="3469061"/>
                <a:ext cx="1440000" cy="1440000"/>
              </a:xfrm>
              <a:prstGeom prst="rect">
                <a:avLst/>
              </a:prstGeom>
              <a:solidFill>
                <a:srgbClr val="A28EB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endParaRPr lang="en-GB" sz="1800" b="1" dirty="0">
                  <a:solidFill>
                    <a:srgbClr val="FFFFFF"/>
                  </a:solidFill>
                  <a:cs typeface="Times New Roman" panose="02020603050405020304" pitchFamily="18" charset="0"/>
                </a:endParaRPr>
              </a:p>
            </p:txBody>
          </p:sp>
          <p:sp>
            <p:nvSpPr>
              <p:cNvPr id="38" name="TextBox 37">
                <a:extLst>
                  <a:ext uri="{FF2B5EF4-FFF2-40B4-BE49-F238E27FC236}">
                    <a16:creationId xmlns:a16="http://schemas.microsoft.com/office/drawing/2014/main" id="{E44CDE30-D309-4883-A421-CCBF0C487B0B}"/>
                  </a:ext>
                </a:extLst>
              </p:cNvPr>
              <p:cNvSpPr txBox="1"/>
              <p:nvPr/>
            </p:nvSpPr>
            <p:spPr>
              <a:xfrm>
                <a:off x="2383380" y="3847678"/>
                <a:ext cx="2036468" cy="677108"/>
              </a:xfrm>
              <a:prstGeom prst="rect">
                <a:avLst/>
              </a:prstGeom>
              <a:noFill/>
            </p:spPr>
            <p:txBody>
              <a:bodyPr wrap="square" rtlCol="0">
                <a:spAutoFit/>
              </a:bodyPr>
              <a:lstStyle/>
              <a:p>
                <a:pPr algn="ctr"/>
                <a:r>
                  <a:rPr lang="en-GB" sz="1900" b="1" dirty="0">
                    <a:solidFill>
                      <a:srgbClr val="FFFFFF"/>
                    </a:solidFill>
                    <a:ea typeface="Tw Cen MT" panose="020B0602020104020603" pitchFamily="34" charset="0"/>
                    <a:cs typeface="Times New Roman" panose="02020603050405020304" pitchFamily="18" charset="0"/>
                  </a:rPr>
                  <a:t>Initial CSDA Assessment</a:t>
                </a:r>
                <a:endParaRPr lang="en-GB" sz="1900" dirty="0">
                  <a:ea typeface="Tw Cen MT" panose="020B0602020104020603" pitchFamily="34" charset="0"/>
                  <a:cs typeface="Times New Roman" panose="02020603050405020304" pitchFamily="18" charset="0"/>
                </a:endParaRPr>
              </a:p>
            </p:txBody>
          </p:sp>
        </p:grpSp>
      </p:grpSp>
      <p:pic>
        <p:nvPicPr>
          <p:cNvPr id="32" name="Audio 31">
            <a:hlinkClick r:id="" action="ppaction://media"/>
            <a:extLst>
              <a:ext uri="{FF2B5EF4-FFF2-40B4-BE49-F238E27FC236}">
                <a16:creationId xmlns:a16="http://schemas.microsoft.com/office/drawing/2014/main" id="{1CF7FC08-29D1-4071-9345-85937379394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74579278"/>
      </p:ext>
    </p:extLst>
  </p:cSld>
  <p:clrMapOvr>
    <a:masterClrMapping/>
  </p:clrMapOvr>
  <mc:AlternateContent xmlns:mc="http://schemas.openxmlformats.org/markup-compatibility/2006" xmlns:p14="http://schemas.microsoft.com/office/powerpoint/2010/main">
    <mc:Choice Requires="p14">
      <p:transition spd="slow" p14:dur="2000" advTm="107129"/>
    </mc:Choice>
    <mc:Fallback xmlns="">
      <p:transition spd="slow" advTm="10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par>
                                <p:cTn id="27" presetID="22" presetClass="entr" presetSubtype="1"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par>
                                <p:cTn id="30" presetID="2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par>
                                <p:cTn id="38" presetID="22" presetClass="entr" presetSubtype="8"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32"/>
                </p:tgtEl>
              </p:cMediaNode>
            </p:audio>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7E88D5-014A-4B4C-9D4B-3146C2006C13}"/>
              </a:ext>
            </a:extLst>
          </p:cNvPr>
          <p:cNvSpPr>
            <a:spLocks noGrp="1"/>
          </p:cNvSpPr>
          <p:nvPr>
            <p:ph sz="quarter" idx="18"/>
          </p:nvPr>
        </p:nvSpPr>
        <p:spPr>
          <a:xfrm>
            <a:off x="5357224" y="1063605"/>
            <a:ext cx="5400000" cy="3396883"/>
          </a:xfrm>
        </p:spPr>
        <p:txBody>
          <a:bodyPr/>
          <a:lstStyle/>
          <a:p>
            <a:r>
              <a:rPr lang="en-GB" sz="2000" b="1" dirty="0"/>
              <a:t>Seven worksheet tabs</a:t>
            </a:r>
          </a:p>
          <a:p>
            <a:pPr marL="534988" indent="-534988">
              <a:spcAft>
                <a:spcPts val="1200"/>
              </a:spcAft>
              <a:buClr>
                <a:schemeClr val="bg1">
                  <a:lumMod val="75000"/>
                </a:schemeClr>
              </a:buClr>
              <a:buSzPct val="100000"/>
              <a:buFont typeface="Arial" panose="020B0604020202020204" pitchFamily="34" charset="0"/>
              <a:buChar char="■"/>
            </a:pPr>
            <a:r>
              <a:rPr lang="en-GB" sz="2000" dirty="0"/>
              <a:t>Index and Introduction</a:t>
            </a:r>
          </a:p>
          <a:p>
            <a:pPr marL="534988" indent="-534988">
              <a:buClr>
                <a:srgbClr val="CCC0DA"/>
              </a:buClr>
              <a:buSzPct val="100000"/>
              <a:buFont typeface="Arial" panose="020B0604020202020204" pitchFamily="34" charset="0"/>
              <a:buChar char="■"/>
            </a:pPr>
            <a:r>
              <a:rPr lang="en-GB" sz="2000" dirty="0"/>
              <a:t>Initial CSDA data input</a:t>
            </a:r>
          </a:p>
          <a:p>
            <a:pPr marL="534988" indent="-534988">
              <a:spcAft>
                <a:spcPts val="1200"/>
              </a:spcAft>
              <a:buClr>
                <a:srgbClr val="B1A0C7"/>
              </a:buClr>
              <a:buSzPct val="100000"/>
              <a:buFont typeface="Arial" panose="020B0604020202020204" pitchFamily="34" charset="0"/>
              <a:buChar char="■"/>
            </a:pPr>
            <a:r>
              <a:rPr lang="en-GB" sz="2000" dirty="0"/>
              <a:t>Initial CSDA graphic</a:t>
            </a:r>
          </a:p>
          <a:p>
            <a:pPr marL="534988" indent="-534988">
              <a:buClr>
                <a:srgbClr val="60497A"/>
              </a:buClr>
              <a:buSzPct val="100000"/>
              <a:buFont typeface="Arial" panose="020B0604020202020204" pitchFamily="34" charset="0"/>
              <a:buChar char="■"/>
            </a:pPr>
            <a:r>
              <a:rPr lang="en-GB" sz="2000" dirty="0"/>
              <a:t>Full CSDA data input</a:t>
            </a:r>
          </a:p>
          <a:p>
            <a:pPr marL="534988" indent="-534988">
              <a:spcAft>
                <a:spcPts val="1200"/>
              </a:spcAft>
              <a:buClr>
                <a:srgbClr val="402F51"/>
              </a:buClr>
              <a:buSzPct val="100000"/>
              <a:buFont typeface="Arial" panose="020B0604020202020204" pitchFamily="34" charset="0"/>
              <a:buChar char="■"/>
            </a:pPr>
            <a:r>
              <a:rPr lang="en-GB" sz="2000" dirty="0"/>
              <a:t>Full CSDA graphic</a:t>
            </a:r>
          </a:p>
          <a:p>
            <a:pPr marL="534988" indent="-534988">
              <a:buClr>
                <a:srgbClr val="006666"/>
              </a:buClr>
              <a:buSzPct val="100000"/>
              <a:buFont typeface="Arial" panose="020B0604020202020204" pitchFamily="34" charset="0"/>
              <a:buChar char="■"/>
            </a:pPr>
            <a:r>
              <a:rPr lang="en-GB" sz="2000" dirty="0"/>
              <a:t>CSDA linkages to the Service Delivery Action Checklist</a:t>
            </a:r>
          </a:p>
          <a:p>
            <a:pPr marL="534988" indent="-534988">
              <a:buClr>
                <a:srgbClr val="13343D"/>
              </a:buClr>
              <a:buSzPct val="100000"/>
              <a:buFont typeface="Arial" panose="020B0604020202020204" pitchFamily="34" charset="0"/>
              <a:buChar char="■"/>
            </a:pPr>
            <a:r>
              <a:rPr lang="en-GB" sz="2000" dirty="0"/>
              <a:t>Service Delivery Action Checklist</a:t>
            </a:r>
          </a:p>
          <a:p>
            <a:pPr marL="285750" indent="-285750">
              <a:buClr>
                <a:schemeClr val="bg1">
                  <a:lumMod val="65000"/>
                </a:schemeClr>
              </a:buClr>
              <a:buFont typeface="Wingdings" panose="05000000000000000000" pitchFamily="2" charset="2"/>
              <a:buChar char="§"/>
            </a:pPr>
            <a:endParaRPr lang="en-GB" sz="1600" dirty="0"/>
          </a:p>
        </p:txBody>
      </p:sp>
      <p:pic>
        <p:nvPicPr>
          <p:cNvPr id="10" name="Content Placeholder 9">
            <a:extLst>
              <a:ext uri="{FF2B5EF4-FFF2-40B4-BE49-F238E27FC236}">
                <a16:creationId xmlns:a16="http://schemas.microsoft.com/office/drawing/2014/main" id="{B4006FCB-9677-45B4-9BBB-967154F696CE}"/>
              </a:ext>
            </a:extLst>
          </p:cNvPr>
          <p:cNvPicPr>
            <a:picLocks noGrp="1" noChangeAspect="1"/>
          </p:cNvPicPr>
          <p:nvPr>
            <p:ph sz="quarter" idx="11"/>
          </p:nvPr>
        </p:nvPicPr>
        <p:blipFill rotWithShape="1">
          <a:blip r:embed="rId6"/>
          <a:srcRect r="3041"/>
          <a:stretch/>
        </p:blipFill>
        <p:spPr>
          <a:xfrm>
            <a:off x="574158" y="1063605"/>
            <a:ext cx="3795823" cy="5480827"/>
          </a:xfrm>
          <a:prstGeom prst="rect">
            <a:avLst/>
          </a:prstGeom>
        </p:spPr>
      </p:pic>
      <p:sp>
        <p:nvSpPr>
          <p:cNvPr id="8" name="Title 7">
            <a:extLst>
              <a:ext uri="{FF2B5EF4-FFF2-40B4-BE49-F238E27FC236}">
                <a16:creationId xmlns:a16="http://schemas.microsoft.com/office/drawing/2014/main" id="{E4E85A57-834E-4334-95F3-CCDE0571FCF8}"/>
              </a:ext>
            </a:extLst>
          </p:cNvPr>
          <p:cNvSpPr>
            <a:spLocks noGrp="1"/>
          </p:cNvSpPr>
          <p:nvPr>
            <p:ph type="title"/>
          </p:nvPr>
        </p:nvSpPr>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The CSDA tool and user guide</a:t>
            </a:r>
          </a:p>
        </p:txBody>
      </p:sp>
      <p:sp>
        <p:nvSpPr>
          <p:cNvPr id="2" name="Arrow: Left 1">
            <a:extLst>
              <a:ext uri="{FF2B5EF4-FFF2-40B4-BE49-F238E27FC236}">
                <a16:creationId xmlns:a16="http://schemas.microsoft.com/office/drawing/2014/main" id="{50097C0E-7031-478E-B9C1-08C95A943CCA}"/>
              </a:ext>
            </a:extLst>
          </p:cNvPr>
          <p:cNvSpPr/>
          <p:nvPr/>
        </p:nvSpPr>
        <p:spPr>
          <a:xfrm>
            <a:off x="9089789" y="1760948"/>
            <a:ext cx="1667435" cy="609600"/>
          </a:xfrm>
          <a:prstGeom prst="leftArrow">
            <a:avLst>
              <a:gd name="adj1" fmla="val 48864"/>
              <a:gd name="adj2" fmla="val 50000"/>
            </a:avLst>
          </a:prstGeom>
          <a:solidFill>
            <a:srgbClr val="CC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Data input</a:t>
            </a:r>
          </a:p>
        </p:txBody>
      </p:sp>
      <p:sp>
        <p:nvSpPr>
          <p:cNvPr id="11" name="Arrow: Left 10">
            <a:extLst>
              <a:ext uri="{FF2B5EF4-FFF2-40B4-BE49-F238E27FC236}">
                <a16:creationId xmlns:a16="http://schemas.microsoft.com/office/drawing/2014/main" id="{6576B040-472D-40F4-B59F-B4B2459DBF67}"/>
              </a:ext>
            </a:extLst>
          </p:cNvPr>
          <p:cNvSpPr/>
          <p:nvPr/>
        </p:nvSpPr>
        <p:spPr>
          <a:xfrm>
            <a:off x="9089789" y="2514193"/>
            <a:ext cx="1667435" cy="609600"/>
          </a:xfrm>
          <a:prstGeom prst="leftArrow">
            <a:avLst>
              <a:gd name="adj1" fmla="val 50435"/>
              <a:gd name="adj2" fmla="val 50000"/>
            </a:avLst>
          </a:prstGeom>
          <a:solidFill>
            <a:srgbClr val="604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rPr>
              <a:t>Data input</a:t>
            </a:r>
          </a:p>
        </p:txBody>
      </p:sp>
      <p:sp>
        <p:nvSpPr>
          <p:cNvPr id="3" name="Arrow: Right 2">
            <a:extLst>
              <a:ext uri="{FF2B5EF4-FFF2-40B4-BE49-F238E27FC236}">
                <a16:creationId xmlns:a16="http://schemas.microsoft.com/office/drawing/2014/main" id="{3A2C7C2F-6BE3-4971-829A-941063E8E8B3}"/>
              </a:ext>
            </a:extLst>
          </p:cNvPr>
          <p:cNvSpPr/>
          <p:nvPr/>
        </p:nvSpPr>
        <p:spPr>
          <a:xfrm>
            <a:off x="9084325" y="2093142"/>
            <a:ext cx="2031910" cy="609600"/>
          </a:xfrm>
          <a:prstGeom prst="rightArrow">
            <a:avLst/>
          </a:prstGeom>
          <a:solidFill>
            <a:srgbClr val="B1A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Graphic output</a:t>
            </a:r>
          </a:p>
        </p:txBody>
      </p:sp>
      <p:sp>
        <p:nvSpPr>
          <p:cNvPr id="12" name="Arrow: Right 11">
            <a:extLst>
              <a:ext uri="{FF2B5EF4-FFF2-40B4-BE49-F238E27FC236}">
                <a16:creationId xmlns:a16="http://schemas.microsoft.com/office/drawing/2014/main" id="{75589991-4464-4810-9988-B90FA7E4E52F}"/>
              </a:ext>
            </a:extLst>
          </p:cNvPr>
          <p:cNvSpPr/>
          <p:nvPr/>
        </p:nvSpPr>
        <p:spPr>
          <a:xfrm>
            <a:off x="9084325" y="2846387"/>
            <a:ext cx="2031910" cy="609600"/>
          </a:xfrm>
          <a:prstGeom prst="rightArrow">
            <a:avLst/>
          </a:prstGeom>
          <a:solidFill>
            <a:srgbClr val="40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rPr>
              <a:t>Graphic output</a:t>
            </a:r>
          </a:p>
        </p:txBody>
      </p:sp>
      <p:sp>
        <p:nvSpPr>
          <p:cNvPr id="6" name="TextBox 5">
            <a:extLst>
              <a:ext uri="{FF2B5EF4-FFF2-40B4-BE49-F238E27FC236}">
                <a16:creationId xmlns:a16="http://schemas.microsoft.com/office/drawing/2014/main" id="{3C493C5B-1D83-4C0F-B2EC-637AC3573E75}"/>
              </a:ext>
            </a:extLst>
          </p:cNvPr>
          <p:cNvSpPr txBox="1"/>
          <p:nvPr/>
        </p:nvSpPr>
        <p:spPr>
          <a:xfrm>
            <a:off x="4672325" y="4567576"/>
            <a:ext cx="6769797" cy="830997"/>
          </a:xfrm>
          <a:prstGeom prst="rect">
            <a:avLst/>
          </a:prstGeom>
          <a:solidFill>
            <a:schemeClr val="bg1">
              <a:lumMod val="95000"/>
            </a:schemeClr>
          </a:solidFill>
        </p:spPr>
        <p:txBody>
          <a:bodyPr wrap="square" rtlCol="0">
            <a:spAutoFit/>
          </a:bodyPr>
          <a:lstStyle/>
          <a:p>
            <a:r>
              <a:rPr lang="en-GB" sz="2400" dirty="0"/>
              <a:t>The CSDA Tool and a User Guide is available on</a:t>
            </a:r>
          </a:p>
          <a:p>
            <a:r>
              <a:rPr lang="en-GB" sz="2400" dirty="0">
                <a:hlinkClick r:id="rId7"/>
              </a:rPr>
              <a:t>https://incsanprac.com/tools.html#CSDA</a:t>
            </a:r>
            <a:endParaRPr lang="en-GB" dirty="0"/>
          </a:p>
        </p:txBody>
      </p:sp>
      <p:sp>
        <p:nvSpPr>
          <p:cNvPr id="4" name="TextBox 3">
            <a:extLst>
              <a:ext uri="{FF2B5EF4-FFF2-40B4-BE49-F238E27FC236}">
                <a16:creationId xmlns:a16="http://schemas.microsoft.com/office/drawing/2014/main" id="{3DC6C76B-78A4-453B-AA19-272742E08452}"/>
              </a:ext>
            </a:extLst>
          </p:cNvPr>
          <p:cNvSpPr txBox="1"/>
          <p:nvPr/>
        </p:nvSpPr>
        <p:spPr>
          <a:xfrm>
            <a:off x="4672325" y="5575026"/>
            <a:ext cx="6769797" cy="830997"/>
          </a:xfrm>
          <a:prstGeom prst="rect">
            <a:avLst/>
          </a:prstGeom>
          <a:solidFill>
            <a:schemeClr val="bg1">
              <a:lumMod val="85000"/>
            </a:schemeClr>
          </a:solidFill>
        </p:spPr>
        <p:txBody>
          <a:bodyPr wrap="square" rtlCol="0">
            <a:spAutoFit/>
          </a:bodyPr>
          <a:lstStyle/>
          <a:p>
            <a:r>
              <a:rPr lang="en-GB" sz="2400" dirty="0"/>
              <a:t>Or use the CSDA section of the</a:t>
            </a:r>
            <a:r>
              <a:rPr lang="en-GB" sz="2400" dirty="0">
                <a:solidFill>
                  <a:srgbClr val="FF0000"/>
                </a:solidFill>
              </a:rPr>
              <a:t> </a:t>
            </a:r>
            <a:r>
              <a:rPr lang="en-GB" sz="2400" dirty="0"/>
              <a:t>FSM toolbox </a:t>
            </a:r>
            <a:r>
              <a:rPr lang="en-GB" sz="2400" dirty="0">
                <a:hlinkClick r:id="rId8"/>
              </a:rPr>
              <a:t>https://www.fsmtoolbox.com/</a:t>
            </a:r>
            <a:r>
              <a:rPr lang="en-GB" sz="2400" dirty="0"/>
              <a:t>  </a:t>
            </a:r>
            <a:endParaRPr lang="en-GB" sz="2400" dirty="0">
              <a:solidFill>
                <a:srgbClr val="FF0000"/>
              </a:solidFill>
            </a:endParaRPr>
          </a:p>
        </p:txBody>
      </p:sp>
      <p:pic>
        <p:nvPicPr>
          <p:cNvPr id="13" name="Audio 12">
            <a:hlinkClick r:id="" action="ppaction://media"/>
            <a:extLst>
              <a:ext uri="{FF2B5EF4-FFF2-40B4-BE49-F238E27FC236}">
                <a16:creationId xmlns:a16="http://schemas.microsoft.com/office/drawing/2014/main" id="{34A64001-85F4-44AC-A9A3-6A04D65B9DC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16631747"/>
      </p:ext>
    </p:extLst>
  </p:cSld>
  <p:clrMapOvr>
    <a:masterClrMapping/>
  </p:clrMapOvr>
  <mc:AlternateContent xmlns:mc="http://schemas.openxmlformats.org/markup-compatibility/2006" xmlns:p14="http://schemas.microsoft.com/office/powerpoint/2010/main">
    <mc:Choice Requires="p14">
      <p:transition spd="slow" p14:dur="2000" advTm="82095"/>
    </mc:Choice>
    <mc:Fallback xmlns="">
      <p:transition spd="slow" advTm="8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right)">
                                      <p:cBhvr>
                                        <p:cTn id="35" dur="500"/>
                                        <p:tgtEl>
                                          <p:spTgt spid="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xit" presetSubtype="8" fill="hold" grpId="1" nodeType="withEffect">
                                  <p:stCondLst>
                                    <p:cond delay="0"/>
                                  </p:stCondLst>
                                  <p:childTnLst>
                                    <p:animEffect transition="out" filter="wipe(left)">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par>
                                <p:cTn id="50" presetID="22" presetClass="exit" presetSubtype="8" fill="hold" grpId="1" nodeType="withEffect">
                                  <p:stCondLst>
                                    <p:cond delay="0"/>
                                  </p:stCondLst>
                                  <p:childTnLst>
                                    <p:animEffect transition="out" filter="wipe(left)">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3"/>
                </p:tgtEl>
              </p:cMediaNode>
            </p:audio>
          </p:childTnLst>
        </p:cTn>
      </p:par>
    </p:tnLst>
    <p:bldLst>
      <p:bldP spid="2" grpId="0" animBg="1"/>
      <p:bldP spid="2" grpId="1" animBg="1"/>
      <p:bldP spid="11" grpId="0" animBg="1"/>
      <p:bldP spid="11" grpId="1" animBg="1"/>
      <p:bldP spid="3" grpId="0" animBg="1"/>
      <p:bldP spid="1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9E2F-2CE3-4006-9487-0425A1079FE5}"/>
              </a:ext>
            </a:extLst>
          </p:cNvPr>
          <p:cNvSpPr>
            <a:spLocks noGrp="1"/>
          </p:cNvSpPr>
          <p:nvPr>
            <p:ph type="title"/>
          </p:nvPr>
        </p:nvSpPr>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When and when not to use the CSDA</a:t>
            </a:r>
          </a:p>
        </p:txBody>
      </p:sp>
      <p:sp>
        <p:nvSpPr>
          <p:cNvPr id="3" name="Content Placeholder 2">
            <a:extLst>
              <a:ext uri="{FF2B5EF4-FFF2-40B4-BE49-F238E27FC236}">
                <a16:creationId xmlns:a16="http://schemas.microsoft.com/office/drawing/2014/main" id="{2C867B34-801B-4EF3-98B4-02CB7E71680C}"/>
              </a:ext>
            </a:extLst>
          </p:cNvPr>
          <p:cNvSpPr>
            <a:spLocks noGrp="1"/>
          </p:cNvSpPr>
          <p:nvPr>
            <p:ph sz="quarter" idx="10"/>
          </p:nvPr>
        </p:nvSpPr>
        <p:spPr>
          <a:xfrm>
            <a:off x="616802" y="961085"/>
            <a:ext cx="5724525" cy="5667457"/>
          </a:xfrm>
        </p:spPr>
        <p:txBody>
          <a:bodyPr/>
          <a:lstStyle/>
          <a:p>
            <a:pPr marL="0" indent="0">
              <a:spcAft>
                <a:spcPts val="1800"/>
              </a:spcAft>
              <a:buNone/>
            </a:pPr>
            <a:r>
              <a:rPr lang="en-GB" dirty="0"/>
              <a:t>The CSDA has been useful</a:t>
            </a:r>
            <a:r>
              <a:rPr lang="en-GB" b="0" dirty="0"/>
              <a:t> in situations where:</a:t>
            </a:r>
          </a:p>
          <a:p>
            <a:pPr lvl="0">
              <a:spcAft>
                <a:spcPts val="1800"/>
              </a:spcAft>
              <a:buClr>
                <a:srgbClr val="00B050"/>
              </a:buClr>
              <a:buSzPct val="150000"/>
              <a:buFont typeface="Wingdings" panose="05000000000000000000" pitchFamily="2" charset="2"/>
              <a:buChar char="ü"/>
            </a:pPr>
            <a:r>
              <a:rPr lang="en-GB" dirty="0">
                <a:solidFill>
                  <a:srgbClr val="006666"/>
                </a:solidFill>
              </a:rPr>
              <a:t>An SFD has been completed</a:t>
            </a:r>
            <a:r>
              <a:rPr lang="en-GB" b="0" dirty="0"/>
              <a:t>, and the stakeholders and decision-makers are motivated to improve the situation </a:t>
            </a:r>
          </a:p>
          <a:p>
            <a:pPr lvl="0">
              <a:spcAft>
                <a:spcPts val="1800"/>
              </a:spcAft>
              <a:buClr>
                <a:srgbClr val="00B050"/>
              </a:buClr>
              <a:buSzPct val="150000"/>
              <a:buFont typeface="Wingdings" panose="05000000000000000000" pitchFamily="2" charset="2"/>
              <a:buChar char="ü"/>
            </a:pPr>
            <a:r>
              <a:rPr lang="en-GB" dirty="0">
                <a:solidFill>
                  <a:srgbClr val="006666"/>
                </a:solidFill>
              </a:rPr>
              <a:t>CWIS is a new or emerging concept </a:t>
            </a:r>
            <a:r>
              <a:rPr lang="en-GB" b="0" dirty="0"/>
              <a:t>and stakeholders have not yet worked together</a:t>
            </a:r>
          </a:p>
          <a:p>
            <a:pPr lvl="0">
              <a:spcAft>
                <a:spcPts val="1800"/>
              </a:spcAft>
              <a:buClr>
                <a:srgbClr val="00B050"/>
              </a:buClr>
              <a:buSzPct val="150000"/>
              <a:buFont typeface="Wingdings" panose="05000000000000000000" pitchFamily="2" charset="2"/>
              <a:buChar char="ü"/>
            </a:pPr>
            <a:r>
              <a:rPr lang="en-GB" dirty="0">
                <a:solidFill>
                  <a:srgbClr val="006666"/>
                </a:solidFill>
              </a:rPr>
              <a:t>Sanitation development has not previously been addressed </a:t>
            </a:r>
            <a:r>
              <a:rPr lang="en-GB" b="0" dirty="0"/>
              <a:t>in a systematic way, but there is some stakeholder interest in doing so</a:t>
            </a:r>
          </a:p>
          <a:p>
            <a:endParaRPr lang="en-GB" dirty="0"/>
          </a:p>
        </p:txBody>
      </p:sp>
      <p:sp>
        <p:nvSpPr>
          <p:cNvPr id="5" name="TextBox 4">
            <a:extLst>
              <a:ext uri="{FF2B5EF4-FFF2-40B4-BE49-F238E27FC236}">
                <a16:creationId xmlns:a16="http://schemas.microsoft.com/office/drawing/2014/main" id="{7915D5BC-F43B-48F0-BAC7-43A6A6FF8CDC}"/>
              </a:ext>
            </a:extLst>
          </p:cNvPr>
          <p:cNvSpPr txBox="1"/>
          <p:nvPr/>
        </p:nvSpPr>
        <p:spPr>
          <a:xfrm>
            <a:off x="6554687" y="961085"/>
            <a:ext cx="5265606" cy="6201698"/>
          </a:xfrm>
          <a:prstGeom prst="rect">
            <a:avLst/>
          </a:prstGeom>
          <a:noFill/>
        </p:spPr>
        <p:txBody>
          <a:bodyPr wrap="square" rtlCol="0">
            <a:spAutoFit/>
          </a:bodyPr>
          <a:lstStyle/>
          <a:p>
            <a:pPr defTabSz="914400" eaLnBrk="1" hangingPunct="1">
              <a:spcBef>
                <a:spcPts val="0"/>
              </a:spcBef>
              <a:spcAft>
                <a:spcPts val="600"/>
              </a:spcAft>
            </a:pPr>
            <a:r>
              <a:rPr lang="en-GB" sz="2400" dirty="0">
                <a:latin typeface="+mn-lt"/>
                <a:ea typeface="+mn-ea"/>
              </a:rPr>
              <a:t>But less useful where:</a:t>
            </a:r>
          </a:p>
          <a:p>
            <a:pPr>
              <a:spcAft>
                <a:spcPts val="1200"/>
              </a:spcAft>
            </a:pPr>
            <a:endParaRPr lang="en-GB" sz="2400" dirty="0"/>
          </a:p>
          <a:p>
            <a:pPr marL="457200" indent="-457200">
              <a:spcAft>
                <a:spcPts val="4200"/>
              </a:spcAft>
              <a:buClr>
                <a:srgbClr val="FF0000"/>
              </a:buClr>
              <a:buSzPct val="150000"/>
              <a:buFont typeface="Wingdings" panose="05000000000000000000" pitchFamily="2" charset="2"/>
              <a:buChar char="û"/>
            </a:pPr>
            <a:r>
              <a:rPr lang="en-GB" sz="2400" b="1" dirty="0">
                <a:solidFill>
                  <a:srgbClr val="006666"/>
                </a:solidFill>
              </a:rPr>
              <a:t>An SFD has not been completed </a:t>
            </a:r>
            <a:r>
              <a:rPr lang="en-GB" sz="2400" dirty="0"/>
              <a:t>and the sanitation situation is unclear</a:t>
            </a:r>
          </a:p>
          <a:p>
            <a:pPr marL="457200" indent="-457200">
              <a:spcAft>
                <a:spcPts val="2400"/>
              </a:spcAft>
              <a:buClr>
                <a:srgbClr val="FF0000"/>
              </a:buClr>
              <a:buSzPct val="150000"/>
              <a:buFont typeface="Wingdings" panose="05000000000000000000" pitchFamily="2" charset="2"/>
              <a:buChar char="û"/>
            </a:pPr>
            <a:r>
              <a:rPr lang="en-GB" sz="2400" b="1" dirty="0">
                <a:solidFill>
                  <a:srgbClr val="006666"/>
                </a:solidFill>
              </a:rPr>
              <a:t>Institutional assessments have been done </a:t>
            </a:r>
            <a:r>
              <a:rPr lang="en-GB" sz="2400" dirty="0"/>
              <a:t>and stakeholders know what actions are needed</a:t>
            </a:r>
          </a:p>
          <a:p>
            <a:pPr marL="457200" indent="-457200">
              <a:spcAft>
                <a:spcPts val="1800"/>
              </a:spcAft>
              <a:buClr>
                <a:srgbClr val="FF0000"/>
              </a:buClr>
              <a:buSzPct val="150000"/>
              <a:buFont typeface="Wingdings" panose="05000000000000000000" pitchFamily="2" charset="2"/>
              <a:buChar char="û"/>
            </a:pPr>
            <a:r>
              <a:rPr lang="en-GB" sz="2400" b="1" dirty="0">
                <a:solidFill>
                  <a:srgbClr val="006666"/>
                </a:solidFill>
              </a:rPr>
              <a:t>Sanitation services are well developed </a:t>
            </a:r>
            <a:r>
              <a:rPr lang="en-GB" sz="2400" dirty="0"/>
              <a:t>but need consolidating</a:t>
            </a:r>
          </a:p>
          <a:p>
            <a:pPr marL="457200" indent="-457200">
              <a:buSzPct val="150000"/>
              <a:buFont typeface="Wingdings" panose="05000000000000000000" pitchFamily="2" charset="2"/>
              <a:buChar char="û"/>
            </a:pPr>
            <a:endParaRPr lang="en-GB" sz="2400" dirty="0"/>
          </a:p>
          <a:p>
            <a:endParaRPr lang="en-GB" sz="2400" dirty="0"/>
          </a:p>
        </p:txBody>
      </p:sp>
      <p:pic>
        <p:nvPicPr>
          <p:cNvPr id="4" name="Audio 3">
            <a:hlinkClick r:id="" action="ppaction://media"/>
            <a:extLst>
              <a:ext uri="{FF2B5EF4-FFF2-40B4-BE49-F238E27FC236}">
                <a16:creationId xmlns:a16="http://schemas.microsoft.com/office/drawing/2014/main" id="{8A5BDB32-67F0-4A27-A03B-E3ECC5F3D6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31061267"/>
      </p:ext>
    </p:extLst>
  </p:cSld>
  <p:clrMapOvr>
    <a:masterClrMapping/>
  </p:clrMapOvr>
  <mc:AlternateContent xmlns:mc="http://schemas.openxmlformats.org/markup-compatibility/2006" xmlns:p14="http://schemas.microsoft.com/office/powerpoint/2010/main">
    <mc:Choice Requires="p14">
      <p:transition spd="slow" p14:dur="2000" advTm="87995"/>
    </mc:Choice>
    <mc:Fallback xmlns="">
      <p:transition spd="slow" advTm="8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B0FC-57B3-40F3-A161-2B87011EB1B2}"/>
              </a:ext>
            </a:extLst>
          </p:cNvPr>
          <p:cNvSpPr>
            <a:spLocks noGrp="1"/>
          </p:cNvSpPr>
          <p:nvPr>
            <p:ph type="title"/>
          </p:nvPr>
        </p:nvSpPr>
        <p:spPr/>
        <p:txBody>
          <a:bodyPr/>
          <a:lstStyle/>
          <a:p>
            <a:pPr defTabSz="510068" eaLnBrk="0" fontAlgn="base" hangingPunct="0">
              <a:lnSpc>
                <a:spcPct val="90000"/>
              </a:lnSpc>
              <a:spcAft>
                <a:spcPts val="1343"/>
              </a:spcAft>
            </a:pPr>
            <a:r>
              <a:rPr lang="en-GB" sz="3200" kern="0" dirty="0">
                <a:solidFill>
                  <a:srgbClr val="006666"/>
                </a:solidFill>
                <a:latin typeface="Arial" panose="020B0604020202020204" pitchFamily="34" charset="0"/>
                <a:ea typeface="ＭＳ Ｐゴシック" charset="0"/>
                <a:cs typeface="Arial" panose="020B0604020202020204" pitchFamily="34" charset="0"/>
              </a:rPr>
              <a:t>CSDA process</a:t>
            </a:r>
          </a:p>
        </p:txBody>
      </p:sp>
      <p:sp>
        <p:nvSpPr>
          <p:cNvPr id="5" name="Freeform: Shape 4">
            <a:extLst>
              <a:ext uri="{FF2B5EF4-FFF2-40B4-BE49-F238E27FC236}">
                <a16:creationId xmlns:a16="http://schemas.microsoft.com/office/drawing/2014/main" id="{1AE1032A-4B12-413D-9356-C0B0FBFEC689}"/>
              </a:ext>
            </a:extLst>
          </p:cNvPr>
          <p:cNvSpPr/>
          <p:nvPr/>
        </p:nvSpPr>
        <p:spPr>
          <a:xfrm>
            <a:off x="501092" y="2285683"/>
            <a:ext cx="2250908" cy="2401088"/>
          </a:xfrm>
          <a:custGeom>
            <a:avLst/>
            <a:gdLst>
              <a:gd name="connsiteX0" fmla="*/ 0 w 2250908"/>
              <a:gd name="connsiteY0" fmla="*/ 185653 h 1856528"/>
              <a:gd name="connsiteX1" fmla="*/ 185653 w 2250908"/>
              <a:gd name="connsiteY1" fmla="*/ 0 h 1856528"/>
              <a:gd name="connsiteX2" fmla="*/ 2065255 w 2250908"/>
              <a:gd name="connsiteY2" fmla="*/ 0 h 1856528"/>
              <a:gd name="connsiteX3" fmla="*/ 2250908 w 2250908"/>
              <a:gd name="connsiteY3" fmla="*/ 185653 h 1856528"/>
              <a:gd name="connsiteX4" fmla="*/ 2250908 w 2250908"/>
              <a:gd name="connsiteY4" fmla="*/ 1670875 h 1856528"/>
              <a:gd name="connsiteX5" fmla="*/ 2065255 w 2250908"/>
              <a:gd name="connsiteY5" fmla="*/ 1856528 h 1856528"/>
              <a:gd name="connsiteX6" fmla="*/ 185653 w 2250908"/>
              <a:gd name="connsiteY6" fmla="*/ 1856528 h 1856528"/>
              <a:gd name="connsiteX7" fmla="*/ 0 w 2250908"/>
              <a:gd name="connsiteY7" fmla="*/ 1670875 h 1856528"/>
              <a:gd name="connsiteX8" fmla="*/ 0 w 2250908"/>
              <a:gd name="connsiteY8" fmla="*/ 185653 h 185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908" h="1856528">
                <a:moveTo>
                  <a:pt x="0" y="185653"/>
                </a:moveTo>
                <a:cubicBezTo>
                  <a:pt x="0" y="83120"/>
                  <a:pt x="83120" y="0"/>
                  <a:pt x="185653" y="0"/>
                </a:cubicBezTo>
                <a:lnTo>
                  <a:pt x="2065255" y="0"/>
                </a:lnTo>
                <a:cubicBezTo>
                  <a:pt x="2167788" y="0"/>
                  <a:pt x="2250908" y="83120"/>
                  <a:pt x="2250908" y="185653"/>
                </a:cubicBezTo>
                <a:lnTo>
                  <a:pt x="2250908" y="1670875"/>
                </a:lnTo>
                <a:cubicBezTo>
                  <a:pt x="2250908" y="1773408"/>
                  <a:pt x="2167788" y="1856528"/>
                  <a:pt x="2065255" y="1856528"/>
                </a:cubicBezTo>
                <a:lnTo>
                  <a:pt x="185653" y="1856528"/>
                </a:lnTo>
                <a:cubicBezTo>
                  <a:pt x="83120" y="1856528"/>
                  <a:pt x="0" y="1773408"/>
                  <a:pt x="0" y="1670875"/>
                </a:cubicBezTo>
                <a:lnTo>
                  <a:pt x="0" y="185653"/>
                </a:lnTo>
                <a:close/>
              </a:path>
            </a:pathLst>
          </a:custGeom>
          <a:ln w="19050">
            <a:solidFill>
              <a:srgbClr val="00666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99" tIns="71299" rIns="71299" bIns="469127" numCol="1" spcCol="1270" anchor="t" anchorCtr="0">
            <a:noAutofit/>
          </a:bodyPr>
          <a:lstStyle/>
          <a:p>
            <a:pPr marL="177800" lvl="1" indent="-177800" algn="l" defTabSz="666750">
              <a:lnSpc>
                <a:spcPct val="90000"/>
              </a:lnSpc>
              <a:spcBef>
                <a:spcPts val="0"/>
              </a:spcBef>
              <a:spcAft>
                <a:spcPts val="900"/>
              </a:spcAft>
              <a:buFont typeface="Wingdings" panose="05000000000000000000" pitchFamily="2" charset="2"/>
              <a:buChar char="§"/>
            </a:pPr>
            <a:endParaRPr lang="en-GB" sz="1500" kern="1200" dirty="0"/>
          </a:p>
          <a:p>
            <a:pPr marL="177800" lvl="1" indent="-177800" algn="l" defTabSz="666750">
              <a:lnSpc>
                <a:spcPct val="90000"/>
              </a:lnSpc>
              <a:spcBef>
                <a:spcPts val="600"/>
              </a:spcBef>
              <a:spcAft>
                <a:spcPts val="600"/>
              </a:spcAft>
              <a:buFont typeface="Wingdings" panose="05000000000000000000" pitchFamily="2" charset="2"/>
              <a:buChar char="§"/>
            </a:pPr>
            <a:r>
              <a:rPr lang="en-GB" sz="1500" kern="1200" dirty="0"/>
              <a:t>Stakeholder meeting</a:t>
            </a:r>
          </a:p>
          <a:p>
            <a:pPr marL="177800" lvl="1" indent="-177800" algn="l" defTabSz="666750">
              <a:lnSpc>
                <a:spcPct val="90000"/>
              </a:lnSpc>
              <a:spcBef>
                <a:spcPct val="0"/>
              </a:spcBef>
              <a:spcAft>
                <a:spcPct val="15000"/>
              </a:spcAft>
              <a:buFont typeface="Wingdings" panose="05000000000000000000" pitchFamily="2" charset="2"/>
              <a:buChar char="§"/>
            </a:pPr>
            <a:r>
              <a:rPr lang="en-GB" sz="1500" kern="1200" dirty="0"/>
              <a:t>Decide if starting with an Initial or Full CSDA</a:t>
            </a:r>
          </a:p>
          <a:p>
            <a:pPr marL="177800" lvl="1" indent="-177800" algn="l" defTabSz="666750">
              <a:lnSpc>
                <a:spcPct val="90000"/>
              </a:lnSpc>
              <a:spcBef>
                <a:spcPct val="0"/>
              </a:spcBef>
              <a:spcAft>
                <a:spcPct val="15000"/>
              </a:spcAft>
              <a:buFont typeface="Wingdings" panose="05000000000000000000" pitchFamily="2" charset="2"/>
              <a:buChar char="§"/>
            </a:pPr>
            <a:r>
              <a:rPr lang="en-GB" sz="1500" kern="1200" dirty="0"/>
              <a:t>Agree timeline and stakeholders to be involved</a:t>
            </a:r>
          </a:p>
        </p:txBody>
      </p:sp>
      <p:grpSp>
        <p:nvGrpSpPr>
          <p:cNvPr id="19" name="Group 18">
            <a:extLst>
              <a:ext uri="{FF2B5EF4-FFF2-40B4-BE49-F238E27FC236}">
                <a16:creationId xmlns:a16="http://schemas.microsoft.com/office/drawing/2014/main" id="{CE5A519C-9163-4FA4-B982-E30AEB3D02AB}"/>
              </a:ext>
            </a:extLst>
          </p:cNvPr>
          <p:cNvGrpSpPr/>
          <p:nvPr/>
        </p:nvGrpSpPr>
        <p:grpSpPr>
          <a:xfrm>
            <a:off x="7544429" y="1887855"/>
            <a:ext cx="4133439" cy="3648555"/>
            <a:chOff x="7544429" y="2503486"/>
            <a:chExt cx="4133439" cy="3648555"/>
          </a:xfrm>
        </p:grpSpPr>
        <p:sp>
          <p:nvSpPr>
            <p:cNvPr id="13" name="Shape 12">
              <a:extLst>
                <a:ext uri="{FF2B5EF4-FFF2-40B4-BE49-F238E27FC236}">
                  <a16:creationId xmlns:a16="http://schemas.microsoft.com/office/drawing/2014/main" id="{AE1581C9-7842-431D-98DD-393F9DDB4BB3}"/>
                </a:ext>
              </a:extLst>
            </p:cNvPr>
            <p:cNvSpPr/>
            <p:nvPr/>
          </p:nvSpPr>
          <p:spPr>
            <a:xfrm>
              <a:off x="7544429" y="3640740"/>
              <a:ext cx="2511301" cy="2511301"/>
            </a:xfrm>
            <a:prstGeom prst="leftCircularArrow">
              <a:avLst>
                <a:gd name="adj1" fmla="val 3269"/>
                <a:gd name="adj2" fmla="val 403372"/>
                <a:gd name="adj3" fmla="val 2178883"/>
                <a:gd name="adj4" fmla="val 9024489"/>
                <a:gd name="adj5" fmla="val 3814"/>
              </a:avLst>
            </a:prstGeom>
            <a:solidFill>
              <a:srgbClr val="00999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A2253A1E-E429-42BD-BCB8-2BF76F767D14}"/>
                </a:ext>
              </a:extLst>
            </p:cNvPr>
            <p:cNvSpPr/>
            <p:nvPr/>
          </p:nvSpPr>
          <p:spPr>
            <a:xfrm>
              <a:off x="9176860" y="2901313"/>
              <a:ext cx="2250908" cy="2401089"/>
            </a:xfrm>
            <a:custGeom>
              <a:avLst/>
              <a:gdLst>
                <a:gd name="connsiteX0" fmla="*/ 0 w 2250908"/>
                <a:gd name="connsiteY0" fmla="*/ 185653 h 1856528"/>
                <a:gd name="connsiteX1" fmla="*/ 185653 w 2250908"/>
                <a:gd name="connsiteY1" fmla="*/ 0 h 1856528"/>
                <a:gd name="connsiteX2" fmla="*/ 2065255 w 2250908"/>
                <a:gd name="connsiteY2" fmla="*/ 0 h 1856528"/>
                <a:gd name="connsiteX3" fmla="*/ 2250908 w 2250908"/>
                <a:gd name="connsiteY3" fmla="*/ 185653 h 1856528"/>
                <a:gd name="connsiteX4" fmla="*/ 2250908 w 2250908"/>
                <a:gd name="connsiteY4" fmla="*/ 1670875 h 1856528"/>
                <a:gd name="connsiteX5" fmla="*/ 2065255 w 2250908"/>
                <a:gd name="connsiteY5" fmla="*/ 1856528 h 1856528"/>
                <a:gd name="connsiteX6" fmla="*/ 185653 w 2250908"/>
                <a:gd name="connsiteY6" fmla="*/ 1856528 h 1856528"/>
                <a:gd name="connsiteX7" fmla="*/ 0 w 2250908"/>
                <a:gd name="connsiteY7" fmla="*/ 1670875 h 1856528"/>
                <a:gd name="connsiteX8" fmla="*/ 0 w 2250908"/>
                <a:gd name="connsiteY8" fmla="*/ 185653 h 185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908" h="1856528">
                  <a:moveTo>
                    <a:pt x="0" y="185653"/>
                  </a:moveTo>
                  <a:cubicBezTo>
                    <a:pt x="0" y="83120"/>
                    <a:pt x="83120" y="0"/>
                    <a:pt x="185653" y="0"/>
                  </a:cubicBezTo>
                  <a:lnTo>
                    <a:pt x="2065255" y="0"/>
                  </a:lnTo>
                  <a:cubicBezTo>
                    <a:pt x="2167788" y="0"/>
                    <a:pt x="2250908" y="83120"/>
                    <a:pt x="2250908" y="185653"/>
                  </a:cubicBezTo>
                  <a:lnTo>
                    <a:pt x="2250908" y="1670875"/>
                  </a:lnTo>
                  <a:cubicBezTo>
                    <a:pt x="2250908" y="1773408"/>
                    <a:pt x="2167788" y="1856528"/>
                    <a:pt x="2065255" y="1856528"/>
                  </a:cubicBezTo>
                  <a:lnTo>
                    <a:pt x="185653" y="1856528"/>
                  </a:lnTo>
                  <a:cubicBezTo>
                    <a:pt x="83120" y="1856528"/>
                    <a:pt x="0" y="1773408"/>
                    <a:pt x="0" y="1670875"/>
                  </a:cubicBezTo>
                  <a:lnTo>
                    <a:pt x="0" y="185653"/>
                  </a:lnTo>
                  <a:close/>
                </a:path>
              </a:pathLst>
            </a:custGeom>
            <a:solidFill>
              <a:srgbClr val="FFFFFF">
                <a:alpha val="90000"/>
                <a:hueOff val="0"/>
                <a:satOff val="0"/>
                <a:lumOff val="0"/>
                <a:alphaOff val="0"/>
              </a:srgbClr>
            </a:solidFill>
            <a:ln w="19050" cap="flat" cmpd="sng" algn="ctr">
              <a:solidFill>
                <a:srgbClr val="00666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014" tIns="463411" rIns="77014" bIns="65585" numCol="1" spcCol="1270" anchor="ctr" anchorCtr="0">
              <a:noAutofit/>
            </a:bodyPr>
            <a:lstStyle/>
            <a:p>
              <a:pPr marL="177800" lvl="1" indent="-177800" defTabSz="666750">
                <a:lnSpc>
                  <a:spcPct val="90000"/>
                </a:lnSpc>
                <a:spcAft>
                  <a:spcPct val="15000"/>
                </a:spcAft>
                <a:buFont typeface="Wingdings" panose="05000000000000000000" pitchFamily="2" charset="2"/>
                <a:buChar char="§"/>
              </a:pPr>
              <a:r>
                <a:rPr lang="en-GB" sz="1500" dirty="0"/>
                <a:t>Convene meetings to discuss priorities with key decision makers</a:t>
              </a:r>
            </a:p>
            <a:p>
              <a:pPr marL="177800" lvl="1" indent="-177800" defTabSz="666750">
                <a:lnSpc>
                  <a:spcPct val="90000"/>
                </a:lnSpc>
                <a:spcAft>
                  <a:spcPct val="15000"/>
                </a:spcAft>
                <a:buFont typeface="Wingdings" panose="05000000000000000000" pitchFamily="2" charset="2"/>
                <a:buChar char="§"/>
              </a:pPr>
              <a:r>
                <a:rPr lang="en-GB" sz="1500" dirty="0"/>
                <a:t>Use Action Checklist to decide next steps and actions</a:t>
              </a:r>
            </a:p>
            <a:p>
              <a:pPr marL="177800" lvl="1" indent="-177800" defTabSz="666750">
                <a:lnSpc>
                  <a:spcPct val="90000"/>
                </a:lnSpc>
                <a:spcAft>
                  <a:spcPct val="15000"/>
                </a:spcAft>
                <a:buFont typeface="Wingdings" panose="05000000000000000000" pitchFamily="2" charset="2"/>
                <a:buChar char="§"/>
              </a:pPr>
              <a:r>
                <a:rPr lang="en-GB" sz="1500" dirty="0"/>
                <a:t>Agree who takes action, by when etc.</a:t>
              </a:r>
            </a:p>
          </p:txBody>
        </p:sp>
        <p:sp>
          <p:nvSpPr>
            <p:cNvPr id="16" name="Freeform: Shape 15">
              <a:extLst>
                <a:ext uri="{FF2B5EF4-FFF2-40B4-BE49-F238E27FC236}">
                  <a16:creationId xmlns:a16="http://schemas.microsoft.com/office/drawing/2014/main" id="{FB77BBBA-7DA1-40D0-B4FB-B3B0FD92EE85}"/>
                </a:ext>
              </a:extLst>
            </p:cNvPr>
            <p:cNvSpPr/>
            <p:nvPr/>
          </p:nvSpPr>
          <p:spPr>
            <a:xfrm>
              <a:off x="9677061" y="2503486"/>
              <a:ext cx="2000807" cy="795655"/>
            </a:xfrm>
            <a:custGeom>
              <a:avLst/>
              <a:gdLst>
                <a:gd name="connsiteX0" fmla="*/ 0 w 2000807"/>
                <a:gd name="connsiteY0" fmla="*/ 79566 h 795655"/>
                <a:gd name="connsiteX1" fmla="*/ 79566 w 2000807"/>
                <a:gd name="connsiteY1" fmla="*/ 0 h 795655"/>
                <a:gd name="connsiteX2" fmla="*/ 1921242 w 2000807"/>
                <a:gd name="connsiteY2" fmla="*/ 0 h 795655"/>
                <a:gd name="connsiteX3" fmla="*/ 2000808 w 2000807"/>
                <a:gd name="connsiteY3" fmla="*/ 79566 h 795655"/>
                <a:gd name="connsiteX4" fmla="*/ 2000807 w 2000807"/>
                <a:gd name="connsiteY4" fmla="*/ 716090 h 795655"/>
                <a:gd name="connsiteX5" fmla="*/ 1921241 w 2000807"/>
                <a:gd name="connsiteY5" fmla="*/ 795656 h 795655"/>
                <a:gd name="connsiteX6" fmla="*/ 79566 w 2000807"/>
                <a:gd name="connsiteY6" fmla="*/ 795655 h 795655"/>
                <a:gd name="connsiteX7" fmla="*/ 0 w 2000807"/>
                <a:gd name="connsiteY7" fmla="*/ 716089 h 795655"/>
                <a:gd name="connsiteX8" fmla="*/ 0 w 2000807"/>
                <a:gd name="connsiteY8" fmla="*/ 79566 h 79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807" h="795655">
                  <a:moveTo>
                    <a:pt x="0" y="79566"/>
                  </a:moveTo>
                  <a:cubicBezTo>
                    <a:pt x="0" y="35623"/>
                    <a:pt x="35623" y="0"/>
                    <a:pt x="79566" y="0"/>
                  </a:cubicBezTo>
                  <a:lnTo>
                    <a:pt x="1921242" y="0"/>
                  </a:lnTo>
                  <a:cubicBezTo>
                    <a:pt x="1965185" y="0"/>
                    <a:pt x="2000808" y="35623"/>
                    <a:pt x="2000808" y="79566"/>
                  </a:cubicBezTo>
                  <a:cubicBezTo>
                    <a:pt x="2000808" y="291741"/>
                    <a:pt x="2000807" y="503915"/>
                    <a:pt x="2000807" y="716090"/>
                  </a:cubicBezTo>
                  <a:cubicBezTo>
                    <a:pt x="2000807" y="760033"/>
                    <a:pt x="1965184" y="795656"/>
                    <a:pt x="1921241" y="795656"/>
                  </a:cubicBezTo>
                  <a:lnTo>
                    <a:pt x="79566" y="795655"/>
                  </a:lnTo>
                  <a:cubicBezTo>
                    <a:pt x="35623" y="795655"/>
                    <a:pt x="0" y="760032"/>
                    <a:pt x="0" y="716089"/>
                  </a:cubicBezTo>
                  <a:lnTo>
                    <a:pt x="0" y="79566"/>
                  </a:lnTo>
                  <a:close/>
                </a:path>
              </a:pathLst>
            </a:custGeom>
            <a:solidFill>
              <a:srgbClr val="00666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7594" tIns="46164" rIns="57594" bIns="46164" numCol="1" spcCol="1270" anchor="ctr" anchorCtr="0">
              <a:noAutofit/>
            </a:bodyPr>
            <a:lstStyle/>
            <a:p>
              <a:pPr marL="0" lvl="0" indent="0" algn="ctr" defTabSz="889000">
                <a:lnSpc>
                  <a:spcPct val="90000"/>
                </a:lnSpc>
                <a:spcBef>
                  <a:spcPct val="0"/>
                </a:spcBef>
                <a:spcAft>
                  <a:spcPct val="35000"/>
                </a:spcAft>
                <a:buNone/>
              </a:pPr>
              <a:r>
                <a:rPr lang="en-GB" sz="2000" kern="1200" dirty="0"/>
                <a:t>4 - Prioritize</a:t>
              </a:r>
              <a:br>
                <a:rPr lang="en-GB" sz="2000" kern="1200" dirty="0"/>
              </a:br>
              <a:r>
                <a:rPr lang="en-GB" sz="2000" kern="1200" dirty="0"/>
                <a:t>and act</a:t>
              </a:r>
            </a:p>
          </p:txBody>
        </p:sp>
      </p:grpSp>
      <p:grpSp>
        <p:nvGrpSpPr>
          <p:cNvPr id="18" name="Group 17">
            <a:extLst>
              <a:ext uri="{FF2B5EF4-FFF2-40B4-BE49-F238E27FC236}">
                <a16:creationId xmlns:a16="http://schemas.microsoft.com/office/drawing/2014/main" id="{BE3DFAD2-E510-4E1B-97FC-8504D8A8FEBB}"/>
              </a:ext>
            </a:extLst>
          </p:cNvPr>
          <p:cNvGrpSpPr/>
          <p:nvPr/>
        </p:nvGrpSpPr>
        <p:grpSpPr>
          <a:xfrm>
            <a:off x="4633749" y="1135558"/>
            <a:ext cx="4152197" cy="3956726"/>
            <a:chOff x="4633749" y="1751189"/>
            <a:chExt cx="4152197" cy="3956726"/>
          </a:xfrm>
        </p:grpSpPr>
        <p:sp>
          <p:nvSpPr>
            <p:cNvPr id="10" name="Arrow: Circular 9">
              <a:extLst>
                <a:ext uri="{FF2B5EF4-FFF2-40B4-BE49-F238E27FC236}">
                  <a16:creationId xmlns:a16="http://schemas.microsoft.com/office/drawing/2014/main" id="{1FE367EE-958B-4B8F-9110-58EBA4F719D0}"/>
                </a:ext>
              </a:extLst>
            </p:cNvPr>
            <p:cNvSpPr/>
            <p:nvPr/>
          </p:nvSpPr>
          <p:spPr>
            <a:xfrm rot="614455">
              <a:off x="4633749" y="1751189"/>
              <a:ext cx="2798917" cy="2798917"/>
            </a:xfrm>
            <a:prstGeom prst="circularArrow">
              <a:avLst>
                <a:gd name="adj1" fmla="val 2933"/>
                <a:gd name="adj2" fmla="val 359066"/>
                <a:gd name="adj3" fmla="val 19465423"/>
                <a:gd name="adj4" fmla="val 11742780"/>
                <a:gd name="adj5" fmla="val 3422"/>
              </a:avLst>
            </a:prstGeom>
            <a:solidFill>
              <a:srgbClr val="009999"/>
            </a:solidFill>
            <a:ln>
              <a:noFill/>
            </a:ln>
            <a:effectLst/>
          </p:spPr>
          <p:style>
            <a:lnRef idx="0">
              <a:scrgbClr r="0" g="0" b="0"/>
            </a:lnRef>
            <a:fillRef idx="1">
              <a:scrgbClr r="0" g="0" b="0"/>
            </a:fillRef>
            <a:effectRef idx="0">
              <a:scrgbClr r="0" g="0" b="0"/>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C38EC86E-A1E5-49FE-AEA7-D40988301F21}"/>
                </a:ext>
              </a:extLst>
            </p:cNvPr>
            <p:cNvSpPr/>
            <p:nvPr/>
          </p:nvSpPr>
          <p:spPr>
            <a:xfrm>
              <a:off x="6284937" y="2901314"/>
              <a:ext cx="2250908" cy="2401088"/>
            </a:xfrm>
            <a:custGeom>
              <a:avLst/>
              <a:gdLst>
                <a:gd name="connsiteX0" fmla="*/ 0 w 2250908"/>
                <a:gd name="connsiteY0" fmla="*/ 185653 h 1856528"/>
                <a:gd name="connsiteX1" fmla="*/ 185653 w 2250908"/>
                <a:gd name="connsiteY1" fmla="*/ 0 h 1856528"/>
                <a:gd name="connsiteX2" fmla="*/ 2065255 w 2250908"/>
                <a:gd name="connsiteY2" fmla="*/ 0 h 1856528"/>
                <a:gd name="connsiteX3" fmla="*/ 2250908 w 2250908"/>
                <a:gd name="connsiteY3" fmla="*/ 185653 h 1856528"/>
                <a:gd name="connsiteX4" fmla="*/ 2250908 w 2250908"/>
                <a:gd name="connsiteY4" fmla="*/ 1670875 h 1856528"/>
                <a:gd name="connsiteX5" fmla="*/ 2065255 w 2250908"/>
                <a:gd name="connsiteY5" fmla="*/ 1856528 h 1856528"/>
                <a:gd name="connsiteX6" fmla="*/ 185653 w 2250908"/>
                <a:gd name="connsiteY6" fmla="*/ 1856528 h 1856528"/>
                <a:gd name="connsiteX7" fmla="*/ 0 w 2250908"/>
                <a:gd name="connsiteY7" fmla="*/ 1670875 h 1856528"/>
                <a:gd name="connsiteX8" fmla="*/ 0 w 2250908"/>
                <a:gd name="connsiteY8" fmla="*/ 185653 h 185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908" h="1856528">
                  <a:moveTo>
                    <a:pt x="0" y="185653"/>
                  </a:moveTo>
                  <a:cubicBezTo>
                    <a:pt x="0" y="83120"/>
                    <a:pt x="83120" y="0"/>
                    <a:pt x="185653" y="0"/>
                  </a:cubicBezTo>
                  <a:lnTo>
                    <a:pt x="2065255" y="0"/>
                  </a:lnTo>
                  <a:cubicBezTo>
                    <a:pt x="2167788" y="0"/>
                    <a:pt x="2250908" y="83120"/>
                    <a:pt x="2250908" y="185653"/>
                  </a:cubicBezTo>
                  <a:lnTo>
                    <a:pt x="2250908" y="1670875"/>
                  </a:lnTo>
                  <a:cubicBezTo>
                    <a:pt x="2250908" y="1773408"/>
                    <a:pt x="2167788" y="1856528"/>
                    <a:pt x="2065255" y="1856528"/>
                  </a:cubicBezTo>
                  <a:lnTo>
                    <a:pt x="185653" y="1856528"/>
                  </a:lnTo>
                  <a:cubicBezTo>
                    <a:pt x="83120" y="1856528"/>
                    <a:pt x="0" y="1773408"/>
                    <a:pt x="0" y="1670875"/>
                  </a:cubicBezTo>
                  <a:lnTo>
                    <a:pt x="0" y="185653"/>
                  </a:lnTo>
                  <a:close/>
                </a:path>
              </a:pathLst>
            </a:custGeom>
            <a:ln w="19050">
              <a:solidFill>
                <a:srgbClr val="00666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99" tIns="71299" rIns="71299" bIns="469127" numCol="1" spcCol="1270" anchor="t" anchorCtr="0">
              <a:noAutofit/>
            </a:bodyPr>
            <a:lstStyle/>
            <a:p>
              <a:pPr marL="177800" lvl="1" indent="-177800" defTabSz="666750">
                <a:lnSpc>
                  <a:spcPct val="90000"/>
                </a:lnSpc>
                <a:spcBef>
                  <a:spcPts val="0"/>
                </a:spcBef>
                <a:spcAft>
                  <a:spcPts val="900"/>
                </a:spcAft>
                <a:buFont typeface="Wingdings" panose="05000000000000000000" pitchFamily="2" charset="2"/>
                <a:buChar char="§"/>
              </a:pPr>
              <a:endParaRPr lang="en-GB" sz="1500" dirty="0"/>
            </a:p>
            <a:p>
              <a:pPr marL="177800" lvl="1" indent="-177800" defTabSz="666750">
                <a:lnSpc>
                  <a:spcPct val="90000"/>
                </a:lnSpc>
                <a:spcAft>
                  <a:spcPts val="600"/>
                </a:spcAft>
                <a:buFont typeface="Wingdings" panose="05000000000000000000" pitchFamily="2" charset="2"/>
                <a:buChar char="§"/>
              </a:pPr>
              <a:r>
                <a:rPr lang="en-GB" sz="1500" dirty="0"/>
                <a:t>Broad stakeholder meeting to debate draft scores</a:t>
              </a:r>
            </a:p>
            <a:p>
              <a:pPr marL="177800" lvl="1" indent="-177800" defTabSz="666750">
                <a:lnSpc>
                  <a:spcPct val="90000"/>
                </a:lnSpc>
                <a:spcAft>
                  <a:spcPts val="600"/>
                </a:spcAft>
                <a:buFont typeface="Wingdings" panose="05000000000000000000" pitchFamily="2" charset="2"/>
                <a:buChar char="§"/>
              </a:pPr>
              <a:r>
                <a:rPr lang="en-GB" sz="1500" dirty="0"/>
                <a:t>Discuss and finalise scores</a:t>
              </a:r>
            </a:p>
            <a:p>
              <a:pPr marL="177800" lvl="1" indent="-177800" defTabSz="666750">
                <a:lnSpc>
                  <a:spcPct val="90000"/>
                </a:lnSpc>
                <a:spcAft>
                  <a:spcPts val="600"/>
                </a:spcAft>
                <a:buFont typeface="Wingdings" panose="05000000000000000000" pitchFamily="2" charset="2"/>
                <a:buChar char="§"/>
              </a:pPr>
              <a:r>
                <a:rPr lang="en-GB" sz="1500" dirty="0"/>
                <a:t>Generate graphic</a:t>
              </a:r>
            </a:p>
          </p:txBody>
        </p:sp>
        <p:sp>
          <p:nvSpPr>
            <p:cNvPr id="14" name="Freeform: Shape 13">
              <a:extLst>
                <a:ext uri="{FF2B5EF4-FFF2-40B4-BE49-F238E27FC236}">
                  <a16:creationId xmlns:a16="http://schemas.microsoft.com/office/drawing/2014/main" id="{D5BB9EF4-03C0-4F61-A6D3-722C4BF84FFE}"/>
                </a:ext>
              </a:extLst>
            </p:cNvPr>
            <p:cNvSpPr/>
            <p:nvPr/>
          </p:nvSpPr>
          <p:spPr>
            <a:xfrm>
              <a:off x="6785139" y="4912260"/>
              <a:ext cx="2000807" cy="795655"/>
            </a:xfrm>
            <a:custGeom>
              <a:avLst/>
              <a:gdLst>
                <a:gd name="connsiteX0" fmla="*/ 0 w 2000807"/>
                <a:gd name="connsiteY0" fmla="*/ 79566 h 795655"/>
                <a:gd name="connsiteX1" fmla="*/ 79566 w 2000807"/>
                <a:gd name="connsiteY1" fmla="*/ 0 h 795655"/>
                <a:gd name="connsiteX2" fmla="*/ 1921242 w 2000807"/>
                <a:gd name="connsiteY2" fmla="*/ 0 h 795655"/>
                <a:gd name="connsiteX3" fmla="*/ 2000808 w 2000807"/>
                <a:gd name="connsiteY3" fmla="*/ 79566 h 795655"/>
                <a:gd name="connsiteX4" fmla="*/ 2000807 w 2000807"/>
                <a:gd name="connsiteY4" fmla="*/ 716090 h 795655"/>
                <a:gd name="connsiteX5" fmla="*/ 1921241 w 2000807"/>
                <a:gd name="connsiteY5" fmla="*/ 795656 h 795655"/>
                <a:gd name="connsiteX6" fmla="*/ 79566 w 2000807"/>
                <a:gd name="connsiteY6" fmla="*/ 795655 h 795655"/>
                <a:gd name="connsiteX7" fmla="*/ 0 w 2000807"/>
                <a:gd name="connsiteY7" fmla="*/ 716089 h 795655"/>
                <a:gd name="connsiteX8" fmla="*/ 0 w 2000807"/>
                <a:gd name="connsiteY8" fmla="*/ 79566 h 79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807" h="795655">
                  <a:moveTo>
                    <a:pt x="0" y="79566"/>
                  </a:moveTo>
                  <a:cubicBezTo>
                    <a:pt x="0" y="35623"/>
                    <a:pt x="35623" y="0"/>
                    <a:pt x="79566" y="0"/>
                  </a:cubicBezTo>
                  <a:lnTo>
                    <a:pt x="1921242" y="0"/>
                  </a:lnTo>
                  <a:cubicBezTo>
                    <a:pt x="1965185" y="0"/>
                    <a:pt x="2000808" y="35623"/>
                    <a:pt x="2000808" y="79566"/>
                  </a:cubicBezTo>
                  <a:cubicBezTo>
                    <a:pt x="2000808" y="291741"/>
                    <a:pt x="2000807" y="503915"/>
                    <a:pt x="2000807" y="716090"/>
                  </a:cubicBezTo>
                  <a:cubicBezTo>
                    <a:pt x="2000807" y="760033"/>
                    <a:pt x="1965184" y="795656"/>
                    <a:pt x="1921241" y="795656"/>
                  </a:cubicBezTo>
                  <a:lnTo>
                    <a:pt x="79566" y="795655"/>
                  </a:lnTo>
                  <a:cubicBezTo>
                    <a:pt x="35623" y="795655"/>
                    <a:pt x="0" y="760032"/>
                    <a:pt x="0" y="716089"/>
                  </a:cubicBezTo>
                  <a:lnTo>
                    <a:pt x="0" y="79566"/>
                  </a:lnTo>
                  <a:close/>
                </a:path>
              </a:pathLst>
            </a:custGeom>
            <a:solidFill>
              <a:srgbClr val="0066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404" tIns="48704" rIns="61404" bIns="48704" numCol="1" spcCol="1270" anchor="ctr" anchorCtr="0">
              <a:noAutofit/>
            </a:bodyPr>
            <a:lstStyle/>
            <a:p>
              <a:pPr marL="0" lvl="0" indent="0" algn="ctr" defTabSz="889000">
                <a:lnSpc>
                  <a:spcPct val="90000"/>
                </a:lnSpc>
                <a:spcBef>
                  <a:spcPct val="0"/>
                </a:spcBef>
                <a:spcAft>
                  <a:spcPct val="35000"/>
                </a:spcAft>
                <a:buNone/>
              </a:pPr>
              <a:r>
                <a:rPr lang="en-GB" sz="2000" kern="1200" dirty="0"/>
                <a:t>3 - Discuss, agree scores</a:t>
              </a:r>
            </a:p>
          </p:txBody>
        </p:sp>
      </p:grpSp>
      <p:grpSp>
        <p:nvGrpSpPr>
          <p:cNvPr id="17" name="Group 16">
            <a:extLst>
              <a:ext uri="{FF2B5EF4-FFF2-40B4-BE49-F238E27FC236}">
                <a16:creationId xmlns:a16="http://schemas.microsoft.com/office/drawing/2014/main" id="{397EB9E5-D727-405C-96B1-7F70ACED9F97}"/>
              </a:ext>
            </a:extLst>
          </p:cNvPr>
          <p:cNvGrpSpPr/>
          <p:nvPr/>
        </p:nvGrpSpPr>
        <p:grpSpPr>
          <a:xfrm>
            <a:off x="1760583" y="1887855"/>
            <a:ext cx="4133441" cy="3787011"/>
            <a:chOff x="1760583" y="2503486"/>
            <a:chExt cx="4133441" cy="3787011"/>
          </a:xfrm>
        </p:grpSpPr>
        <p:sp>
          <p:nvSpPr>
            <p:cNvPr id="6" name="Shape 5">
              <a:extLst>
                <a:ext uri="{FF2B5EF4-FFF2-40B4-BE49-F238E27FC236}">
                  <a16:creationId xmlns:a16="http://schemas.microsoft.com/office/drawing/2014/main" id="{8EE4EC7B-F171-454B-824D-EF36D9BF3507}"/>
                </a:ext>
              </a:extLst>
            </p:cNvPr>
            <p:cNvSpPr/>
            <p:nvPr/>
          </p:nvSpPr>
          <p:spPr>
            <a:xfrm>
              <a:off x="1760583" y="3779196"/>
              <a:ext cx="2511301" cy="2511301"/>
            </a:xfrm>
            <a:prstGeom prst="leftCircularArrow">
              <a:avLst>
                <a:gd name="adj1" fmla="val 3269"/>
                <a:gd name="adj2" fmla="val 403372"/>
                <a:gd name="adj3" fmla="val 2178883"/>
                <a:gd name="adj4" fmla="val 9024489"/>
                <a:gd name="adj5" fmla="val 3814"/>
              </a:avLst>
            </a:prstGeom>
            <a:solidFill>
              <a:srgbClr val="00999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15618B30-BD94-4C9A-B5CA-C2AB72E446BF}"/>
                </a:ext>
              </a:extLst>
            </p:cNvPr>
            <p:cNvSpPr/>
            <p:nvPr/>
          </p:nvSpPr>
          <p:spPr>
            <a:xfrm>
              <a:off x="3393015" y="2901313"/>
              <a:ext cx="2250908" cy="2401089"/>
            </a:xfrm>
            <a:custGeom>
              <a:avLst/>
              <a:gdLst>
                <a:gd name="connsiteX0" fmla="*/ 0 w 2250908"/>
                <a:gd name="connsiteY0" fmla="*/ 185653 h 1856528"/>
                <a:gd name="connsiteX1" fmla="*/ 185653 w 2250908"/>
                <a:gd name="connsiteY1" fmla="*/ 0 h 1856528"/>
                <a:gd name="connsiteX2" fmla="*/ 2065255 w 2250908"/>
                <a:gd name="connsiteY2" fmla="*/ 0 h 1856528"/>
                <a:gd name="connsiteX3" fmla="*/ 2250908 w 2250908"/>
                <a:gd name="connsiteY3" fmla="*/ 185653 h 1856528"/>
                <a:gd name="connsiteX4" fmla="*/ 2250908 w 2250908"/>
                <a:gd name="connsiteY4" fmla="*/ 1670875 h 1856528"/>
                <a:gd name="connsiteX5" fmla="*/ 2065255 w 2250908"/>
                <a:gd name="connsiteY5" fmla="*/ 1856528 h 1856528"/>
                <a:gd name="connsiteX6" fmla="*/ 185653 w 2250908"/>
                <a:gd name="connsiteY6" fmla="*/ 1856528 h 1856528"/>
                <a:gd name="connsiteX7" fmla="*/ 0 w 2250908"/>
                <a:gd name="connsiteY7" fmla="*/ 1670875 h 1856528"/>
                <a:gd name="connsiteX8" fmla="*/ 0 w 2250908"/>
                <a:gd name="connsiteY8" fmla="*/ 185653 h 185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908" h="1856528">
                  <a:moveTo>
                    <a:pt x="0" y="185653"/>
                  </a:moveTo>
                  <a:cubicBezTo>
                    <a:pt x="0" y="83120"/>
                    <a:pt x="83120" y="0"/>
                    <a:pt x="185653" y="0"/>
                  </a:cubicBezTo>
                  <a:lnTo>
                    <a:pt x="2065255" y="0"/>
                  </a:lnTo>
                  <a:cubicBezTo>
                    <a:pt x="2167788" y="0"/>
                    <a:pt x="2250908" y="83120"/>
                    <a:pt x="2250908" y="185653"/>
                  </a:cubicBezTo>
                  <a:lnTo>
                    <a:pt x="2250908" y="1670875"/>
                  </a:lnTo>
                  <a:cubicBezTo>
                    <a:pt x="2250908" y="1773408"/>
                    <a:pt x="2167788" y="1856528"/>
                    <a:pt x="2065255" y="1856528"/>
                  </a:cubicBezTo>
                  <a:lnTo>
                    <a:pt x="185653" y="1856528"/>
                  </a:lnTo>
                  <a:cubicBezTo>
                    <a:pt x="83120" y="1856528"/>
                    <a:pt x="0" y="1773408"/>
                    <a:pt x="0" y="1670875"/>
                  </a:cubicBezTo>
                  <a:lnTo>
                    <a:pt x="0" y="185653"/>
                  </a:lnTo>
                  <a:close/>
                </a:path>
              </a:pathLst>
            </a:custGeom>
            <a:ln w="19050">
              <a:solidFill>
                <a:srgbClr val="00666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99" tIns="469126" rIns="71299" bIns="71300" numCol="1" spcCol="1270" anchor="t" anchorCtr="0">
              <a:noAutofit/>
            </a:bodyPr>
            <a:lstStyle/>
            <a:p>
              <a:pPr marL="177800" lvl="1" indent="-177800" defTabSz="666750">
                <a:lnSpc>
                  <a:spcPct val="90000"/>
                </a:lnSpc>
                <a:spcAft>
                  <a:spcPct val="15000"/>
                </a:spcAft>
                <a:buFont typeface="Wingdings" panose="05000000000000000000" pitchFamily="2" charset="2"/>
                <a:buChar char="§"/>
              </a:pPr>
              <a:r>
                <a:rPr lang="en-GB" sz="1500" dirty="0"/>
                <a:t>Adapt questions and scoring as needed</a:t>
              </a:r>
            </a:p>
            <a:p>
              <a:pPr marL="177800" lvl="1" indent="-177800" defTabSz="666750">
                <a:lnSpc>
                  <a:spcPct val="90000"/>
                </a:lnSpc>
                <a:spcAft>
                  <a:spcPct val="15000"/>
                </a:spcAft>
                <a:buFont typeface="Wingdings" panose="05000000000000000000" pitchFamily="2" charset="2"/>
                <a:buChar char="§"/>
              </a:pPr>
              <a:r>
                <a:rPr lang="en-GB" sz="1500" dirty="0"/>
                <a:t>Stakeholder and key informant interviews</a:t>
              </a:r>
            </a:p>
            <a:p>
              <a:pPr marL="177800" lvl="1" indent="-177800" defTabSz="666750">
                <a:lnSpc>
                  <a:spcPct val="90000"/>
                </a:lnSpc>
                <a:spcAft>
                  <a:spcPct val="15000"/>
                </a:spcAft>
                <a:buFont typeface="Wingdings" panose="05000000000000000000" pitchFamily="2" charset="2"/>
                <a:buChar char="§"/>
              </a:pPr>
              <a:r>
                <a:rPr lang="en-GB" sz="1500" dirty="0"/>
                <a:t>Collect documents, reports etc.</a:t>
              </a:r>
            </a:p>
            <a:p>
              <a:pPr marL="177800" lvl="1" indent="-177800" defTabSz="666750">
                <a:lnSpc>
                  <a:spcPct val="90000"/>
                </a:lnSpc>
                <a:spcAft>
                  <a:spcPct val="15000"/>
                </a:spcAft>
                <a:buFont typeface="Wingdings" panose="05000000000000000000" pitchFamily="2" charset="2"/>
                <a:buChar char="§"/>
              </a:pPr>
              <a:r>
                <a:rPr lang="en-GB" sz="1500" dirty="0"/>
                <a:t>Analyse evidence and propose draft scores</a:t>
              </a:r>
            </a:p>
          </p:txBody>
        </p:sp>
        <p:sp>
          <p:nvSpPr>
            <p:cNvPr id="11" name="Freeform: Shape 10">
              <a:extLst>
                <a:ext uri="{FF2B5EF4-FFF2-40B4-BE49-F238E27FC236}">
                  <a16:creationId xmlns:a16="http://schemas.microsoft.com/office/drawing/2014/main" id="{1A70B65A-AC9E-4921-9D06-928C67BD09C1}"/>
                </a:ext>
              </a:extLst>
            </p:cNvPr>
            <p:cNvSpPr/>
            <p:nvPr/>
          </p:nvSpPr>
          <p:spPr>
            <a:xfrm>
              <a:off x="3893217" y="2503486"/>
              <a:ext cx="2000807" cy="795655"/>
            </a:xfrm>
            <a:custGeom>
              <a:avLst/>
              <a:gdLst>
                <a:gd name="connsiteX0" fmla="*/ 0 w 2000807"/>
                <a:gd name="connsiteY0" fmla="*/ 79566 h 795655"/>
                <a:gd name="connsiteX1" fmla="*/ 79566 w 2000807"/>
                <a:gd name="connsiteY1" fmla="*/ 0 h 795655"/>
                <a:gd name="connsiteX2" fmla="*/ 1921242 w 2000807"/>
                <a:gd name="connsiteY2" fmla="*/ 0 h 795655"/>
                <a:gd name="connsiteX3" fmla="*/ 2000808 w 2000807"/>
                <a:gd name="connsiteY3" fmla="*/ 79566 h 795655"/>
                <a:gd name="connsiteX4" fmla="*/ 2000807 w 2000807"/>
                <a:gd name="connsiteY4" fmla="*/ 716090 h 795655"/>
                <a:gd name="connsiteX5" fmla="*/ 1921241 w 2000807"/>
                <a:gd name="connsiteY5" fmla="*/ 795656 h 795655"/>
                <a:gd name="connsiteX6" fmla="*/ 79566 w 2000807"/>
                <a:gd name="connsiteY6" fmla="*/ 795655 h 795655"/>
                <a:gd name="connsiteX7" fmla="*/ 0 w 2000807"/>
                <a:gd name="connsiteY7" fmla="*/ 716089 h 795655"/>
                <a:gd name="connsiteX8" fmla="*/ 0 w 2000807"/>
                <a:gd name="connsiteY8" fmla="*/ 79566 h 79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807" h="795655">
                  <a:moveTo>
                    <a:pt x="0" y="79566"/>
                  </a:moveTo>
                  <a:cubicBezTo>
                    <a:pt x="0" y="35623"/>
                    <a:pt x="35623" y="0"/>
                    <a:pt x="79566" y="0"/>
                  </a:cubicBezTo>
                  <a:lnTo>
                    <a:pt x="1921242" y="0"/>
                  </a:lnTo>
                  <a:cubicBezTo>
                    <a:pt x="1965185" y="0"/>
                    <a:pt x="2000808" y="35623"/>
                    <a:pt x="2000808" y="79566"/>
                  </a:cubicBezTo>
                  <a:cubicBezTo>
                    <a:pt x="2000808" y="291741"/>
                    <a:pt x="2000807" y="503915"/>
                    <a:pt x="2000807" y="716090"/>
                  </a:cubicBezTo>
                  <a:cubicBezTo>
                    <a:pt x="2000807" y="760033"/>
                    <a:pt x="1965184" y="795656"/>
                    <a:pt x="1921241" y="795656"/>
                  </a:cubicBezTo>
                  <a:lnTo>
                    <a:pt x="79566" y="795655"/>
                  </a:lnTo>
                  <a:cubicBezTo>
                    <a:pt x="35623" y="795655"/>
                    <a:pt x="0" y="760032"/>
                    <a:pt x="0" y="716089"/>
                  </a:cubicBezTo>
                  <a:lnTo>
                    <a:pt x="0" y="79566"/>
                  </a:lnTo>
                  <a:close/>
                </a:path>
              </a:pathLst>
            </a:custGeom>
            <a:solidFill>
              <a:srgbClr val="0066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404" tIns="48704" rIns="61404" bIns="48704" numCol="1" spcCol="1270" anchor="ctr" anchorCtr="0">
              <a:noAutofit/>
            </a:bodyPr>
            <a:lstStyle/>
            <a:p>
              <a:pPr marL="0" lvl="0" indent="0" algn="ctr" defTabSz="889000">
                <a:lnSpc>
                  <a:spcPct val="90000"/>
                </a:lnSpc>
                <a:spcBef>
                  <a:spcPct val="0"/>
                </a:spcBef>
                <a:spcAft>
                  <a:spcPct val="35000"/>
                </a:spcAft>
                <a:buNone/>
              </a:pPr>
              <a:r>
                <a:rPr lang="en-GB" sz="2000" kern="1200" dirty="0"/>
                <a:t>2 - Collect data</a:t>
              </a:r>
              <a:br>
                <a:rPr lang="en-GB" sz="2000" kern="1200" dirty="0"/>
              </a:br>
              <a:r>
                <a:rPr lang="en-GB" sz="2000" kern="1200" dirty="0"/>
                <a:t>and evidence</a:t>
              </a:r>
            </a:p>
          </p:txBody>
        </p:sp>
      </p:grpSp>
      <p:sp>
        <p:nvSpPr>
          <p:cNvPr id="8" name="Freeform: Shape 7">
            <a:extLst>
              <a:ext uri="{FF2B5EF4-FFF2-40B4-BE49-F238E27FC236}">
                <a16:creationId xmlns:a16="http://schemas.microsoft.com/office/drawing/2014/main" id="{918D0A23-475D-4905-9CA8-9725C541A4A6}"/>
              </a:ext>
            </a:extLst>
          </p:cNvPr>
          <p:cNvSpPr/>
          <p:nvPr/>
        </p:nvSpPr>
        <p:spPr>
          <a:xfrm>
            <a:off x="1001294" y="4296650"/>
            <a:ext cx="2000807" cy="795655"/>
          </a:xfrm>
          <a:custGeom>
            <a:avLst/>
            <a:gdLst>
              <a:gd name="connsiteX0" fmla="*/ 0 w 2000807"/>
              <a:gd name="connsiteY0" fmla="*/ 79566 h 795655"/>
              <a:gd name="connsiteX1" fmla="*/ 79566 w 2000807"/>
              <a:gd name="connsiteY1" fmla="*/ 0 h 795655"/>
              <a:gd name="connsiteX2" fmla="*/ 1921242 w 2000807"/>
              <a:gd name="connsiteY2" fmla="*/ 0 h 795655"/>
              <a:gd name="connsiteX3" fmla="*/ 2000808 w 2000807"/>
              <a:gd name="connsiteY3" fmla="*/ 79566 h 795655"/>
              <a:gd name="connsiteX4" fmla="*/ 2000807 w 2000807"/>
              <a:gd name="connsiteY4" fmla="*/ 716090 h 795655"/>
              <a:gd name="connsiteX5" fmla="*/ 1921241 w 2000807"/>
              <a:gd name="connsiteY5" fmla="*/ 795656 h 795655"/>
              <a:gd name="connsiteX6" fmla="*/ 79566 w 2000807"/>
              <a:gd name="connsiteY6" fmla="*/ 795655 h 795655"/>
              <a:gd name="connsiteX7" fmla="*/ 0 w 2000807"/>
              <a:gd name="connsiteY7" fmla="*/ 716089 h 795655"/>
              <a:gd name="connsiteX8" fmla="*/ 0 w 2000807"/>
              <a:gd name="connsiteY8" fmla="*/ 79566 h 79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807" h="795655">
                <a:moveTo>
                  <a:pt x="0" y="79566"/>
                </a:moveTo>
                <a:cubicBezTo>
                  <a:pt x="0" y="35623"/>
                  <a:pt x="35623" y="0"/>
                  <a:pt x="79566" y="0"/>
                </a:cubicBezTo>
                <a:lnTo>
                  <a:pt x="1921242" y="0"/>
                </a:lnTo>
                <a:cubicBezTo>
                  <a:pt x="1965185" y="0"/>
                  <a:pt x="2000808" y="35623"/>
                  <a:pt x="2000808" y="79566"/>
                </a:cubicBezTo>
                <a:cubicBezTo>
                  <a:pt x="2000808" y="291741"/>
                  <a:pt x="2000807" y="503915"/>
                  <a:pt x="2000807" y="716090"/>
                </a:cubicBezTo>
                <a:cubicBezTo>
                  <a:pt x="2000807" y="760033"/>
                  <a:pt x="1965184" y="795656"/>
                  <a:pt x="1921241" y="795656"/>
                </a:cubicBezTo>
                <a:lnTo>
                  <a:pt x="79566" y="795655"/>
                </a:lnTo>
                <a:cubicBezTo>
                  <a:pt x="35623" y="795655"/>
                  <a:pt x="0" y="760032"/>
                  <a:pt x="0" y="716089"/>
                </a:cubicBezTo>
                <a:lnTo>
                  <a:pt x="0" y="79566"/>
                </a:lnTo>
                <a:close/>
              </a:path>
            </a:pathLst>
          </a:custGeom>
          <a:solidFill>
            <a:srgbClr val="006666"/>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404" tIns="48704" rIns="61404" bIns="48704" numCol="1" spcCol="1270" anchor="ctr" anchorCtr="0">
            <a:noAutofit/>
          </a:bodyPr>
          <a:lstStyle/>
          <a:p>
            <a:pPr marL="0" lvl="0" indent="0" algn="ctr" defTabSz="889000">
              <a:lnSpc>
                <a:spcPct val="90000"/>
              </a:lnSpc>
              <a:spcBef>
                <a:spcPct val="0"/>
              </a:spcBef>
              <a:spcAft>
                <a:spcPct val="35000"/>
              </a:spcAft>
              <a:buNone/>
            </a:pPr>
            <a:r>
              <a:rPr lang="en-GB" sz="2000" kern="1200" dirty="0"/>
              <a:t>1 - Initiate</a:t>
            </a:r>
          </a:p>
        </p:txBody>
      </p:sp>
      <p:pic>
        <p:nvPicPr>
          <p:cNvPr id="20" name="Audio 19">
            <a:hlinkClick r:id="" action="ppaction://media"/>
            <a:extLst>
              <a:ext uri="{FF2B5EF4-FFF2-40B4-BE49-F238E27FC236}">
                <a16:creationId xmlns:a16="http://schemas.microsoft.com/office/drawing/2014/main" id="{2E123E3D-809B-45B1-B264-0076C7EF4B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6516376"/>
      </p:ext>
    </p:extLst>
  </p:cSld>
  <p:clrMapOvr>
    <a:masterClrMapping/>
  </p:clrMapOvr>
  <mc:AlternateContent xmlns:mc="http://schemas.openxmlformats.org/markup-compatibility/2006" xmlns:p14="http://schemas.microsoft.com/office/powerpoint/2010/main">
    <mc:Choice Requires="p14">
      <p:transition spd="slow" p14:dur="2000" advTm="103485"/>
    </mc:Choice>
    <mc:Fallback xmlns="">
      <p:transition spd="slow" advTm="10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8.3|8.8|14.4"/>
</p:tagLst>
</file>

<file path=ppt/tags/tag2.xml><?xml version="1.0" encoding="utf-8"?>
<p:tagLst xmlns:a="http://schemas.openxmlformats.org/drawingml/2006/main" xmlns:r="http://schemas.openxmlformats.org/officeDocument/2006/relationships" xmlns:p="http://schemas.openxmlformats.org/presentationml/2006/main">
  <p:tag name="TIMING" val="|4.4|29.1|11.1|21.3|10.4|11.2"/>
</p:tagLst>
</file>

<file path=ppt/tags/tag3.xml><?xml version="1.0" encoding="utf-8"?>
<p:tagLst xmlns:a="http://schemas.openxmlformats.org/drawingml/2006/main" xmlns:r="http://schemas.openxmlformats.org/officeDocument/2006/relationships" xmlns:p="http://schemas.openxmlformats.org/presentationml/2006/main">
  <p:tag name="TIMING" val="|12.2|9.2|11.9|10.5|14|4.1|4.7"/>
</p:tagLst>
</file>

<file path=ppt/tags/tag4.xml><?xml version="1.0" encoding="utf-8"?>
<p:tagLst xmlns:a="http://schemas.openxmlformats.org/drawingml/2006/main" xmlns:r="http://schemas.openxmlformats.org/officeDocument/2006/relationships" xmlns:p="http://schemas.openxmlformats.org/presentationml/2006/main">
  <p:tag name="TIMING" val="|48.4"/>
</p:tagLst>
</file>

<file path=ppt/tags/tag5.xml><?xml version="1.0" encoding="utf-8"?>
<p:tagLst xmlns:a="http://schemas.openxmlformats.org/drawingml/2006/main" xmlns:r="http://schemas.openxmlformats.org/officeDocument/2006/relationships" xmlns:p="http://schemas.openxmlformats.org/presentationml/2006/main">
  <p:tag name="TIMING" val="|23|25|28.6"/>
</p:tagLst>
</file>

<file path=ppt/tags/tag6.xml><?xml version="1.0" encoding="utf-8"?>
<p:tagLst xmlns:a="http://schemas.openxmlformats.org/drawingml/2006/main" xmlns:r="http://schemas.openxmlformats.org/officeDocument/2006/relationships" xmlns:p="http://schemas.openxmlformats.org/presentationml/2006/main">
  <p:tag name="TIMING" val="|16|8|21.9|8.3"/>
</p:tagLst>
</file>

<file path=ppt/tags/tag7.xml><?xml version="1.0" encoding="utf-8"?>
<p:tagLst xmlns:a="http://schemas.openxmlformats.org/drawingml/2006/main" xmlns:r="http://schemas.openxmlformats.org/officeDocument/2006/relationships" xmlns:p="http://schemas.openxmlformats.org/presentationml/2006/main">
  <p:tag name="TIMING" val="|13.5|6.8|6.8"/>
</p:tagLst>
</file>

<file path=ppt/tags/tag8.xml><?xml version="1.0" encoding="utf-8"?>
<p:tagLst xmlns:a="http://schemas.openxmlformats.org/drawingml/2006/main" xmlns:r="http://schemas.openxmlformats.org/officeDocument/2006/relationships" xmlns:p="http://schemas.openxmlformats.org/presentationml/2006/main">
  <p:tag name="TIMING" val="|15.8"/>
</p:tagLst>
</file>

<file path=ppt/tags/tag9.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a:themeElements>
    <a:clrScheme name="Benutzerdefiniert 4">
      <a:dk1>
        <a:srgbClr val="000000"/>
      </a:dk1>
      <a:lt1>
        <a:srgbClr val="FFFFFF"/>
      </a:lt1>
      <a:dk2>
        <a:srgbClr val="636300"/>
      </a:dk2>
      <a:lt2>
        <a:srgbClr val="E5E5D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rtlCol="0" anchor="ctr"/>
      <a:lstStyle>
        <a:defPPr algn="ctr">
          <a:defRPr sz="2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onCad_Master_17-10 with outline and summary.potx" id="{15FD9E8B-B92F-414D-868C-F5E6C89B81D2}" vid="{E6FB0AA4-AFE0-4C8E-B80E-3BD8B9C2136E}"/>
    </a:ext>
  </a:extLst>
</a:theme>
</file>

<file path=ppt/theme/theme2.xml><?xml version="1.0" encoding="utf-8"?>
<a:theme xmlns:a="http://schemas.openxmlformats.org/drawingml/2006/main" name="1_Offic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rtlCol="0" anchor="ctr"/>
      <a:lstStyle>
        <a:defPPr algn="ctr">
          <a:defRPr sz="2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Cad_Master_17-10 with outline and summary.potx" id="{15FD9E8B-B92F-414D-868C-F5E6C89B81D2}" vid="{E6FB0AA4-AFE0-4C8E-B80E-3BD8B9C2136E}"/>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enutzerdefiniert 4">
    <a:dk1>
      <a:srgbClr val="000000"/>
    </a:dk1>
    <a:lt1>
      <a:srgbClr val="FFFFFF"/>
    </a:lt1>
    <a:dk2>
      <a:srgbClr val="636300"/>
    </a:dk2>
    <a:lt2>
      <a:srgbClr val="E5E5D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Benutzerdefiniert 4">
    <a:dk1>
      <a:srgbClr val="000000"/>
    </a:dk1>
    <a:lt1>
      <a:srgbClr val="FFFFFF"/>
    </a:lt1>
    <a:dk2>
      <a:srgbClr val="636300"/>
    </a:dk2>
    <a:lt2>
      <a:srgbClr val="E5E5D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7988</TotalTime>
  <Words>3463</Words>
  <Application>Microsoft Office PowerPoint</Application>
  <PresentationFormat>Widescreen</PresentationFormat>
  <Paragraphs>364</Paragraphs>
  <Slides>22</Slides>
  <Notes>22</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Arial Black</vt:lpstr>
      <vt:lpstr>Calibri</vt:lpstr>
      <vt:lpstr>Century Gothic</vt:lpstr>
      <vt:lpstr>Symbol</vt:lpstr>
      <vt:lpstr>Wingdings</vt:lpstr>
      <vt:lpstr>Office</vt:lpstr>
      <vt:lpstr>1_Office</vt:lpstr>
      <vt:lpstr>An Introduction to  City Service Delivery Assessment (CSDA)</vt:lpstr>
      <vt:lpstr>Overview</vt:lpstr>
      <vt:lpstr>Recap: What is a CSDA?</vt:lpstr>
      <vt:lpstr>PowerPoint Presentation</vt:lpstr>
      <vt:lpstr>Who uses the CSDA, and why?</vt:lpstr>
      <vt:lpstr>CSDA stages and options</vt:lpstr>
      <vt:lpstr>The CSDA tool and user guide</vt:lpstr>
      <vt:lpstr>When and when not to use the CSDA</vt:lpstr>
      <vt:lpstr>CSDA process</vt:lpstr>
      <vt:lpstr>Sources of data and evidence</vt:lpstr>
      <vt:lpstr>Produce the graphic</vt:lpstr>
      <vt:lpstr>PowerPoint Presentation</vt:lpstr>
      <vt:lpstr>From assessment to prioritisation</vt:lpstr>
      <vt:lpstr>From prioritisation to planning: Service Delivery Action Checklist</vt:lpstr>
      <vt:lpstr>Service Delivery Action Checklist </vt:lpstr>
      <vt:lpstr>PowerPoint Presentation</vt:lpstr>
      <vt:lpstr>CSDA Question 1</vt:lpstr>
      <vt:lpstr>Answer 1</vt:lpstr>
      <vt:lpstr>CSDA question 2</vt:lpstr>
      <vt:lpstr>Answer 2</vt:lpstr>
      <vt:lpstr>References and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 Using Diagnostics 1.7 Applying City Service Delivery Assessments</dc:title>
  <dc:creator>Isabel Blackett</dc:creator>
  <cp:lastModifiedBy>Isabel Blackett</cp:lastModifiedBy>
  <cp:revision>391</cp:revision>
  <cp:lastPrinted>2020-04-14T10:35:54Z</cp:lastPrinted>
  <dcterms:created xsi:type="dcterms:W3CDTF">2020-01-23T10:37:35Z</dcterms:created>
  <dcterms:modified xsi:type="dcterms:W3CDTF">2020-04-15T08:38:05Z</dcterms:modified>
</cp:coreProperties>
</file>